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73" r:id="rId11"/>
    <p:sldId id="265" r:id="rId12"/>
    <p:sldId id="266" r:id="rId13"/>
    <p:sldId id="267" r:id="rId14"/>
    <p:sldId id="272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3D36E8-3193-4EF5-97DD-9A2B46072958}"/>
              </a:ext>
            </a:extLst>
          </p:cNvPr>
          <p:cNvSpPr txBox="1"/>
          <p:nvPr/>
        </p:nvSpPr>
        <p:spPr>
          <a:xfrm>
            <a:off x="4181381" y="0"/>
            <a:ext cx="4643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Osteoarthritis</a:t>
            </a:r>
            <a:r>
              <a:rPr lang="en-IN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C08662-0C25-4DA4-A4AF-4C5D6FF37609}"/>
              </a:ext>
            </a:extLst>
          </p:cNvPr>
          <p:cNvSpPr txBox="1"/>
          <p:nvPr/>
        </p:nvSpPr>
        <p:spPr>
          <a:xfrm>
            <a:off x="195308" y="2938509"/>
            <a:ext cx="706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latin typeface="Algerian" panose="04020705040A02060702" pitchFamily="82" charset="0"/>
              </a:rPr>
              <a:t>Muscular  Skeletal  Disease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868F3B-D8C4-4A0A-9D13-8B12A324FD10}"/>
              </a:ext>
            </a:extLst>
          </p:cNvPr>
          <p:cNvSpPr txBox="1"/>
          <p:nvPr/>
        </p:nvSpPr>
        <p:spPr>
          <a:xfrm>
            <a:off x="7546019" y="5877018"/>
            <a:ext cx="5299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solidFill>
                  <a:srgbClr val="FFFF00"/>
                </a:solidFill>
                <a:latin typeface="Bodoni MT Black" panose="02070A03080606020203" pitchFamily="18" charset="0"/>
              </a:rPr>
              <a:t>By Animesh Das </a:t>
            </a:r>
          </a:p>
        </p:txBody>
      </p:sp>
      <p:pic>
        <p:nvPicPr>
          <p:cNvPr id="1026" name="Picture 2" descr="Osteoarthritis - Symptoms and causes - Mayo Clinic">
            <a:extLst>
              <a:ext uri="{FF2B5EF4-FFF2-40B4-BE49-F238E27FC236}">
                <a16:creationId xmlns:a16="http://schemas.microsoft.com/office/drawing/2014/main" id="{3E7F32A3-1B46-464A-BF13-FA2518091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900" y="1619953"/>
            <a:ext cx="3678077" cy="2637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Understanding Primary and Secondary Osteoarthritis | Everyday Health">
            <a:extLst>
              <a:ext uri="{FF2B5EF4-FFF2-40B4-BE49-F238E27FC236}">
                <a16:creationId xmlns:a16="http://schemas.microsoft.com/office/drawing/2014/main" id="{0583E308-9EB9-476B-9CE6-CBFCBFA958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D2A63D-4724-4417-AE36-C6489620F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" y="4446672"/>
            <a:ext cx="4028518" cy="22559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2B900C-BD16-43AD-AAF2-5770AA8D1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075" y="1000328"/>
            <a:ext cx="2212944" cy="123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067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F2523B-8E3A-4B04-800C-885DA28821D4}"/>
              </a:ext>
            </a:extLst>
          </p:cNvPr>
          <p:cNvSpPr txBox="1"/>
          <p:nvPr/>
        </p:nvSpPr>
        <p:spPr>
          <a:xfrm>
            <a:off x="3471168" y="0"/>
            <a:ext cx="7190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Macrostructural changes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3ED223-8039-4C24-ABB7-D8523A3500DE}"/>
              </a:ext>
            </a:extLst>
          </p:cNvPr>
          <p:cNvSpPr txBox="1"/>
          <p:nvPr/>
        </p:nvSpPr>
        <p:spPr>
          <a:xfrm>
            <a:off x="1828802" y="1443841"/>
            <a:ext cx="50336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ritannic Bold" panose="020B0903060703020204" pitchFamily="34" charset="0"/>
              </a:rPr>
              <a:t> loss of articular cartilage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ritannic Bold" panose="020B0903060703020204" pitchFamily="34" charset="0"/>
              </a:rPr>
              <a:t> Subchondral cyst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ritannic Bold" panose="020B0903060703020204" pitchFamily="34" charset="0"/>
              </a:rPr>
              <a:t> Osteophytes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ritannic Bold" panose="020B0903060703020204" pitchFamily="34" charset="0"/>
              </a:rPr>
              <a:t> sclerosis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ritannic Bold" panose="020B0903060703020204" pitchFamily="34" charset="0"/>
              </a:rPr>
              <a:t> Muscle  wasting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723178-A8DA-4D25-868B-11E7F9282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6039" y="4072567"/>
            <a:ext cx="4265961" cy="26831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DF2F91-C48B-45A1-8FF8-1A64F9E529EC}"/>
              </a:ext>
            </a:extLst>
          </p:cNvPr>
          <p:cNvSpPr txBox="1"/>
          <p:nvPr/>
        </p:nvSpPr>
        <p:spPr>
          <a:xfrm>
            <a:off x="8229600" y="3296468"/>
            <a:ext cx="2530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dirty="0">
                <a:solidFill>
                  <a:srgbClr val="FFFF00"/>
                </a:solidFill>
              </a:rPr>
              <a:t>Bone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7312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9A6233-ED20-4EB3-BAC2-2BE52C3C86BB}"/>
              </a:ext>
            </a:extLst>
          </p:cNvPr>
          <p:cNvSpPr txBox="1"/>
          <p:nvPr/>
        </p:nvSpPr>
        <p:spPr>
          <a:xfrm>
            <a:off x="4527612" y="0"/>
            <a:ext cx="5175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DADBC4-2289-42FA-8831-14E5FEAD6B96}"/>
              </a:ext>
            </a:extLst>
          </p:cNvPr>
          <p:cNvSpPr txBox="1"/>
          <p:nvPr/>
        </p:nvSpPr>
        <p:spPr>
          <a:xfrm>
            <a:off x="2157274" y="1516930"/>
            <a:ext cx="6338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 Diagnosis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solidFill>
                <a:srgbClr val="FFFF00"/>
              </a:solidFill>
              <a:latin typeface="Bodoni MT Black" panose="02070A030806060202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 Treatment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C97F96-7ADD-4F16-964A-A5D30588BD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45" r="27834" b="5648"/>
          <a:stretch/>
        </p:blipFill>
        <p:spPr>
          <a:xfrm>
            <a:off x="8756343" y="1833776"/>
            <a:ext cx="3391269" cy="492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46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37AE2F-4D10-430E-B466-1981D30B831E}"/>
              </a:ext>
            </a:extLst>
          </p:cNvPr>
          <p:cNvSpPr txBox="1"/>
          <p:nvPr/>
        </p:nvSpPr>
        <p:spPr>
          <a:xfrm>
            <a:off x="4998128" y="0"/>
            <a:ext cx="4376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8A97C7-BDFD-4770-8CF3-376647F2AC3E}"/>
              </a:ext>
            </a:extLst>
          </p:cNvPr>
          <p:cNvSpPr txBox="1"/>
          <p:nvPr/>
        </p:nvSpPr>
        <p:spPr>
          <a:xfrm>
            <a:off x="1997477" y="1615736"/>
            <a:ext cx="39328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Impact" panose="020B0806030902050204" pitchFamily="34" charset="0"/>
              </a:rPr>
              <a:t> medical history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Impact" panose="020B080603090205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Impact" panose="020B0806030902050204" pitchFamily="34" charset="0"/>
              </a:rPr>
              <a:t> physical exam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Impact" panose="020B080603090205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Impact" panose="020B0806030902050204" pitchFamily="34" charset="0"/>
              </a:rPr>
              <a:t> X ray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Impact" panose="020B080603090205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Impact" panose="020B0806030902050204" pitchFamily="34" charset="0"/>
              </a:rPr>
              <a:t> other test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44C8C2-FE74-4D1A-AB36-B4E42F78A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547"/>
          <a:stretch/>
        </p:blipFill>
        <p:spPr>
          <a:xfrm>
            <a:off x="8306145" y="4217571"/>
            <a:ext cx="3776756" cy="249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8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6F8C8A-1332-4B16-BC63-E45E49DC9117}"/>
              </a:ext>
            </a:extLst>
          </p:cNvPr>
          <p:cNvSpPr txBox="1"/>
          <p:nvPr/>
        </p:nvSpPr>
        <p:spPr>
          <a:xfrm>
            <a:off x="4935985" y="0"/>
            <a:ext cx="3222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 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A6AB52D-8551-4592-90E1-F381C177E0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887036"/>
              </p:ext>
            </p:extLst>
          </p:nvPr>
        </p:nvGraphicFramePr>
        <p:xfrm>
          <a:off x="1082089" y="1154672"/>
          <a:ext cx="10343472" cy="522689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71736">
                  <a:extLst>
                    <a:ext uri="{9D8B030D-6E8A-4147-A177-3AD203B41FA5}">
                      <a16:colId xmlns:a16="http://schemas.microsoft.com/office/drawing/2014/main" val="2797797822"/>
                    </a:ext>
                  </a:extLst>
                </a:gridCol>
                <a:gridCol w="5171736">
                  <a:extLst>
                    <a:ext uri="{9D8B030D-6E8A-4147-A177-3AD203B41FA5}">
                      <a16:colId xmlns:a16="http://schemas.microsoft.com/office/drawing/2014/main" val="3007293408"/>
                    </a:ext>
                  </a:extLst>
                </a:gridCol>
              </a:tblGrid>
              <a:tr h="629133"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lgerian" panose="04020705040A02060702" pitchFamily="82" charset="0"/>
                        </a:rPr>
                        <a:t>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lgerian" panose="04020705040A02060702" pitchFamily="82" charset="0"/>
                        </a:rPr>
                        <a:t>Drug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201755"/>
                  </a:ext>
                </a:extLst>
              </a:tr>
              <a:tr h="629133"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NSAID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Aspirin , ibuprofen , celecoxib , naproxen 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469645"/>
                  </a:ext>
                </a:extLst>
              </a:tr>
              <a:tr h="629133"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Opiate analgesic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Tramadol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323927"/>
                  </a:ext>
                </a:extLst>
              </a:tr>
              <a:tr h="629133"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CO X 2 inhibitors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Celecoxib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099053"/>
                  </a:ext>
                </a:extLst>
              </a:tr>
              <a:tr h="629133"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Proton pump inhibitor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Pantoprazole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010385"/>
                  </a:ext>
                </a:extLst>
              </a:tr>
              <a:tr h="629133"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Antidepressant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duloxetine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638426"/>
                  </a:ext>
                </a:extLst>
              </a:tr>
              <a:tr h="629133"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Muscle relaxant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Carisoprodol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4262777"/>
                  </a:ext>
                </a:extLst>
              </a:tr>
              <a:tr h="629133"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Corticosteroid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 err="1">
                          <a:latin typeface="Arial Rounded MT Bold" panose="020F0704030504030204" pitchFamily="34" charset="0"/>
                        </a:rPr>
                        <a:t>Zilretta</a:t>
                      </a:r>
                      <a:endParaRPr lang="en-IN" sz="24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637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005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02BECE8-F714-4C49-8907-CE4F1F9CA953}"/>
              </a:ext>
            </a:extLst>
          </p:cNvPr>
          <p:cNvSpPr txBox="1"/>
          <p:nvPr/>
        </p:nvSpPr>
        <p:spPr>
          <a:xfrm>
            <a:off x="4705165" y="62144"/>
            <a:ext cx="3808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Investigations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83E758-21C3-4A30-8411-8811A15990A7}"/>
              </a:ext>
            </a:extLst>
          </p:cNvPr>
          <p:cNvSpPr txBox="1"/>
          <p:nvPr/>
        </p:nvSpPr>
        <p:spPr>
          <a:xfrm>
            <a:off x="1509204" y="1766657"/>
            <a:ext cx="570834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 blood test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 Synovial fluid Analysis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 joint space Narrowing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 Subchondral sclerosis </a:t>
            </a:r>
          </a:p>
        </p:txBody>
      </p:sp>
    </p:spTree>
    <p:extLst>
      <p:ext uri="{BB962C8B-B14F-4D97-AF65-F5344CB8AC3E}">
        <p14:creationId xmlns:p14="http://schemas.microsoft.com/office/powerpoint/2010/main" val="2248784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F94944-2895-49F7-9D61-CDA481A3BC4B}"/>
              </a:ext>
            </a:extLst>
          </p:cNvPr>
          <p:cNvSpPr txBox="1"/>
          <p:nvPr/>
        </p:nvSpPr>
        <p:spPr>
          <a:xfrm>
            <a:off x="4643021" y="0"/>
            <a:ext cx="4634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484DCC-C868-4A9C-9443-D7A3012C104E}"/>
              </a:ext>
            </a:extLst>
          </p:cNvPr>
          <p:cNvSpPr txBox="1"/>
          <p:nvPr/>
        </p:nvSpPr>
        <p:spPr>
          <a:xfrm>
            <a:off x="443884" y="1136342"/>
            <a:ext cx="1157648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Eras Bold ITC" panose="020B0907030504020204" pitchFamily="34" charset="0"/>
              </a:rPr>
              <a:t>Rapid, complete breakdown of cartilage resulting in loose tissue material in the joint (chondrolysis).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>
              <a:latin typeface="Eras Bold ITC" panose="020B0907030504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Eras Bold ITC" panose="020B0907030504020204" pitchFamily="34" charset="0"/>
              </a:rPr>
              <a:t>Bone death    (osteonecrosis).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>
              <a:latin typeface="Eras Bold ITC" panose="020B0907030504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Eras Bold ITC" panose="020B0907030504020204" pitchFamily="34" charset="0"/>
              </a:rPr>
              <a:t>Stress fractures   (hairline crack in the bone that develops</a:t>
            </a:r>
          </a:p>
          <a:p>
            <a:r>
              <a:rPr lang="en-US" sz="2800" dirty="0">
                <a:latin typeface="Eras Bold ITC" panose="020B0907030504020204" pitchFamily="34" charset="0"/>
              </a:rPr>
              <a:t>                                     gradually in response to repeated injury or</a:t>
            </a:r>
          </a:p>
          <a:p>
            <a:r>
              <a:rPr lang="en-US" sz="2800" dirty="0">
                <a:latin typeface="Eras Bold ITC" panose="020B0907030504020204" pitchFamily="34" charset="0"/>
              </a:rPr>
              <a:t>                                     stress) 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>
              <a:latin typeface="Eras Bold ITC" panose="020B0907030504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Eras Bold ITC" panose="020B0907030504020204" pitchFamily="34" charset="0"/>
              </a:rPr>
              <a:t>Bleeding inside the joint</a:t>
            </a:r>
            <a:r>
              <a:rPr lang="en-IN" sz="2800" dirty="0">
                <a:latin typeface="Eras Bold ITC" panose="020B0907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0359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E4C057-7AA4-4F7D-99DF-FD782214C1F7}"/>
              </a:ext>
            </a:extLst>
          </p:cNvPr>
          <p:cNvSpPr txBox="1"/>
          <p:nvPr/>
        </p:nvSpPr>
        <p:spPr>
          <a:xfrm>
            <a:off x="5051394" y="0"/>
            <a:ext cx="4971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97C4EB-A589-4EA1-BEDC-09324A1189B9}"/>
              </a:ext>
            </a:extLst>
          </p:cNvPr>
          <p:cNvSpPr txBox="1"/>
          <p:nvPr/>
        </p:nvSpPr>
        <p:spPr>
          <a:xfrm>
            <a:off x="129465" y="1136342"/>
            <a:ext cx="120625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Heavy" panose="020B0903020102020204" pitchFamily="34" charset="0"/>
              </a:rPr>
              <a:t>Keep a healthy body weight. Extra weight puts stress on your joints.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Franklin Gothic Heavy" panose="020B09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Heavy" panose="020B0903020102020204" pitchFamily="34" charset="0"/>
              </a:rPr>
              <a:t>Control your blood sugar. High blood sugar levels raise your risk of getting OA.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Franklin Gothic Heavy" panose="020B09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Heavy" panose="020B0903020102020204" pitchFamily="34" charset="0"/>
              </a:rPr>
              <a:t>Be active every day. Exercise is a good way to prevent joint problems.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Franklin Gothic Heavy" panose="020B09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Heavy" panose="020B0903020102020204" pitchFamily="34" charset="0"/>
              </a:rPr>
              <a:t>Prevent injury to your joints.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Franklin Gothic Heavy" panose="020B09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Heavy" panose="020B0903020102020204" pitchFamily="34" charset="0"/>
              </a:rPr>
              <a:t>Pay attention to pain</a:t>
            </a:r>
            <a:r>
              <a:rPr lang="en-IN" sz="2800" dirty="0">
                <a:latin typeface="Franklin Gothic Heavy" panose="020B0903020102020204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45AE88-9561-4B8B-95FB-5E3DB3C9E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983" y="4300684"/>
            <a:ext cx="3302552" cy="24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180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AEB0E3-24C4-400F-ACBD-7083BFF93A0B}"/>
              </a:ext>
            </a:extLst>
          </p:cNvPr>
          <p:cNvSpPr txBox="1"/>
          <p:nvPr/>
        </p:nvSpPr>
        <p:spPr>
          <a:xfrm>
            <a:off x="4110361" y="2367171"/>
            <a:ext cx="51135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Thank </a:t>
            </a:r>
          </a:p>
          <a:p>
            <a:r>
              <a:rPr lang="en-IN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         you </a:t>
            </a:r>
          </a:p>
        </p:txBody>
      </p:sp>
    </p:spTree>
    <p:extLst>
      <p:ext uri="{BB962C8B-B14F-4D97-AF65-F5344CB8AC3E}">
        <p14:creationId xmlns:p14="http://schemas.microsoft.com/office/powerpoint/2010/main" val="1769486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1076CA-E62C-42C8-A44A-3D59962BD75D}"/>
              </a:ext>
            </a:extLst>
          </p:cNvPr>
          <p:cNvSpPr txBox="1"/>
          <p:nvPr/>
        </p:nvSpPr>
        <p:spPr>
          <a:xfrm>
            <a:off x="5015885" y="0"/>
            <a:ext cx="5513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57AAE2-7A91-47F5-923F-259722BAF49A}"/>
              </a:ext>
            </a:extLst>
          </p:cNvPr>
          <p:cNvSpPr txBox="1"/>
          <p:nvPr/>
        </p:nvSpPr>
        <p:spPr>
          <a:xfrm>
            <a:off x="164237" y="1217741"/>
            <a:ext cx="118635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It is a type of arthritis that occur when flexible tissue at the ends of bones wear down also called as degenerative joint disease ,  by the breakdown of cartilage a rubbery material that frictions of joints 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AEAD07-3217-44FE-BB01-80E30FE2E508}"/>
              </a:ext>
            </a:extLst>
          </p:cNvPr>
          <p:cNvSpPr txBox="1"/>
          <p:nvPr/>
        </p:nvSpPr>
        <p:spPr>
          <a:xfrm>
            <a:off x="297403" y="2795157"/>
            <a:ext cx="1173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Britannic Bold" panose="020B0903060703020204" pitchFamily="34" charset="0"/>
              </a:rPr>
              <a:t>Affected organ – joint place [ Hips , knees , feet , spine , hands ]  in body 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992BD0-2859-4344-828D-0F81845BE8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30" r="30610"/>
          <a:stretch/>
        </p:blipFill>
        <p:spPr>
          <a:xfrm>
            <a:off x="145001" y="3941685"/>
            <a:ext cx="1969472" cy="28501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45EC23-1C23-41A2-8908-BB3CC0559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157" y="3429000"/>
            <a:ext cx="2667740" cy="333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04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2CA6F9-3DBA-4AAA-839A-23BC5AEA4AFA}"/>
              </a:ext>
            </a:extLst>
          </p:cNvPr>
          <p:cNvSpPr txBox="1"/>
          <p:nvPr/>
        </p:nvSpPr>
        <p:spPr>
          <a:xfrm>
            <a:off x="5397624" y="0"/>
            <a:ext cx="4998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Etiology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251F8-B116-4B17-B541-242EA3702A9C}"/>
              </a:ext>
            </a:extLst>
          </p:cNvPr>
          <p:cNvSpPr txBox="1"/>
          <p:nvPr/>
        </p:nvSpPr>
        <p:spPr>
          <a:xfrm>
            <a:off x="1441141" y="1443841"/>
            <a:ext cx="62291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Arial Rounded MT Bold" panose="020F0704030504030204" pitchFamily="34" charset="0"/>
              </a:rPr>
              <a:t>  Post-traumatic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Arial Rounded MT Bold" panose="020F0704030504030204" pitchFamily="34" charset="0"/>
              </a:rPr>
              <a:t> Congenital/malformation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Arial Rounded MT Bold" panose="020F0704030504030204" pitchFamily="34" charset="0"/>
              </a:rPr>
              <a:t> Malposition (varus/valgus)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Arial Rounded MT Bold" panose="020F0704030504030204" pitchFamily="34" charset="0"/>
              </a:rPr>
              <a:t> Postoperative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Arial Rounded MT Bold" panose="020F0704030504030204" pitchFamily="34" charset="0"/>
              </a:rPr>
              <a:t> Metabolic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204F90-2A8C-4848-8748-F9B777686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1953" y="4298364"/>
            <a:ext cx="3292798" cy="246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75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7D3EAF-C6D3-4A57-B6FD-65228B3A4872}"/>
              </a:ext>
            </a:extLst>
          </p:cNvPr>
          <p:cNvSpPr txBox="1"/>
          <p:nvPr/>
        </p:nvSpPr>
        <p:spPr>
          <a:xfrm>
            <a:off x="3923930" y="0"/>
            <a:ext cx="5104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Type / Classification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55D4E7-F090-45F4-B96E-FC7F2CEE16CC}"/>
              </a:ext>
            </a:extLst>
          </p:cNvPr>
          <p:cNvSpPr txBox="1"/>
          <p:nvPr/>
        </p:nvSpPr>
        <p:spPr>
          <a:xfrm>
            <a:off x="701336" y="1137418"/>
            <a:ext cx="6063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There are two type --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750CBC-DAD7-43EE-A873-AEBF9F9139F0}"/>
              </a:ext>
            </a:extLst>
          </p:cNvPr>
          <p:cNvSpPr txBox="1"/>
          <p:nvPr/>
        </p:nvSpPr>
        <p:spPr>
          <a:xfrm>
            <a:off x="2965143" y="1976631"/>
            <a:ext cx="73418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N" sz="2800" dirty="0">
                <a:latin typeface="Algerian" panose="04020705040A02060702" pitchFamily="82" charset="0"/>
              </a:rPr>
              <a:t> primary osteoarthritis </a:t>
            </a:r>
          </a:p>
          <a:p>
            <a:pPr marL="342900" indent="-342900">
              <a:buFont typeface="+mj-lt"/>
              <a:buAutoNum type="arabicPeriod"/>
            </a:pPr>
            <a:endParaRPr lang="en-IN" sz="2800" dirty="0">
              <a:latin typeface="Algerian" panose="04020705040A02060702" pitchFamily="8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dirty="0">
                <a:latin typeface="Algerian" panose="04020705040A02060702" pitchFamily="82" charset="0"/>
              </a:rPr>
              <a:t> Secondary osteoarthritis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EB1E01-3231-4BE2-A8E6-E6222449C10A}"/>
              </a:ext>
            </a:extLst>
          </p:cNvPr>
          <p:cNvSpPr txBox="1"/>
          <p:nvPr/>
        </p:nvSpPr>
        <p:spPr>
          <a:xfrm>
            <a:off x="630314" y="3931418"/>
            <a:ext cx="111325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Black" panose="020B0A04020102020204" pitchFamily="34" charset="0"/>
              </a:rPr>
              <a:t>And there are other type to osteoarthritis present like – </a:t>
            </a:r>
          </a:p>
          <a:p>
            <a:endParaRPr lang="en-IN" sz="2800" dirty="0"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rial Black" panose="020B0A04020102020204" pitchFamily="34" charset="0"/>
              </a:rPr>
              <a:t> Nodal generalised osteoarthritis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rial Black" panose="020B0A04020102020204" pitchFamily="34" charset="0"/>
              </a:rPr>
              <a:t> Crystal associated osteoarthritis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rial Black" panose="020B0A04020102020204" pitchFamily="34" charset="0"/>
              </a:rPr>
              <a:t> OA of premature onset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22996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669311-DA90-46A9-B25C-082E2828AFE4}"/>
              </a:ext>
            </a:extLst>
          </p:cNvPr>
          <p:cNvSpPr txBox="1"/>
          <p:nvPr/>
        </p:nvSpPr>
        <p:spPr>
          <a:xfrm>
            <a:off x="4740676" y="0"/>
            <a:ext cx="4083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B09080-5C4F-4B14-BC2C-378834193474}"/>
              </a:ext>
            </a:extLst>
          </p:cNvPr>
          <p:cNvSpPr txBox="1"/>
          <p:nvPr/>
        </p:nvSpPr>
        <p:spPr>
          <a:xfrm>
            <a:off x="1083076" y="1722268"/>
            <a:ext cx="105999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Eras Demi ITC" panose="020B0805030504020804" pitchFamily="34" charset="0"/>
              </a:rPr>
              <a:t> wight bearing joints , more common in women , familial tendency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Eras Demi ITC" panose="020B08050305040208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Eras Demi ITC" panose="020B0805030504020804" pitchFamily="34" charset="0"/>
              </a:rPr>
              <a:t> Age &gt; 65 years 25 – 30 % have its symptoms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Eras Demi ITC" panose="020B08050305040208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Eras Demi ITC" panose="020B0805030504020804" pitchFamily="34" charset="0"/>
              </a:rPr>
              <a:t> osteoarthritis zone – China , India , UK etc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CD2E9-502F-4DCF-B42B-688E31600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3887" y="4864774"/>
            <a:ext cx="3743821" cy="191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4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076E2D-ABAE-4265-ACAF-4FC6AAED7D82}"/>
              </a:ext>
            </a:extLst>
          </p:cNvPr>
          <p:cNvSpPr txBox="1"/>
          <p:nvPr/>
        </p:nvSpPr>
        <p:spPr>
          <a:xfrm>
            <a:off x="5344357" y="0"/>
            <a:ext cx="4456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Stages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BFCE13-B2EA-41E1-8DD8-42200D11AF7D}"/>
              </a:ext>
            </a:extLst>
          </p:cNvPr>
          <p:cNvSpPr txBox="1"/>
          <p:nvPr/>
        </p:nvSpPr>
        <p:spPr>
          <a:xfrm>
            <a:off x="1038687" y="1118587"/>
            <a:ext cx="4305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/>
              <a:t>There are 4 stages --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8435DC-58E3-4EC0-AA45-1FE848D7C9E4}"/>
              </a:ext>
            </a:extLst>
          </p:cNvPr>
          <p:cNvSpPr txBox="1"/>
          <p:nvPr/>
        </p:nvSpPr>
        <p:spPr>
          <a:xfrm>
            <a:off x="2663301" y="2317072"/>
            <a:ext cx="491822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Algerian" panose="04020705040A02060702" pitchFamily="82" charset="0"/>
              </a:rPr>
              <a:t> stage 1 – minor </a:t>
            </a:r>
          </a:p>
          <a:p>
            <a:pPr marL="342900" indent="-342900">
              <a:buFont typeface="+mj-lt"/>
              <a:buAutoNum type="arabicParenR"/>
            </a:pPr>
            <a:endParaRPr lang="en-IN" sz="2800" dirty="0">
              <a:latin typeface="Algerian" panose="04020705040A02060702" pitchFamily="82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Algerian" panose="04020705040A02060702" pitchFamily="82" charset="0"/>
              </a:rPr>
              <a:t> Stage 2 – Mild </a:t>
            </a:r>
          </a:p>
          <a:p>
            <a:pPr marL="342900" indent="-342900">
              <a:buFont typeface="+mj-lt"/>
              <a:buAutoNum type="arabicParenR"/>
            </a:pPr>
            <a:endParaRPr lang="en-IN" sz="2800" dirty="0">
              <a:latin typeface="Algerian" panose="04020705040A02060702" pitchFamily="82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Algerian" panose="04020705040A02060702" pitchFamily="82" charset="0"/>
              </a:rPr>
              <a:t> Stage 3 – Moderate </a:t>
            </a:r>
          </a:p>
          <a:p>
            <a:pPr marL="342900" indent="-342900">
              <a:buFont typeface="+mj-lt"/>
              <a:buAutoNum type="arabicParenR"/>
            </a:pPr>
            <a:endParaRPr lang="en-IN" sz="2800" dirty="0">
              <a:latin typeface="Algerian" panose="04020705040A02060702" pitchFamily="82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Algerian" panose="04020705040A02060702" pitchFamily="82" charset="0"/>
              </a:rPr>
              <a:t> Stage 4 – Sever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0BAD19-ABB7-4E8D-9376-8C495CE2A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156" y="4093541"/>
            <a:ext cx="4003501" cy="266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187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B79C31-11CF-4AF9-8513-FA5CAF7084BC}"/>
              </a:ext>
            </a:extLst>
          </p:cNvPr>
          <p:cNvSpPr txBox="1"/>
          <p:nvPr/>
        </p:nvSpPr>
        <p:spPr>
          <a:xfrm>
            <a:off x="4003829" y="0"/>
            <a:ext cx="5291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7A1F88-BA97-44C0-A7BC-E41A3866915C}"/>
              </a:ext>
            </a:extLst>
          </p:cNvPr>
          <p:cNvSpPr txBox="1"/>
          <p:nvPr/>
        </p:nvSpPr>
        <p:spPr>
          <a:xfrm>
            <a:off x="1260629" y="825623"/>
            <a:ext cx="510466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 Pain.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 Stiffness.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 Tenderness.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 Loss of flexibility.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 Grating sensation.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 Bone spurs.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 Swelling</a:t>
            </a:r>
            <a:r>
              <a:rPr lang="en-IN" sz="2800" dirty="0">
                <a:latin typeface="Arial Rounded MT Bold" panose="020F070403050403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7F24A0-27DF-4F87-A19C-61C9A6DF7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639" y="3890869"/>
            <a:ext cx="3395432" cy="282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00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911BC2-003D-4F92-ABA4-403276D59900}"/>
              </a:ext>
            </a:extLst>
          </p:cNvPr>
          <p:cNvSpPr txBox="1"/>
          <p:nvPr/>
        </p:nvSpPr>
        <p:spPr>
          <a:xfrm>
            <a:off x="4980373" y="0"/>
            <a:ext cx="3542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6FE16B-4F56-4D25-8239-9C331B035051}"/>
              </a:ext>
            </a:extLst>
          </p:cNvPr>
          <p:cNvSpPr txBox="1"/>
          <p:nvPr/>
        </p:nvSpPr>
        <p:spPr>
          <a:xfrm>
            <a:off x="989860" y="754603"/>
            <a:ext cx="576160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oper Black" panose="0208090404030B020404" pitchFamily="18" charset="0"/>
              </a:rPr>
              <a:t>  heredity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oper Black" panose="0208090404030B020404" pitchFamily="18" charset="0"/>
              </a:rPr>
              <a:t>  gender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oper Black" panose="0208090404030B020404" pitchFamily="18" charset="0"/>
              </a:rPr>
              <a:t>  obesity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oper Black" panose="0208090404030B020404" pitchFamily="18" charset="0"/>
              </a:rPr>
              <a:t>  high bone mineral density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oper Black" panose="0208090404030B020404" pitchFamily="18" charset="0"/>
              </a:rPr>
              <a:t>  trauma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oper Black" panose="0208090404030B020404" pitchFamily="18" charset="0"/>
              </a:rPr>
              <a:t>  joint shape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oper Black" panose="0208090404030B020404" pitchFamily="18" charset="0"/>
              </a:rPr>
              <a:t>  alignment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D697F8-ED71-4AAA-8021-ECF2416D6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2875" y="2910442"/>
            <a:ext cx="4055245" cy="37930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05582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1B6C23-9435-486E-AF91-9ADC9EA06600}"/>
              </a:ext>
            </a:extLst>
          </p:cNvPr>
          <p:cNvSpPr txBox="1"/>
          <p:nvPr/>
        </p:nvSpPr>
        <p:spPr>
          <a:xfrm>
            <a:off x="5220069" y="0"/>
            <a:ext cx="5504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</a:t>
            </a:r>
            <a:r>
              <a:rPr lang="en-IN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170A09-F155-4CFB-AE4C-84DD7E3DA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90" y="369332"/>
            <a:ext cx="10622220" cy="6445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87909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173</TotalTime>
  <Words>422</Words>
  <Application>Microsoft Office PowerPoint</Application>
  <PresentationFormat>Widescreen</PresentationFormat>
  <Paragraphs>140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Algerian</vt:lpstr>
      <vt:lpstr>Arial</vt:lpstr>
      <vt:lpstr>Arial Black</vt:lpstr>
      <vt:lpstr>Arial Rounded MT Bold</vt:lpstr>
      <vt:lpstr>Bodoni MT Black</vt:lpstr>
      <vt:lpstr>Britannic Bold</vt:lpstr>
      <vt:lpstr>Calibri</vt:lpstr>
      <vt:lpstr>Calibri Light</vt:lpstr>
      <vt:lpstr>Cooper Black</vt:lpstr>
      <vt:lpstr>Copperplate Gothic Bold</vt:lpstr>
      <vt:lpstr>Courier New</vt:lpstr>
      <vt:lpstr>Eras Bold ITC</vt:lpstr>
      <vt:lpstr>Eras Demi ITC</vt:lpstr>
      <vt:lpstr>Franklin Gothic Heavy</vt:lpstr>
      <vt:lpstr>Impact</vt:lpstr>
      <vt:lpstr>Wingdings</vt:lpstr>
      <vt:lpstr>Celestial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2</cp:revision>
  <dcterms:created xsi:type="dcterms:W3CDTF">2021-12-11T16:32:11Z</dcterms:created>
  <dcterms:modified xsi:type="dcterms:W3CDTF">2021-12-20T14:27:01Z</dcterms:modified>
</cp:coreProperties>
</file>