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17"/>
  </p:notesMasterIdLst>
  <p:handoutMasterIdLst>
    <p:handoutMasterId r:id="rId18"/>
  </p:handoutMasterIdLst>
  <p:sldIdLst>
    <p:sldId id="263" r:id="rId5"/>
    <p:sldId id="262" r:id="rId6"/>
    <p:sldId id="264" r:id="rId7"/>
    <p:sldId id="265" r:id="rId8"/>
    <p:sldId id="266" r:id="rId9"/>
    <p:sldId id="267" r:id="rId10"/>
    <p:sldId id="268" r:id="rId11"/>
    <p:sldId id="269" r:id="rId12"/>
    <p:sldId id="270" r:id="rId13"/>
    <p:sldId id="271" r:id="rId14"/>
    <p:sldId id="272" r:id="rId15"/>
    <p:sldId id="273"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4" d="100"/>
          <a:sy n="74" d="100"/>
        </p:scale>
        <p:origin x="576" y="54"/>
      </p:cViewPr>
      <p:guideLst>
        <p:guide orient="horz" pos="2160"/>
        <p:guide pos="3840"/>
      </p:guideLst>
    </p:cSldViewPr>
  </p:slideViewPr>
  <p:notesTextViewPr>
    <p:cViewPr>
      <p:scale>
        <a:sx n="1" d="1"/>
        <a:sy n="1" d="1"/>
      </p:scale>
      <p:origin x="0" y="0"/>
    </p:cViewPr>
  </p:notesTextViewPr>
  <p:notesViewPr>
    <p:cSldViewPr snapToGrid="0">
      <p:cViewPr varScale="1">
        <p:scale>
          <a:sx n="51" d="100"/>
          <a:sy n="51" d="100"/>
        </p:scale>
        <p:origin x="2692" y="2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7280BD50-F72A-443A-8A7C-9A6A969C2F7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a:extLst>
              <a:ext uri="{FF2B5EF4-FFF2-40B4-BE49-F238E27FC236}">
                <a16:creationId xmlns:a16="http://schemas.microsoft.com/office/drawing/2014/main" xmlns="" id="{70149BFF-D5FE-41B9-B89E-346E6FC2BE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089FD3E-56F1-4D93-A064-62BE23F429F1}" type="datetimeFigureOut">
              <a:rPr lang="en-IN" smtClean="0"/>
              <a:t>17-09-2024</a:t>
            </a:fld>
            <a:endParaRPr lang="en-IN"/>
          </a:p>
        </p:txBody>
      </p:sp>
      <p:sp>
        <p:nvSpPr>
          <p:cNvPr id="4" name="Footer Placeholder 3">
            <a:extLst>
              <a:ext uri="{FF2B5EF4-FFF2-40B4-BE49-F238E27FC236}">
                <a16:creationId xmlns:a16="http://schemas.microsoft.com/office/drawing/2014/main" xmlns="" id="{3A7AE4AE-8780-4C06-B105-E50A0CB1171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5" name="Slide Number Placeholder 4">
            <a:extLst>
              <a:ext uri="{FF2B5EF4-FFF2-40B4-BE49-F238E27FC236}">
                <a16:creationId xmlns:a16="http://schemas.microsoft.com/office/drawing/2014/main" xmlns="" id="{1F349081-626D-42D4-96E8-DBE21E03E4C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AEBE145-7B0B-4BFC-A728-545BF59A6F16}" type="slidenum">
              <a:rPr lang="en-IN" smtClean="0"/>
              <a:t>‹#›</a:t>
            </a:fld>
            <a:endParaRPr lang="en-IN"/>
          </a:p>
        </p:txBody>
      </p:sp>
    </p:spTree>
    <p:extLst>
      <p:ext uri="{BB962C8B-B14F-4D97-AF65-F5344CB8AC3E}">
        <p14:creationId xmlns:p14="http://schemas.microsoft.com/office/powerpoint/2010/main" val="27310479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B86AA5-8483-44CB-A555-9041E2D72D7A}" type="datetimeFigureOut">
              <a:rPr lang="en-IN" smtClean="0"/>
              <a:t>17-09-2024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44A333-46EF-4665-ACD4-6848AE646224}" type="slidenum">
              <a:rPr lang="en-IN" smtClean="0"/>
              <a:t>‹#›</a:t>
            </a:fld>
            <a:endParaRPr lang="en-IN"/>
          </a:p>
        </p:txBody>
      </p:sp>
    </p:spTree>
    <p:extLst>
      <p:ext uri="{BB962C8B-B14F-4D97-AF65-F5344CB8AC3E}">
        <p14:creationId xmlns:p14="http://schemas.microsoft.com/office/powerpoint/2010/main" val="37667179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644A333-46EF-4665-ACD4-6848AE646224}" type="slidenum">
              <a:rPr lang="en-IN" smtClean="0"/>
              <a:t>1</a:t>
            </a:fld>
            <a:endParaRPr lang="en-IN"/>
          </a:p>
        </p:txBody>
      </p:sp>
    </p:spTree>
    <p:extLst>
      <p:ext uri="{BB962C8B-B14F-4D97-AF65-F5344CB8AC3E}">
        <p14:creationId xmlns:p14="http://schemas.microsoft.com/office/powerpoint/2010/main" val="11296349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4E34940-6ECC-4B13-8C26-FDE08BDE1DAE}" type="datetime1">
              <a:rPr lang="en-IN" smtClean="0"/>
              <a:t>17-09-2024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8505814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3BF2386-4077-4090-83A6-8D0B3730B688}" type="datetime1">
              <a:rPr lang="en-IN" smtClean="0"/>
              <a:t>17-09-2024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38602667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C80A35C-10FD-4D5F-9817-8929A5E84E70}" type="datetime1">
              <a:rPr lang="en-IN" smtClean="0"/>
              <a:t>17-09-2024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42042010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DC65F90-DA33-4F3C-A7A0-570484B4669A}" type="datetime1">
              <a:rPr lang="en-IN" smtClean="0"/>
              <a:t>17-09-2024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20188601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312A7AA-86E1-4B3A-9E67-29C60E4EA97A}" type="datetime1">
              <a:rPr lang="en-IN" smtClean="0"/>
              <a:t>17-09-2024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12497416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9CE467E-9F07-45C4-903C-4814EF17217D}" type="datetime1">
              <a:rPr lang="en-IN" smtClean="0"/>
              <a:t>17-09-2024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6101797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C1AAFD2-88C3-4A7C-93A0-A5C7ACD173CC}" type="datetime1">
              <a:rPr lang="en-IN" smtClean="0"/>
              <a:t>17-09-2024</a:t>
            </a:fld>
            <a:endParaRPr lang="en-IN"/>
          </a:p>
        </p:txBody>
      </p:sp>
      <p:sp>
        <p:nvSpPr>
          <p:cNvPr id="8" name="Footer Placeholder 7"/>
          <p:cNvSpPr>
            <a:spLocks noGrp="1"/>
          </p:cNvSpPr>
          <p:nvPr>
            <p:ph type="ftr" sz="quarter" idx="11"/>
          </p:nvPr>
        </p:nvSpPr>
        <p:spPr/>
        <p:txBody>
          <a:bodyPr/>
          <a:lstStyle/>
          <a:p>
            <a:r>
              <a:rPr lang="en-IN" smtClean="0"/>
              <a:t>RDP</a:t>
            </a:r>
            <a:endParaRPr lang="en-IN"/>
          </a:p>
        </p:txBody>
      </p:sp>
      <p:sp>
        <p:nvSpPr>
          <p:cNvPr id="9" name="Slide Number Placeholder 8"/>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42853839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051957-A6E8-4CF1-9A4C-DB4EDB79C3E0}" type="datetime1">
              <a:rPr lang="en-IN" smtClean="0"/>
              <a:t>17-09-2024</a:t>
            </a:fld>
            <a:endParaRPr lang="en-IN"/>
          </a:p>
        </p:txBody>
      </p:sp>
      <p:sp>
        <p:nvSpPr>
          <p:cNvPr id="4" name="Footer Placeholder 3"/>
          <p:cNvSpPr>
            <a:spLocks noGrp="1"/>
          </p:cNvSpPr>
          <p:nvPr>
            <p:ph type="ftr" sz="quarter" idx="11"/>
          </p:nvPr>
        </p:nvSpPr>
        <p:spPr/>
        <p:txBody>
          <a:bodyPr/>
          <a:lstStyle/>
          <a:p>
            <a:r>
              <a:rPr lang="en-IN" smtClean="0"/>
              <a:t>RDP</a:t>
            </a:r>
            <a:endParaRPr lang="en-IN"/>
          </a:p>
        </p:txBody>
      </p:sp>
      <p:sp>
        <p:nvSpPr>
          <p:cNvPr id="5" name="Slide Number Placeholder 4"/>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29958239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A1F791-42EB-4430-8783-C4605733BE1A}" type="datetime1">
              <a:rPr lang="en-IN" smtClean="0"/>
              <a:t>17-09-2024</a:t>
            </a:fld>
            <a:endParaRPr lang="en-IN"/>
          </a:p>
        </p:txBody>
      </p:sp>
      <p:sp>
        <p:nvSpPr>
          <p:cNvPr id="3" name="Footer Placeholder 2"/>
          <p:cNvSpPr>
            <a:spLocks noGrp="1"/>
          </p:cNvSpPr>
          <p:nvPr>
            <p:ph type="ftr" sz="quarter" idx="11"/>
          </p:nvPr>
        </p:nvSpPr>
        <p:spPr/>
        <p:txBody>
          <a:bodyPr/>
          <a:lstStyle/>
          <a:p>
            <a:r>
              <a:rPr lang="en-IN" smtClean="0"/>
              <a:t>RDP</a:t>
            </a:r>
            <a:endParaRPr lang="en-IN"/>
          </a:p>
        </p:txBody>
      </p:sp>
      <p:sp>
        <p:nvSpPr>
          <p:cNvPr id="4" name="Slide Number Placeholder 3"/>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17778712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E808296-4CD9-480B-AD1A-36FD4179E5B2}" type="datetime1">
              <a:rPr lang="en-IN" smtClean="0"/>
              <a:t>17-09-2024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2252186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FFF1EC0-316C-4136-956B-00390A0F8783}" type="datetime1">
              <a:rPr lang="en-IN" smtClean="0"/>
              <a:t>17-09-2024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31822398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CC5F1D-7EDD-4EC5-BC87-177585726124}" type="datetime1">
              <a:rPr lang="en-IN" smtClean="0"/>
              <a:t>17-09-2024</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IN" smtClean="0"/>
              <a:t>RDP</a:t>
            </a:r>
            <a:endParaRPr lang="en-IN"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B54A7E-2395-4D35-824E-25842394C6F0}" type="slidenum">
              <a:rPr lang="en-IN" smtClean="0"/>
              <a:t>‹#›</a:t>
            </a:fld>
            <a:endParaRPr lang="en-IN"/>
          </a:p>
        </p:txBody>
      </p:sp>
      <p:pic>
        <p:nvPicPr>
          <p:cNvPr id="8" name="Picture 2" descr="https://dranimeshdas.com/wp-content/uploads/2024/08/drugs.png"/>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53398" y="378328"/>
            <a:ext cx="784584" cy="78458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userDrawn="1"/>
        </p:nvSpPr>
        <p:spPr>
          <a:xfrm rot="20006977">
            <a:off x="1190625" y="2929364"/>
            <a:ext cx="9855200" cy="830997"/>
          </a:xfrm>
          <a:prstGeom prst="rect">
            <a:avLst/>
          </a:prstGeom>
          <a:noFill/>
        </p:spPr>
        <p:txBody>
          <a:bodyPr wrap="square" rtlCol="0">
            <a:spAutoFit/>
          </a:bodyPr>
          <a:lstStyle/>
          <a:p>
            <a:pPr algn="ctr"/>
            <a:r>
              <a:rPr lang="en-US" sz="4800" b="1" dirty="0" smtClean="0">
                <a:solidFill>
                  <a:schemeClr val="bg2"/>
                </a:solidFill>
                <a:latin typeface="Times New Roman" panose="02020603050405020304" pitchFamily="18" charset="0"/>
                <a:cs typeface="Times New Roman" panose="02020603050405020304" pitchFamily="18" charset="0"/>
              </a:rPr>
              <a:t>RESEARCH DOCTOR PHARMA </a:t>
            </a:r>
            <a:endParaRPr lang="en-US" sz="4800" b="1" dirty="0">
              <a:solidFill>
                <a:schemeClr val="bg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5072706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nhs.uk/conditions/diarrhoea-and-vomiting/" TargetMode="External"/><Relationship Id="rId2" Type="http://schemas.openxmlformats.org/officeDocument/2006/relationships/hyperlink" Target="https://www.nhs.uk/conditions/headaches/"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hyperlink" Target="https://en.wikipedia.org/wiki/IgM" TargetMode="External"/><Relationship Id="rId3" Type="http://schemas.openxmlformats.org/officeDocument/2006/relationships/hyperlink" Target="https://en.wikipedia.org/wiki/Enteric_fever" TargetMode="External"/><Relationship Id="rId7" Type="http://schemas.openxmlformats.org/officeDocument/2006/relationships/hyperlink" Target="https://en.wikipedia.org/wiki/2-mercaptoethanol" TargetMode="External"/><Relationship Id="rId12" Type="http://schemas.openxmlformats.org/officeDocument/2006/relationships/hyperlink" Target="https://en.wikipedia.org/wiki/Titer" TargetMode="External"/><Relationship Id="rId2" Type="http://schemas.openxmlformats.org/officeDocument/2006/relationships/hyperlink" Target="https://en.wikipedia.org/wiki/Georges-Fernand_Widal" TargetMode="External"/><Relationship Id="rId1" Type="http://schemas.openxmlformats.org/officeDocument/2006/relationships/slideLayout" Target="../slideLayouts/slideLayout1.xml"/><Relationship Id="rId6" Type="http://schemas.openxmlformats.org/officeDocument/2006/relationships/hyperlink" Target="https://en.wikipedia.org/wiki/Typhoid" TargetMode="External"/><Relationship Id="rId11" Type="http://schemas.openxmlformats.org/officeDocument/2006/relationships/hyperlink" Target="https://en.wikipedia.org/wiki/Antibody" TargetMode="External"/><Relationship Id="rId5" Type="http://schemas.openxmlformats.org/officeDocument/2006/relationships/hyperlink" Target="https://en.wikipedia.org/wiki/Salmonella" TargetMode="External"/><Relationship Id="rId10" Type="http://schemas.openxmlformats.org/officeDocument/2006/relationships/hyperlink" Target="https://en.wikipedia.org/wiki/IgG" TargetMode="External"/><Relationship Id="rId4" Type="http://schemas.openxmlformats.org/officeDocument/2006/relationships/hyperlink" Target="https://en.wikipedia.org/wiki/Undulant_fever" TargetMode="External"/><Relationship Id="rId9" Type="http://schemas.openxmlformats.org/officeDocument/2006/relationships/hyperlink" Target="https://en.wikipedia.org/wiki/Antibodies" TargetMode="External"/></Relationships>
</file>

<file path=ppt/slides/_rels/slide3.xml.rels><?xml version="1.0" encoding="UTF-8" standalone="yes"?>
<Relationships xmlns="http://schemas.openxmlformats.org/package/2006/relationships"><Relationship Id="rId8" Type="http://schemas.openxmlformats.org/officeDocument/2006/relationships/hyperlink" Target="https://en.wikipedia.org/wiki/Granulocytes" TargetMode="External"/><Relationship Id="rId3" Type="http://schemas.openxmlformats.org/officeDocument/2006/relationships/hyperlink" Target="https://en.wikipedia.org/wiki/Red_blood_cell" TargetMode="External"/><Relationship Id="rId7" Type="http://schemas.openxmlformats.org/officeDocument/2006/relationships/hyperlink" Target="https://en.wikipedia.org/wiki/Myeloperoxidase" TargetMode="External"/><Relationship Id="rId12" Type="http://schemas.openxmlformats.org/officeDocument/2006/relationships/hyperlink" Target="https://en.wikipedia.org/wiki/Cell_nucleus" TargetMode="External"/><Relationship Id="rId2" Type="http://schemas.openxmlformats.org/officeDocument/2006/relationships/hyperlink" Target="https://en.wikipedia.org/wiki/Blood_plasma" TargetMode="External"/><Relationship Id="rId1" Type="http://schemas.openxmlformats.org/officeDocument/2006/relationships/slideLayout" Target="../slideLayouts/slideLayout7.xml"/><Relationship Id="rId6" Type="http://schemas.openxmlformats.org/officeDocument/2006/relationships/hyperlink" Target="https://en.wikipedia.org/wiki/Neutrophil_granulocyte" TargetMode="External"/><Relationship Id="rId11" Type="http://schemas.openxmlformats.org/officeDocument/2006/relationships/hyperlink" Target="https://en.wikipedia.org/wiki/Mammal" TargetMode="External"/><Relationship Id="rId5" Type="http://schemas.openxmlformats.org/officeDocument/2006/relationships/hyperlink" Target="https://en.wikipedia.org/wiki/Platelet" TargetMode="External"/><Relationship Id="rId10" Type="http://schemas.openxmlformats.org/officeDocument/2006/relationships/hyperlink" Target="https://en.wikipedia.org/wiki/DNA" TargetMode="External"/><Relationship Id="rId4" Type="http://schemas.openxmlformats.org/officeDocument/2006/relationships/hyperlink" Target="https://en.wikipedia.org/wiki/Buff_(colour)" TargetMode="External"/><Relationship Id="rId9" Type="http://schemas.openxmlformats.org/officeDocument/2006/relationships/hyperlink" Target="https://en.wikipedia.org/wiki/Red_blood_cells" TargetMode="External"/></Relationships>
</file>

<file path=ppt/slides/_rels/slide4.xml.rels><?xml version="1.0" encoding="UTF-8" standalone="yes"?>
<Relationships xmlns="http://schemas.openxmlformats.org/package/2006/relationships"><Relationship Id="rId8" Type="http://schemas.openxmlformats.org/officeDocument/2006/relationships/hyperlink" Target="https://en.wikipedia.org/wiki/Thick_smear" TargetMode="External"/><Relationship Id="rId3" Type="http://schemas.openxmlformats.org/officeDocument/2006/relationships/hyperlink" Target="https://en.wikipedia.org/wiki/Medical_laboratory" TargetMode="External"/><Relationship Id="rId7" Type="http://schemas.openxmlformats.org/officeDocument/2006/relationships/hyperlink" Target="https://en.wikipedia.org/wiki/Ultraviolet" TargetMode="External"/><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hyperlink" Target="https://en.wikipedia.org/wiki/Fluorescence_microscopy" TargetMode="External"/><Relationship Id="rId5" Type="http://schemas.openxmlformats.org/officeDocument/2006/relationships/hyperlink" Target="https://en.wikipedia.org/wiki/Fluorescence" TargetMode="External"/><Relationship Id="rId4" Type="http://schemas.openxmlformats.org/officeDocument/2006/relationships/hyperlink" Target="https://en.wikipedia.org/wiki/Acridine_orange"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211016" y="6542088"/>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598079" y="6557962"/>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18" name="TextBox 17">
            <a:extLst>
              <a:ext uri="{FF2B5EF4-FFF2-40B4-BE49-F238E27FC236}">
                <a16:creationId xmlns:a16="http://schemas.microsoft.com/office/drawing/2014/main" xmlns="" id="{D8957920-506D-4F31-9CB9-011BD525C6C5}"/>
              </a:ext>
            </a:extLst>
          </p:cNvPr>
          <p:cNvSpPr txBox="1"/>
          <p:nvPr/>
        </p:nvSpPr>
        <p:spPr>
          <a:xfrm>
            <a:off x="2025267" y="1381559"/>
            <a:ext cx="7848600" cy="1077218"/>
          </a:xfrm>
          <a:prstGeom prst="rect">
            <a:avLst/>
          </a:prstGeom>
          <a:noFill/>
        </p:spPr>
        <p:txBody>
          <a:bodyPr wrap="square" rtlCol="0">
            <a:spAutoFit/>
          </a:bodyPr>
          <a:lstStyle/>
          <a:p>
            <a:pPr algn="ctr"/>
            <a:r>
              <a:rPr lang="en-IN" sz="3200" b="1" u="sng" dirty="0">
                <a:latin typeface="Times New Roman" panose="02020603050405020304" pitchFamily="18" charset="0"/>
                <a:cs typeface="Times New Roman" panose="02020603050405020304" pitchFamily="18" charset="0"/>
              </a:rPr>
              <a:t>SUBJECT NAME –PHARMACEUTICAL MICROBIOLOGY</a:t>
            </a:r>
            <a:endParaRPr lang="en-IN" sz="2000" b="1" u="sng" dirty="0">
              <a:latin typeface="Times New Roman" panose="02020603050405020304" pitchFamily="18" charset="0"/>
              <a:cs typeface="Times New Roman" panose="02020603050405020304" pitchFamily="18" charset="0"/>
            </a:endParaRPr>
          </a:p>
        </p:txBody>
      </p:sp>
      <p:sp>
        <p:nvSpPr>
          <p:cNvPr id="20" name="TextBox 19">
            <a:extLst>
              <a:ext uri="{FF2B5EF4-FFF2-40B4-BE49-F238E27FC236}">
                <a16:creationId xmlns:a16="http://schemas.microsoft.com/office/drawing/2014/main" xmlns="" id="{E5D32C6D-EED6-45D3-B2F4-4A294908127E}"/>
              </a:ext>
            </a:extLst>
          </p:cNvPr>
          <p:cNvSpPr txBox="1"/>
          <p:nvPr/>
        </p:nvSpPr>
        <p:spPr>
          <a:xfrm>
            <a:off x="2166937" y="4139725"/>
            <a:ext cx="7848600" cy="523220"/>
          </a:xfrm>
          <a:prstGeom prst="rect">
            <a:avLst/>
          </a:prstGeom>
          <a:noFill/>
        </p:spPr>
        <p:txBody>
          <a:bodyPr wrap="square" rtlCol="0">
            <a:spAutoFit/>
          </a:bodyPr>
          <a:lstStyle/>
          <a:p>
            <a:pPr algn="ctr"/>
            <a:r>
              <a:rPr lang="en-IN" sz="2800" b="1" u="sng" dirty="0">
                <a:latin typeface="Times New Roman" panose="02020603050405020304" pitchFamily="18" charset="0"/>
                <a:cs typeface="Times New Roman" panose="02020603050405020304" pitchFamily="18" charset="0"/>
              </a:rPr>
              <a:t>UNIT NO &amp; NAME – 8 DIAGNOSTIC TEST  </a:t>
            </a:r>
            <a:endParaRPr lang="en-IN" sz="2000" u="sng" dirty="0">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1</a:t>
            </a:fld>
            <a:endParaRPr lang="en-IN"/>
          </a:p>
        </p:txBody>
      </p:sp>
    </p:spTree>
    <p:extLst>
      <p:ext uri="{BB962C8B-B14F-4D97-AF65-F5344CB8AC3E}">
        <p14:creationId xmlns:p14="http://schemas.microsoft.com/office/powerpoint/2010/main" val="40496831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977CE3B3-CCB4-44CF-A3F0-3CE637061B04}"/>
              </a:ext>
            </a:extLst>
          </p:cNvPr>
          <p:cNvSpPr>
            <a:spLocks noGrp="1"/>
          </p:cNvSpPr>
          <p:nvPr>
            <p:ph idx="1"/>
          </p:nvPr>
        </p:nvSpPr>
        <p:spPr>
          <a:xfrm>
            <a:off x="1184429" y="840204"/>
            <a:ext cx="10515600" cy="4351338"/>
          </a:xfrm>
        </p:spPr>
        <p:txBody>
          <a:bodyPr>
            <a:normAutofit lnSpcReduction="10000"/>
          </a:bodyPr>
          <a:lstStyle/>
          <a:p>
            <a:pPr algn="just"/>
            <a:r>
              <a:rPr lang="en-IN" sz="1800" b="0" i="0" dirty="0">
                <a:solidFill>
                  <a:srgbClr val="0C0C0C"/>
                </a:solidFill>
                <a:effectLst/>
                <a:latin typeface="Times New Roman" panose="02020603050405020304" pitchFamily="18" charset="0"/>
                <a:cs typeface="Times New Roman" panose="02020603050405020304" pitchFamily="18" charset="0"/>
              </a:rPr>
              <a:t>Mosquitoes are the definitive hosts for the malaria parasites, wherein the sexual phase of the parasite’s life cycle occurs. The sexual phase is called </a:t>
            </a:r>
            <a:r>
              <a:rPr lang="en-IN" sz="1800" b="1" i="1" dirty="0">
                <a:solidFill>
                  <a:srgbClr val="0C0C0C"/>
                </a:solidFill>
                <a:effectLst/>
                <a:latin typeface="Times New Roman" panose="02020603050405020304" pitchFamily="18" charset="0"/>
                <a:cs typeface="Times New Roman" panose="02020603050405020304" pitchFamily="18" charset="0"/>
              </a:rPr>
              <a:t>sporogony</a:t>
            </a:r>
            <a:r>
              <a:rPr lang="en-IN" sz="1800" b="0" i="0" dirty="0">
                <a:solidFill>
                  <a:srgbClr val="0C0C0C"/>
                </a:solidFill>
                <a:effectLst/>
                <a:latin typeface="Times New Roman" panose="02020603050405020304" pitchFamily="18" charset="0"/>
                <a:cs typeface="Times New Roman" panose="02020603050405020304" pitchFamily="18" charset="0"/>
              </a:rPr>
              <a:t> and results in the development of innumerable infecting forms of the parasite within the mosquito that induce disease in the human host following their injection with the mosquito bite.</a:t>
            </a:r>
          </a:p>
          <a:p>
            <a:pPr algn="just"/>
            <a:r>
              <a:rPr lang="en-IN" sz="1800" b="0" i="0" dirty="0">
                <a:solidFill>
                  <a:srgbClr val="0C0C0C"/>
                </a:solidFill>
                <a:effectLst/>
                <a:latin typeface="Times New Roman" panose="02020603050405020304" pitchFamily="18" charset="0"/>
                <a:cs typeface="Times New Roman" panose="02020603050405020304" pitchFamily="18" charset="0"/>
              </a:rPr>
              <a:t>When the female </a:t>
            </a:r>
            <a:r>
              <a:rPr lang="en-IN" sz="1800" b="0" i="1" dirty="0">
                <a:solidFill>
                  <a:srgbClr val="0C0C0C"/>
                </a:solidFill>
                <a:effectLst/>
                <a:latin typeface="Times New Roman" panose="02020603050405020304" pitchFamily="18" charset="0"/>
                <a:cs typeface="Times New Roman" panose="02020603050405020304" pitchFamily="18" charset="0"/>
              </a:rPr>
              <a:t>Anopheles</a:t>
            </a:r>
            <a:r>
              <a:rPr lang="en-IN" sz="1800" b="0" i="0" dirty="0">
                <a:solidFill>
                  <a:srgbClr val="0C0C0C"/>
                </a:solidFill>
                <a:effectLst/>
                <a:latin typeface="Times New Roman" panose="02020603050405020304" pitchFamily="18" charset="0"/>
                <a:cs typeface="Times New Roman" panose="02020603050405020304" pitchFamily="18" charset="0"/>
              </a:rPr>
              <a:t> draws a blood meal from an individual infected with malaria, the male and female gametocytes of the parasite find their way into the gut of the mosquito. The molecular and cellular changes in the gametocytes help the parasite to quickly adjust to the insect host from the warm-blooded human host and then to initiate the sporogonic cycle. The male and female gametes fuse in the mosquito gut to form zygotes, which subsequently develop into actively moving ookinetes that burrow into the mosquito midgut wall to develop into oocysts. Growth and division of each oocyst produces thousands of active haploid forms called sporozoites. After the sporogonic phase of 8–15 days, the oocyst bursts and releases sporozoites into the body cavity of the mosquito, from where they travel to and invade the mosquito salivary glands. When the mosquito thus loaded with sporozoites takes another blood meal, the sporozoites get injected from its salivary glands into the human bloodstream, causing malaria infection in the human host. It has been found that the infected mosquito and the parasite mutually benefit each other and thereby promote transmission of the infection. The </a:t>
            </a:r>
            <a:r>
              <a:rPr lang="en-IN" sz="1800" b="0" i="1" dirty="0">
                <a:solidFill>
                  <a:srgbClr val="0C0C0C"/>
                </a:solidFill>
                <a:effectLst/>
                <a:latin typeface="Times New Roman" panose="02020603050405020304" pitchFamily="18" charset="0"/>
                <a:cs typeface="Times New Roman" panose="02020603050405020304" pitchFamily="18" charset="0"/>
              </a:rPr>
              <a:t>Plasmodium</a:t>
            </a:r>
            <a:r>
              <a:rPr lang="en-IN" sz="1800" b="0" i="0" dirty="0">
                <a:solidFill>
                  <a:srgbClr val="0C0C0C"/>
                </a:solidFill>
                <a:effectLst/>
                <a:latin typeface="Times New Roman" panose="02020603050405020304" pitchFamily="18" charset="0"/>
                <a:cs typeface="Times New Roman" panose="02020603050405020304" pitchFamily="18" charset="0"/>
              </a:rPr>
              <a:t>-infected mosquitoes have a better survival and show an increased rate of blood-feeding, particularly from an infected host.</a:t>
            </a:r>
          </a:p>
          <a:p>
            <a:endParaRPr lang="en-IN" sz="1600" dirty="0">
              <a:latin typeface="Times New Roman" panose="02020603050405020304" pitchFamily="18" charset="0"/>
              <a:cs typeface="Times New Roman" panose="02020603050405020304" pitchFamily="18" charset="0"/>
            </a:endParaRPr>
          </a:p>
        </p:txBody>
      </p:sp>
      <p:sp>
        <p:nvSpPr>
          <p:cNvPr id="5" name="Footer Placeholder 4">
            <a:extLst>
              <a:ext uri="{FF2B5EF4-FFF2-40B4-BE49-F238E27FC236}">
                <a16:creationId xmlns:a16="http://schemas.microsoft.com/office/drawing/2014/main" xmlns="" id="{573340BB-FD95-455A-8CB2-02DBEF860507}"/>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a16="http://schemas.microsoft.com/office/drawing/2014/main" xmlns="" id="{E94485EA-A7C6-47B9-B2D0-23C7A3A1AABD}"/>
              </a:ext>
            </a:extLst>
          </p:cNvPr>
          <p:cNvSpPr>
            <a:spLocks noGrp="1"/>
          </p:cNvSpPr>
          <p:nvPr>
            <p:ph type="sldNum" sz="quarter" idx="12"/>
          </p:nvPr>
        </p:nvSpPr>
        <p:spPr/>
        <p:txBody>
          <a:bodyPr/>
          <a:lstStyle/>
          <a:p>
            <a:fld id="{28B54A7E-2395-4D35-824E-25842394C6F0}" type="slidenum">
              <a:rPr lang="en-IN" smtClean="0"/>
              <a:t>10</a:t>
            </a:fld>
            <a:endParaRPr lang="en-IN"/>
          </a:p>
        </p:txBody>
      </p:sp>
      <p:sp>
        <p:nvSpPr>
          <p:cNvPr id="8" name="Rectangle 7">
            <a:extLst>
              <a:ext uri="{FF2B5EF4-FFF2-40B4-BE49-F238E27FC236}">
                <a16:creationId xmlns:a16="http://schemas.microsoft.com/office/drawing/2014/main" xmlns="" id="{134C0133-D59B-4A1D-9BDE-42C4094DDC6B}"/>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30899142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B83D202A-C148-447B-B92C-BBE1B492C626}"/>
              </a:ext>
            </a:extLst>
          </p:cNvPr>
          <p:cNvSpPr>
            <a:spLocks noGrp="1"/>
          </p:cNvSpPr>
          <p:nvPr>
            <p:ph idx="1"/>
          </p:nvPr>
        </p:nvSpPr>
        <p:spPr>
          <a:xfrm>
            <a:off x="1184430" y="449586"/>
            <a:ext cx="10515600" cy="4351338"/>
          </a:xfrm>
        </p:spPr>
        <p:txBody>
          <a:bodyPr>
            <a:noAutofit/>
          </a:bodyPr>
          <a:lstStyle/>
          <a:p>
            <a:pPr algn="l"/>
            <a:r>
              <a:rPr lang="en-IN" sz="2000" b="1" i="0" dirty="0">
                <a:effectLst/>
                <a:latin typeface="Times New Roman" panose="02020603050405020304" pitchFamily="18" charset="0"/>
                <a:cs typeface="Times New Roman" panose="02020603050405020304" pitchFamily="18" charset="0"/>
              </a:rPr>
              <a:t>Symptoms of malaria can develop as quickly as 7 days after you're bitten by an infected mosquito.</a:t>
            </a:r>
            <a:endParaRPr lang="en-IN" sz="2000" b="0" i="0" dirty="0">
              <a:effectLst/>
              <a:latin typeface="Times New Roman" panose="02020603050405020304" pitchFamily="18" charset="0"/>
              <a:cs typeface="Times New Roman" panose="02020603050405020304" pitchFamily="18" charset="0"/>
            </a:endParaRPr>
          </a:p>
          <a:p>
            <a:pPr algn="l"/>
            <a:r>
              <a:rPr lang="en-IN" sz="2000" b="0" i="0" dirty="0">
                <a:effectLst/>
                <a:latin typeface="Times New Roman" panose="02020603050405020304" pitchFamily="18" charset="0"/>
                <a:cs typeface="Times New Roman" panose="02020603050405020304" pitchFamily="18" charset="0"/>
              </a:rPr>
              <a:t>Typically, the time between being infected and when symptoms start (incubation period) is 7 to 18 days, depending on the specific parasite you're infected with. However, in some cases it can take up to a year for symptoms to develop.</a:t>
            </a:r>
          </a:p>
          <a:p>
            <a:pPr algn="l"/>
            <a:r>
              <a:rPr lang="en-IN" sz="2000" b="0" i="0" dirty="0">
                <a:effectLst/>
                <a:latin typeface="Times New Roman" panose="02020603050405020304" pitchFamily="18" charset="0"/>
                <a:cs typeface="Times New Roman" panose="02020603050405020304" pitchFamily="18" charset="0"/>
              </a:rPr>
              <a:t>The initial symptoms of malaria are flu-like and include:</a:t>
            </a:r>
          </a:p>
          <a:p>
            <a:pPr algn="l">
              <a:buFont typeface="Arial" panose="020B0604020202020204" pitchFamily="34" charset="0"/>
              <a:buChar char="•"/>
            </a:pPr>
            <a:r>
              <a:rPr lang="en-IN" sz="2000" b="0" i="0" dirty="0">
                <a:effectLst/>
                <a:latin typeface="Times New Roman" panose="02020603050405020304" pitchFamily="18" charset="0"/>
                <a:cs typeface="Times New Roman" panose="02020603050405020304" pitchFamily="18" charset="0"/>
              </a:rPr>
              <a:t>a high temperature of 38C or above</a:t>
            </a:r>
          </a:p>
          <a:p>
            <a:pPr algn="l">
              <a:buFont typeface="Arial" panose="020B0604020202020204" pitchFamily="34" charset="0"/>
              <a:buChar char="•"/>
            </a:pPr>
            <a:r>
              <a:rPr lang="en-IN" sz="2000" b="0" i="0" dirty="0">
                <a:effectLst/>
                <a:latin typeface="Times New Roman" panose="02020603050405020304" pitchFamily="18" charset="0"/>
                <a:cs typeface="Times New Roman" panose="02020603050405020304" pitchFamily="18" charset="0"/>
              </a:rPr>
              <a:t>feeling hot and shivery</a:t>
            </a:r>
          </a:p>
          <a:p>
            <a:pPr algn="l">
              <a:buFont typeface="Arial" panose="020B0604020202020204" pitchFamily="34" charset="0"/>
              <a:buChar char="•"/>
            </a:pPr>
            <a:r>
              <a:rPr lang="en-IN" sz="2000" b="0" i="0" dirty="0">
                <a:effectLst/>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xmlns="" val="tx"/>
                    </a:ext>
                  </a:extLst>
                </a:hlinkClick>
              </a:rPr>
              <a:t>headaches</a:t>
            </a:r>
            <a:endParaRPr lang="en-IN" sz="2000" b="0" i="0" dirty="0">
              <a:effectLst/>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IN" sz="2000" b="0" i="0" dirty="0">
                <a:effectLst/>
                <a:latin typeface="Times New Roman" panose="02020603050405020304" pitchFamily="18" charset="0"/>
                <a:cs typeface="Times New Roman" panose="02020603050405020304" pitchFamily="18" charset="0"/>
              </a:rPr>
              <a:t>vomiting</a:t>
            </a:r>
          </a:p>
          <a:p>
            <a:pPr algn="l">
              <a:buFont typeface="Arial" panose="020B0604020202020204" pitchFamily="34" charset="0"/>
              <a:buChar char="•"/>
            </a:pPr>
            <a:r>
              <a:rPr lang="en-IN" sz="2000" b="0" i="0" dirty="0">
                <a:effectLst/>
                <a:latin typeface="Times New Roman" panose="02020603050405020304" pitchFamily="18" charset="0"/>
                <a:cs typeface="Times New Roman" panose="02020603050405020304" pitchFamily="18" charset="0"/>
              </a:rPr>
              <a:t>muscle pains</a:t>
            </a:r>
          </a:p>
          <a:p>
            <a:pPr algn="l">
              <a:buFont typeface="Arial" panose="020B0604020202020204" pitchFamily="34" charset="0"/>
              <a:buChar char="•"/>
            </a:pPr>
            <a:r>
              <a:rPr lang="en-IN" sz="2000" b="0" i="0" dirty="0">
                <a:effectLst/>
                <a:latin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xmlns="" val="tx"/>
                    </a:ext>
                  </a:extLst>
                </a:hlinkClick>
              </a:rPr>
              <a:t>diarrhoea</a:t>
            </a:r>
            <a:endParaRPr lang="en-IN" sz="2000" b="0" i="0" dirty="0">
              <a:effectLst/>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IN" sz="2000" b="0" i="0" dirty="0">
                <a:effectLst/>
                <a:latin typeface="Times New Roman" panose="02020603050405020304" pitchFamily="18" charset="0"/>
                <a:cs typeface="Times New Roman" panose="02020603050405020304" pitchFamily="18" charset="0"/>
              </a:rPr>
              <a:t>generally feeling unwell</a:t>
            </a:r>
          </a:p>
          <a:p>
            <a:pPr algn="l"/>
            <a:r>
              <a:rPr lang="en-IN" sz="2000" b="0" i="0" dirty="0">
                <a:effectLst/>
                <a:latin typeface="Times New Roman" panose="02020603050405020304" pitchFamily="18" charset="0"/>
                <a:cs typeface="Times New Roman" panose="02020603050405020304" pitchFamily="18" charset="0"/>
              </a:rPr>
              <a:t>These symptoms are often mild and can sometimes be difficult to identify as malaria.</a:t>
            </a:r>
          </a:p>
          <a:p>
            <a:endParaRPr lang="en-IN" sz="2000" dirty="0">
              <a:latin typeface="Times New Roman" panose="02020603050405020304" pitchFamily="18" charset="0"/>
              <a:cs typeface="Times New Roman" panose="02020603050405020304" pitchFamily="18" charset="0"/>
            </a:endParaRPr>
          </a:p>
        </p:txBody>
      </p:sp>
      <p:sp>
        <p:nvSpPr>
          <p:cNvPr id="5" name="Footer Placeholder 4">
            <a:extLst>
              <a:ext uri="{FF2B5EF4-FFF2-40B4-BE49-F238E27FC236}">
                <a16:creationId xmlns:a16="http://schemas.microsoft.com/office/drawing/2014/main" xmlns="" id="{82C69E1D-21B6-4128-9381-EA0987FA2611}"/>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a16="http://schemas.microsoft.com/office/drawing/2014/main" xmlns="" id="{8DB11DAF-ABC2-45EC-A664-DFED0A24CBB3}"/>
              </a:ext>
            </a:extLst>
          </p:cNvPr>
          <p:cNvSpPr>
            <a:spLocks noGrp="1"/>
          </p:cNvSpPr>
          <p:nvPr>
            <p:ph type="sldNum" sz="quarter" idx="12"/>
          </p:nvPr>
        </p:nvSpPr>
        <p:spPr/>
        <p:txBody>
          <a:bodyPr/>
          <a:lstStyle/>
          <a:p>
            <a:fld id="{28B54A7E-2395-4D35-824E-25842394C6F0}" type="slidenum">
              <a:rPr lang="en-IN" smtClean="0"/>
              <a:t>11</a:t>
            </a:fld>
            <a:endParaRPr lang="en-IN"/>
          </a:p>
        </p:txBody>
      </p:sp>
      <p:sp>
        <p:nvSpPr>
          <p:cNvPr id="8" name="Rectangle 7">
            <a:extLst>
              <a:ext uri="{FF2B5EF4-FFF2-40B4-BE49-F238E27FC236}">
                <a16:creationId xmlns:a16="http://schemas.microsoft.com/office/drawing/2014/main" xmlns="" id="{E0459A35-DE3C-4972-A67C-7A21D71A2076}"/>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29991703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D27BE6B2-6C5B-4276-AACB-B02D197093E2}"/>
              </a:ext>
            </a:extLst>
          </p:cNvPr>
          <p:cNvSpPr>
            <a:spLocks noGrp="1"/>
          </p:cNvSpPr>
          <p:nvPr>
            <p:ph idx="1"/>
          </p:nvPr>
        </p:nvSpPr>
        <p:spPr>
          <a:xfrm>
            <a:off x="1140041" y="937858"/>
            <a:ext cx="10515600" cy="4351338"/>
          </a:xfrm>
        </p:spPr>
        <p:txBody>
          <a:bodyPr>
            <a:normAutofit/>
          </a:bodyPr>
          <a:lstStyle/>
          <a:p>
            <a:pPr algn="l"/>
            <a:r>
              <a:rPr lang="en-IN" sz="2400" b="1" i="0" dirty="0">
                <a:solidFill>
                  <a:srgbClr val="111111"/>
                </a:solidFill>
                <a:effectLst/>
                <a:latin typeface="Times New Roman" panose="02020603050405020304" pitchFamily="18" charset="0"/>
                <a:cs typeface="Times New Roman" panose="02020603050405020304" pitchFamily="18" charset="0"/>
              </a:rPr>
              <a:t>Medications</a:t>
            </a:r>
          </a:p>
          <a:p>
            <a:pPr algn="l"/>
            <a:r>
              <a:rPr lang="en-IN" sz="2000" b="0" i="0" dirty="0">
                <a:solidFill>
                  <a:srgbClr val="111111"/>
                </a:solidFill>
                <a:effectLst/>
                <a:latin typeface="Times New Roman" panose="02020603050405020304" pitchFamily="18" charset="0"/>
                <a:cs typeface="Times New Roman" panose="02020603050405020304" pitchFamily="18" charset="0"/>
              </a:rPr>
              <a:t>The most common antimalarial drugs include:</a:t>
            </a:r>
          </a:p>
          <a:p>
            <a:pPr algn="l">
              <a:buFont typeface="Arial" panose="020B0604020202020204" pitchFamily="34" charset="0"/>
              <a:buChar char="•"/>
            </a:pPr>
            <a:r>
              <a:rPr lang="en-IN" sz="2000" b="1" i="0" dirty="0">
                <a:solidFill>
                  <a:srgbClr val="111111"/>
                </a:solidFill>
                <a:effectLst/>
                <a:latin typeface="Times New Roman" panose="02020603050405020304" pitchFamily="18" charset="0"/>
                <a:cs typeface="Times New Roman" panose="02020603050405020304" pitchFamily="18" charset="0"/>
              </a:rPr>
              <a:t>Chloroquine phosphate.</a:t>
            </a:r>
            <a:r>
              <a:rPr lang="en-IN" sz="2000" b="0" i="0" dirty="0">
                <a:solidFill>
                  <a:srgbClr val="111111"/>
                </a:solidFill>
                <a:effectLst/>
                <a:latin typeface="Times New Roman" panose="02020603050405020304" pitchFamily="18" charset="0"/>
                <a:cs typeface="Times New Roman" panose="02020603050405020304" pitchFamily="18" charset="0"/>
              </a:rPr>
              <a:t> Chloroquine is the preferred treatment for any parasite that is sensitive to the drug. But in many parts of the world, parasites are resistant to chloroquine, and the drug is no longer an effective treatment.</a:t>
            </a:r>
          </a:p>
          <a:p>
            <a:pPr algn="l">
              <a:buFont typeface="Arial" panose="020B0604020202020204" pitchFamily="34" charset="0"/>
              <a:buChar char="•"/>
            </a:pPr>
            <a:endParaRPr lang="en-IN" sz="2000" b="0" i="0" dirty="0">
              <a:solidFill>
                <a:srgbClr val="111111"/>
              </a:solidFill>
              <a:effectLst/>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IN" sz="2000" b="0" i="0" dirty="0">
                <a:solidFill>
                  <a:srgbClr val="111111"/>
                </a:solidFill>
                <a:effectLst/>
                <a:latin typeface="Times New Roman" panose="02020603050405020304" pitchFamily="18" charset="0"/>
                <a:cs typeface="Times New Roman" panose="02020603050405020304" pitchFamily="18" charset="0"/>
              </a:rPr>
              <a:t>Atovaquone-proguanil (</a:t>
            </a:r>
            <a:r>
              <a:rPr lang="en-IN" sz="2000" b="0" i="0" dirty="0" err="1">
                <a:solidFill>
                  <a:srgbClr val="111111"/>
                </a:solidFill>
                <a:effectLst/>
                <a:latin typeface="Times New Roman" panose="02020603050405020304" pitchFamily="18" charset="0"/>
                <a:cs typeface="Times New Roman" panose="02020603050405020304" pitchFamily="18" charset="0"/>
              </a:rPr>
              <a:t>Malarone</a:t>
            </a:r>
            <a:r>
              <a:rPr lang="en-IN" sz="2000" b="0" i="0" dirty="0">
                <a:solidFill>
                  <a:srgbClr val="111111"/>
                </a:solidFill>
                <a:effectLst/>
                <a:latin typeface="Times New Roman" panose="02020603050405020304" pitchFamily="18" charset="0"/>
                <a:cs typeface="Times New Roman" panose="02020603050405020304" pitchFamily="18" charset="0"/>
              </a:rPr>
              <a:t>)</a:t>
            </a:r>
          </a:p>
          <a:p>
            <a:pPr algn="l">
              <a:buFont typeface="Arial" panose="020B0604020202020204" pitchFamily="34" charset="0"/>
              <a:buChar char="•"/>
            </a:pPr>
            <a:r>
              <a:rPr lang="en-IN" sz="2000" b="0" i="0" dirty="0">
                <a:solidFill>
                  <a:srgbClr val="111111"/>
                </a:solidFill>
                <a:effectLst/>
                <a:latin typeface="Times New Roman" panose="02020603050405020304" pitchFamily="18" charset="0"/>
                <a:cs typeface="Times New Roman" panose="02020603050405020304" pitchFamily="18" charset="0"/>
              </a:rPr>
              <a:t>Quinine </a:t>
            </a:r>
            <a:r>
              <a:rPr lang="en-IN" sz="2000" b="0" i="0" dirty="0" err="1">
                <a:solidFill>
                  <a:srgbClr val="111111"/>
                </a:solidFill>
                <a:effectLst/>
                <a:latin typeface="Times New Roman" panose="02020603050405020304" pitchFamily="18" charset="0"/>
                <a:cs typeface="Times New Roman" panose="02020603050405020304" pitchFamily="18" charset="0"/>
              </a:rPr>
              <a:t>sulfate</a:t>
            </a:r>
            <a:r>
              <a:rPr lang="en-IN" sz="2000" b="0" i="0" dirty="0">
                <a:solidFill>
                  <a:srgbClr val="111111"/>
                </a:solidFill>
                <a:effectLst/>
                <a:latin typeface="Times New Roman" panose="02020603050405020304" pitchFamily="18" charset="0"/>
                <a:cs typeface="Times New Roman" panose="02020603050405020304" pitchFamily="18" charset="0"/>
              </a:rPr>
              <a:t> (</a:t>
            </a:r>
            <a:r>
              <a:rPr lang="en-IN" sz="2000" b="0" i="0" dirty="0" err="1">
                <a:solidFill>
                  <a:srgbClr val="111111"/>
                </a:solidFill>
                <a:effectLst/>
                <a:latin typeface="Times New Roman" panose="02020603050405020304" pitchFamily="18" charset="0"/>
                <a:cs typeface="Times New Roman" panose="02020603050405020304" pitchFamily="18" charset="0"/>
              </a:rPr>
              <a:t>Qualaquin</a:t>
            </a:r>
            <a:r>
              <a:rPr lang="en-IN" sz="2000" b="0" i="0" dirty="0">
                <a:solidFill>
                  <a:srgbClr val="111111"/>
                </a:solidFill>
                <a:effectLst/>
                <a:latin typeface="Times New Roman" panose="02020603050405020304" pitchFamily="18" charset="0"/>
                <a:cs typeface="Times New Roman" panose="02020603050405020304" pitchFamily="18" charset="0"/>
              </a:rPr>
              <a:t>) with doxycycline (</a:t>
            </a:r>
            <a:r>
              <a:rPr lang="en-IN" sz="2000" b="0" i="0" dirty="0" err="1">
                <a:solidFill>
                  <a:srgbClr val="111111"/>
                </a:solidFill>
                <a:effectLst/>
                <a:latin typeface="Times New Roman" panose="02020603050405020304" pitchFamily="18" charset="0"/>
                <a:cs typeface="Times New Roman" panose="02020603050405020304" pitchFamily="18" charset="0"/>
              </a:rPr>
              <a:t>Oracea</a:t>
            </a:r>
            <a:r>
              <a:rPr lang="en-IN" sz="2000" b="0" i="0" dirty="0">
                <a:solidFill>
                  <a:srgbClr val="111111"/>
                </a:solidFill>
                <a:effectLst/>
                <a:latin typeface="Times New Roman" panose="02020603050405020304" pitchFamily="18" charset="0"/>
                <a:cs typeface="Times New Roman" panose="02020603050405020304" pitchFamily="18" charset="0"/>
              </a:rPr>
              <a:t>, </a:t>
            </a:r>
            <a:r>
              <a:rPr lang="en-IN" sz="2000" b="0" i="0" dirty="0" err="1">
                <a:solidFill>
                  <a:srgbClr val="111111"/>
                </a:solidFill>
                <a:effectLst/>
                <a:latin typeface="Times New Roman" panose="02020603050405020304" pitchFamily="18" charset="0"/>
                <a:cs typeface="Times New Roman" panose="02020603050405020304" pitchFamily="18" charset="0"/>
              </a:rPr>
              <a:t>Vibramycin</a:t>
            </a:r>
            <a:r>
              <a:rPr lang="en-IN" sz="2000" b="0" i="0" dirty="0">
                <a:solidFill>
                  <a:srgbClr val="111111"/>
                </a:solidFill>
                <a:effectLst/>
                <a:latin typeface="Times New Roman" panose="02020603050405020304" pitchFamily="18" charset="0"/>
                <a:cs typeface="Times New Roman" panose="02020603050405020304" pitchFamily="18" charset="0"/>
              </a:rPr>
              <a:t>, others)</a:t>
            </a:r>
          </a:p>
          <a:p>
            <a:pPr algn="l">
              <a:buFont typeface="Arial" panose="020B0604020202020204" pitchFamily="34" charset="0"/>
              <a:buChar char="•"/>
            </a:pPr>
            <a:r>
              <a:rPr lang="en-IN" sz="2000" b="0" i="0" dirty="0">
                <a:solidFill>
                  <a:srgbClr val="111111"/>
                </a:solidFill>
                <a:effectLst/>
                <a:latin typeface="Times New Roman" panose="02020603050405020304" pitchFamily="18" charset="0"/>
                <a:cs typeface="Times New Roman" panose="02020603050405020304" pitchFamily="18" charset="0"/>
              </a:rPr>
              <a:t>Primaquine phosphate</a:t>
            </a:r>
          </a:p>
          <a:p>
            <a:endParaRPr lang="en-IN" sz="1600" dirty="0">
              <a:latin typeface="Times New Roman" panose="02020603050405020304" pitchFamily="18" charset="0"/>
              <a:cs typeface="Times New Roman" panose="02020603050405020304" pitchFamily="18" charset="0"/>
            </a:endParaRPr>
          </a:p>
        </p:txBody>
      </p:sp>
      <p:sp>
        <p:nvSpPr>
          <p:cNvPr id="5" name="Footer Placeholder 4">
            <a:extLst>
              <a:ext uri="{FF2B5EF4-FFF2-40B4-BE49-F238E27FC236}">
                <a16:creationId xmlns:a16="http://schemas.microsoft.com/office/drawing/2014/main" xmlns="" id="{AB023DF4-8DE4-47F8-B460-8D650C593E68}"/>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a16="http://schemas.microsoft.com/office/drawing/2014/main" xmlns="" id="{C66E86A5-0CF7-420C-9741-D7786D185367}"/>
              </a:ext>
            </a:extLst>
          </p:cNvPr>
          <p:cNvSpPr>
            <a:spLocks noGrp="1"/>
          </p:cNvSpPr>
          <p:nvPr>
            <p:ph type="sldNum" sz="quarter" idx="12"/>
          </p:nvPr>
        </p:nvSpPr>
        <p:spPr/>
        <p:txBody>
          <a:bodyPr/>
          <a:lstStyle/>
          <a:p>
            <a:fld id="{28B54A7E-2395-4D35-824E-25842394C6F0}" type="slidenum">
              <a:rPr lang="en-IN" smtClean="0"/>
              <a:t>12</a:t>
            </a:fld>
            <a:endParaRPr lang="en-IN"/>
          </a:p>
        </p:txBody>
      </p:sp>
      <p:sp>
        <p:nvSpPr>
          <p:cNvPr id="8" name="Rectangle 7">
            <a:extLst>
              <a:ext uri="{FF2B5EF4-FFF2-40B4-BE49-F238E27FC236}">
                <a16:creationId xmlns:a16="http://schemas.microsoft.com/office/drawing/2014/main" xmlns="" id="{BE21402C-9FF8-4351-ACB4-74086E7C0D06}"/>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40580183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2</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600">
              <a:solidFill>
                <a:schemeClr val="tx1"/>
              </a:solidFill>
              <a:latin typeface="Times New Roman" panose="02020603050405020304" pitchFamily="18" charset="0"/>
              <a:cs typeface="Times New Roman" panose="02020603050405020304" pitchFamily="18" charset="0"/>
            </a:endParaRPr>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IN" sz="1600" b="1" u="sng" dirty="0">
                <a:latin typeface="Times New Roman" panose="02020603050405020304" pitchFamily="18" charset="0"/>
                <a:cs typeface="Times New Roman" panose="02020603050405020304" pitchFamily="18" charset="0"/>
              </a:rPr>
              <a:t>TOPIC NAME – DIAGNOSTIC TESTS </a:t>
            </a: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gn="l">
              <a:buFont typeface="Arial" panose="020B0604020202020204" pitchFamily="34" charset="0"/>
              <a:buChar char="•"/>
            </a:pPr>
            <a:r>
              <a:rPr lang="en-IN" sz="1600" b="0" i="0" dirty="0">
                <a:effectLst/>
                <a:latin typeface="Times New Roman" panose="02020603050405020304" pitchFamily="18" charset="0"/>
                <a:cs typeface="Times New Roman" panose="02020603050405020304" pitchFamily="18" charset="0"/>
              </a:rPr>
              <a:t>PCR WIDAL In 1896 and named after its inventor, </a:t>
            </a:r>
            <a:r>
              <a:rPr lang="en-IN" sz="1600" b="0" i="0" u="none" strike="noStrike" dirty="0">
                <a:effectLst/>
                <a:latin typeface="Times New Roman" panose="02020603050405020304" pitchFamily="18" charset="0"/>
                <a:cs typeface="Times New Roman" panose="02020603050405020304" pitchFamily="18" charset="0"/>
                <a:hlinkClick r:id="rId2" tooltip="Georges-Fernand Widal">
                  <a:extLst>
                    <a:ext uri="{A12FA001-AC4F-418D-AE19-62706E023703}">
                      <ahyp:hlinkClr xmlns:ahyp="http://schemas.microsoft.com/office/drawing/2018/hyperlinkcolor" xmlns="" val="tx"/>
                    </a:ext>
                  </a:extLst>
                </a:hlinkClick>
              </a:rPr>
              <a:t>Georges-Fernand </a:t>
            </a:r>
            <a:r>
              <a:rPr lang="en-IN" sz="1600" b="0" i="0" u="none" strike="noStrike" dirty="0" err="1">
                <a:effectLst/>
                <a:latin typeface="Times New Roman" panose="02020603050405020304" pitchFamily="18" charset="0"/>
                <a:cs typeface="Times New Roman" panose="02020603050405020304" pitchFamily="18" charset="0"/>
                <a:hlinkClick r:id="rId2" tooltip="Georges-Fernand Widal">
                  <a:extLst>
                    <a:ext uri="{A12FA001-AC4F-418D-AE19-62706E023703}">
                      <ahyp:hlinkClr xmlns:ahyp="http://schemas.microsoft.com/office/drawing/2018/hyperlinkcolor" xmlns="" val="tx"/>
                    </a:ext>
                  </a:extLst>
                </a:hlinkClick>
              </a:rPr>
              <a:t>Widal</a:t>
            </a:r>
            <a:r>
              <a:rPr lang="en-IN" sz="1600" b="0" i="0" dirty="0">
                <a:effectLst/>
                <a:latin typeface="Times New Roman" panose="02020603050405020304" pitchFamily="18" charset="0"/>
                <a:cs typeface="Times New Roman" panose="02020603050405020304" pitchFamily="18" charset="0"/>
              </a:rPr>
              <a:t>, is an indirect agglutination test for </a:t>
            </a:r>
            <a:r>
              <a:rPr lang="en-IN" sz="1600" b="0" i="0" u="none" strike="noStrike" dirty="0">
                <a:effectLst/>
                <a:latin typeface="Times New Roman" panose="02020603050405020304" pitchFamily="18" charset="0"/>
                <a:cs typeface="Times New Roman" panose="02020603050405020304" pitchFamily="18" charset="0"/>
                <a:hlinkClick r:id="rId3" tooltip="Enteric fever">
                  <a:extLst>
                    <a:ext uri="{A12FA001-AC4F-418D-AE19-62706E023703}">
                      <ahyp:hlinkClr xmlns:ahyp="http://schemas.microsoft.com/office/drawing/2018/hyperlinkcolor" xmlns="" val="tx"/>
                    </a:ext>
                  </a:extLst>
                </a:hlinkClick>
              </a:rPr>
              <a:t>enteric fever</a:t>
            </a:r>
            <a:r>
              <a:rPr lang="en-IN" sz="1600" b="0" i="0" dirty="0">
                <a:effectLst/>
                <a:latin typeface="Times New Roman" panose="02020603050405020304" pitchFamily="18" charset="0"/>
                <a:cs typeface="Times New Roman" panose="02020603050405020304" pitchFamily="18" charset="0"/>
              </a:rPr>
              <a:t> or </a:t>
            </a:r>
            <a:r>
              <a:rPr lang="en-IN" sz="1600" b="0" i="0" u="none" strike="noStrike" dirty="0">
                <a:effectLst/>
                <a:latin typeface="Times New Roman" panose="02020603050405020304" pitchFamily="18" charset="0"/>
                <a:cs typeface="Times New Roman" panose="02020603050405020304" pitchFamily="18" charset="0"/>
                <a:hlinkClick r:id="rId4" tooltip="Undulant fever">
                  <a:extLst>
                    <a:ext uri="{A12FA001-AC4F-418D-AE19-62706E023703}">
                      <ahyp:hlinkClr xmlns:ahyp="http://schemas.microsoft.com/office/drawing/2018/hyperlinkcolor" xmlns="" val="tx"/>
                    </a:ext>
                  </a:extLst>
                </a:hlinkClick>
              </a:rPr>
              <a:t>undulant fever</a:t>
            </a:r>
            <a:r>
              <a:rPr lang="en-IN" sz="1600" b="0" i="0" dirty="0">
                <a:effectLst/>
                <a:latin typeface="Times New Roman" panose="02020603050405020304" pitchFamily="18" charset="0"/>
                <a:cs typeface="Times New Roman" panose="02020603050405020304" pitchFamily="18" charset="0"/>
              </a:rPr>
              <a:t> whereby bacteria causing typhoid fever is mixed with a serum containing specific antibodies obtained from an infected individual. In cases of </a:t>
            </a:r>
            <a:r>
              <a:rPr lang="en-IN" sz="1600" b="0" i="1" u="none" strike="noStrike" dirty="0">
                <a:effectLst/>
                <a:latin typeface="Times New Roman" panose="02020603050405020304" pitchFamily="18" charset="0"/>
                <a:cs typeface="Times New Roman" panose="02020603050405020304" pitchFamily="18" charset="0"/>
                <a:hlinkClick r:id="rId5" tooltip="Salmonella">
                  <a:extLst>
                    <a:ext uri="{A12FA001-AC4F-418D-AE19-62706E023703}">
                      <ahyp:hlinkClr xmlns:ahyp="http://schemas.microsoft.com/office/drawing/2018/hyperlinkcolor" xmlns="" val="tx"/>
                    </a:ext>
                  </a:extLst>
                </a:hlinkClick>
              </a:rPr>
              <a:t>Salmonella</a:t>
            </a:r>
            <a:r>
              <a:rPr lang="en-IN" sz="1600" b="0" i="0" dirty="0">
                <a:effectLst/>
                <a:latin typeface="Times New Roman" panose="02020603050405020304" pitchFamily="18" charset="0"/>
                <a:cs typeface="Times New Roman" panose="02020603050405020304" pitchFamily="18" charset="0"/>
              </a:rPr>
              <a:t> infection, it is a demonstration of the presence of O-soma false-positive result. Test results need to be interpreted carefully to account for any history of enteric fever, </a:t>
            </a:r>
            <a:r>
              <a:rPr lang="en-IN" sz="1600" b="0" i="0" u="none" strike="noStrike" dirty="0">
                <a:effectLst/>
                <a:latin typeface="Times New Roman" panose="02020603050405020304" pitchFamily="18" charset="0"/>
                <a:cs typeface="Times New Roman" panose="02020603050405020304" pitchFamily="18" charset="0"/>
                <a:hlinkClick r:id="rId6" tooltip="Typhoid">
                  <a:extLst>
                    <a:ext uri="{A12FA001-AC4F-418D-AE19-62706E023703}">
                      <ahyp:hlinkClr xmlns:ahyp="http://schemas.microsoft.com/office/drawing/2018/hyperlinkcolor" xmlns="" val="tx"/>
                    </a:ext>
                  </a:extLst>
                </a:hlinkClick>
              </a:rPr>
              <a:t>typhoid</a:t>
            </a:r>
            <a:r>
              <a:rPr lang="en-IN" sz="1600" b="0" i="0" dirty="0">
                <a:effectLst/>
                <a:latin typeface="Times New Roman" panose="02020603050405020304" pitchFamily="18" charset="0"/>
                <a:cs typeface="Times New Roman" panose="02020603050405020304" pitchFamily="18" charset="0"/>
              </a:rPr>
              <a:t> vaccination, and the general level of antibodies in the populations in endemic areas of the world.  As with all serological tests, the rise in antibody levels needed to perform the diagnosis takes 7–14 days,</a:t>
            </a:r>
          </a:p>
          <a:p>
            <a:pPr algn="l"/>
            <a:r>
              <a:rPr lang="en-IN" sz="1600" b="0" i="0" u="none" strike="noStrike" dirty="0">
                <a:effectLst/>
                <a:latin typeface="Times New Roman" panose="02020603050405020304" pitchFamily="18" charset="0"/>
                <a:cs typeface="Times New Roman" panose="02020603050405020304" pitchFamily="18" charset="0"/>
                <a:hlinkClick r:id="rId7" tooltip="2-mercaptoethanol">
                  <a:extLst>
                    <a:ext uri="{A12FA001-AC4F-418D-AE19-62706E023703}">
                      <ahyp:hlinkClr xmlns:ahyp="http://schemas.microsoft.com/office/drawing/2018/hyperlinkcolor" xmlns="" val="tx"/>
                    </a:ext>
                  </a:extLst>
                </a:hlinkClick>
              </a:rPr>
              <a:t>2-mercaptoethanol</a:t>
            </a:r>
            <a:r>
              <a:rPr lang="en-IN" sz="1600" b="0" i="0" dirty="0">
                <a:effectLst/>
                <a:latin typeface="Times New Roman" panose="02020603050405020304" pitchFamily="18" charset="0"/>
                <a:cs typeface="Times New Roman" panose="02020603050405020304" pitchFamily="18" charset="0"/>
              </a:rPr>
              <a:t> is often added to the </a:t>
            </a:r>
            <a:r>
              <a:rPr lang="en-IN" sz="1600" b="0" i="0" dirty="0" err="1">
                <a:effectLst/>
                <a:latin typeface="Times New Roman" panose="02020603050405020304" pitchFamily="18" charset="0"/>
                <a:cs typeface="Times New Roman" panose="02020603050405020304" pitchFamily="18" charset="0"/>
              </a:rPr>
              <a:t>Widal</a:t>
            </a:r>
            <a:r>
              <a:rPr lang="en-IN" sz="1600" b="0" i="0" dirty="0">
                <a:effectLst/>
                <a:latin typeface="Times New Roman" panose="02020603050405020304" pitchFamily="18" charset="0"/>
                <a:cs typeface="Times New Roman" panose="02020603050405020304" pitchFamily="18" charset="0"/>
              </a:rPr>
              <a:t> test. This agent more easily denatures the </a:t>
            </a:r>
            <a:r>
              <a:rPr lang="en-IN" sz="1600" b="0" i="0" u="none" strike="noStrike" dirty="0">
                <a:effectLst/>
                <a:latin typeface="Times New Roman" panose="02020603050405020304" pitchFamily="18" charset="0"/>
                <a:cs typeface="Times New Roman" panose="02020603050405020304" pitchFamily="18" charset="0"/>
                <a:hlinkClick r:id="rId8" tooltip="IgM">
                  <a:extLst>
                    <a:ext uri="{A12FA001-AC4F-418D-AE19-62706E023703}">
                      <ahyp:hlinkClr xmlns:ahyp="http://schemas.microsoft.com/office/drawing/2018/hyperlinkcolor" xmlns="" val="tx"/>
                    </a:ext>
                  </a:extLst>
                </a:hlinkClick>
              </a:rPr>
              <a:t>IgM</a:t>
            </a:r>
            <a:r>
              <a:rPr lang="en-IN" sz="1600" b="0" i="0" dirty="0">
                <a:effectLst/>
                <a:latin typeface="Times New Roman" panose="02020603050405020304" pitchFamily="18" charset="0"/>
                <a:cs typeface="Times New Roman" panose="02020603050405020304" pitchFamily="18" charset="0"/>
              </a:rPr>
              <a:t> class of </a:t>
            </a:r>
            <a:r>
              <a:rPr lang="en-IN" sz="1600" b="0" i="0" u="none" strike="noStrike" dirty="0">
                <a:effectLst/>
                <a:latin typeface="Times New Roman" panose="02020603050405020304" pitchFamily="18" charset="0"/>
                <a:cs typeface="Times New Roman" panose="02020603050405020304" pitchFamily="18" charset="0"/>
                <a:hlinkClick r:id="rId9" tooltip="Antibodies">
                  <a:extLst>
                    <a:ext uri="{A12FA001-AC4F-418D-AE19-62706E023703}">
                      <ahyp:hlinkClr xmlns:ahyp="http://schemas.microsoft.com/office/drawing/2018/hyperlinkcolor" xmlns="" val="tx"/>
                    </a:ext>
                  </a:extLst>
                </a:hlinkClick>
              </a:rPr>
              <a:t>antibodies</a:t>
            </a:r>
            <a:r>
              <a:rPr lang="en-IN" sz="1600" b="0" i="0" dirty="0">
                <a:effectLst/>
                <a:latin typeface="Times New Roman" panose="02020603050405020304" pitchFamily="18" charset="0"/>
                <a:cs typeface="Times New Roman" panose="02020603050405020304" pitchFamily="18" charset="0"/>
              </a:rPr>
              <a:t>, so if a decrease in the </a:t>
            </a:r>
            <a:r>
              <a:rPr lang="en-IN" sz="1600" b="0" i="0" dirty="0" err="1">
                <a:effectLst/>
                <a:latin typeface="Times New Roman" panose="02020603050405020304" pitchFamily="18" charset="0"/>
                <a:cs typeface="Times New Roman" panose="02020603050405020304" pitchFamily="18" charset="0"/>
              </a:rPr>
              <a:t>titer</a:t>
            </a:r>
            <a:r>
              <a:rPr lang="en-IN" sz="1600" b="0" i="0" dirty="0">
                <a:effectLst/>
                <a:latin typeface="Times New Roman" panose="02020603050405020304" pitchFamily="18" charset="0"/>
                <a:cs typeface="Times New Roman" panose="02020603050405020304" pitchFamily="18" charset="0"/>
              </a:rPr>
              <a:t> is seen after using this agent, it means that the contribution of IgM has been removed leaving the </a:t>
            </a:r>
            <a:r>
              <a:rPr lang="en-IN" sz="1600" b="0" i="0" u="none" strike="noStrike" dirty="0">
                <a:effectLst/>
                <a:latin typeface="Times New Roman" panose="02020603050405020304" pitchFamily="18" charset="0"/>
                <a:cs typeface="Times New Roman" panose="02020603050405020304" pitchFamily="18" charset="0"/>
                <a:hlinkClick r:id="rId10" tooltip="IgG">
                  <a:extLst>
                    <a:ext uri="{A12FA001-AC4F-418D-AE19-62706E023703}">
                      <ahyp:hlinkClr xmlns:ahyp="http://schemas.microsoft.com/office/drawing/2018/hyperlinkcolor" xmlns="" val="tx"/>
                    </a:ext>
                  </a:extLst>
                </a:hlinkClick>
              </a:rPr>
              <a:t>IgG</a:t>
            </a:r>
            <a:r>
              <a:rPr lang="en-IN" sz="1600" b="0" i="0" dirty="0">
                <a:effectLst/>
                <a:latin typeface="Times New Roman" panose="02020603050405020304" pitchFamily="18" charset="0"/>
                <a:cs typeface="Times New Roman" panose="02020603050405020304" pitchFamily="18" charset="0"/>
              </a:rPr>
              <a:t> component. This differentiation of </a:t>
            </a:r>
            <a:r>
              <a:rPr lang="en-IN" sz="1600" b="0" i="0" u="none" strike="noStrike" dirty="0">
                <a:effectLst/>
                <a:latin typeface="Times New Roman" panose="02020603050405020304" pitchFamily="18" charset="0"/>
                <a:cs typeface="Times New Roman" panose="02020603050405020304" pitchFamily="18" charset="0"/>
                <a:hlinkClick r:id="rId11" tooltip="Antibody">
                  <a:extLst>
                    <a:ext uri="{A12FA001-AC4F-418D-AE19-62706E023703}">
                      <ahyp:hlinkClr xmlns:ahyp="http://schemas.microsoft.com/office/drawing/2018/hyperlinkcolor" xmlns="" val="tx"/>
                    </a:ext>
                  </a:extLst>
                </a:hlinkClick>
              </a:rPr>
              <a:t>antibody</a:t>
            </a:r>
            <a:r>
              <a:rPr lang="en-IN" sz="1600" b="0" i="0" dirty="0">
                <a:effectLst/>
                <a:latin typeface="Times New Roman" panose="02020603050405020304" pitchFamily="18" charset="0"/>
                <a:cs typeface="Times New Roman" panose="02020603050405020304" pitchFamily="18" charset="0"/>
              </a:rPr>
              <a:t> classes is important as it allows for the distinction of a recent (IgM) from an old infection (IgG).</a:t>
            </a:r>
          </a:p>
          <a:p>
            <a:pPr algn="l"/>
            <a:r>
              <a:rPr lang="en-IN" sz="1600" b="0" i="0" dirty="0">
                <a:effectLst/>
                <a:latin typeface="Times New Roman" panose="02020603050405020304" pitchFamily="18" charset="0"/>
                <a:cs typeface="Times New Roman" panose="02020603050405020304" pitchFamily="18" charset="0"/>
              </a:rPr>
              <a:t>The </a:t>
            </a:r>
            <a:r>
              <a:rPr lang="en-IN" sz="1600" b="0" i="0" dirty="0" err="1">
                <a:effectLst/>
                <a:latin typeface="Times New Roman" panose="02020603050405020304" pitchFamily="18" charset="0"/>
                <a:cs typeface="Times New Roman" panose="02020603050405020304" pitchFamily="18" charset="0"/>
              </a:rPr>
              <a:t>Widal</a:t>
            </a:r>
            <a:r>
              <a:rPr lang="en-IN" sz="1600" b="0" i="0" dirty="0">
                <a:effectLst/>
                <a:latin typeface="Times New Roman" panose="02020603050405020304" pitchFamily="18" charset="0"/>
                <a:cs typeface="Times New Roman" panose="02020603050405020304" pitchFamily="18" charset="0"/>
              </a:rPr>
              <a:t> test is positive if TO antigen </a:t>
            </a:r>
            <a:r>
              <a:rPr lang="en-IN" sz="1600" b="0" i="0" u="none" strike="noStrike" dirty="0" err="1">
                <a:effectLst/>
                <a:latin typeface="Times New Roman" panose="02020603050405020304" pitchFamily="18" charset="0"/>
                <a:cs typeface="Times New Roman" panose="02020603050405020304" pitchFamily="18" charset="0"/>
                <a:hlinkClick r:id="rId12" tooltip="Titer">
                  <a:extLst>
                    <a:ext uri="{A12FA001-AC4F-418D-AE19-62706E023703}">
                      <ahyp:hlinkClr xmlns:ahyp="http://schemas.microsoft.com/office/drawing/2018/hyperlinkcolor" xmlns="" val="tx"/>
                    </a:ext>
                  </a:extLst>
                </a:hlinkClick>
              </a:rPr>
              <a:t>titer</a:t>
            </a:r>
            <a:r>
              <a:rPr lang="en-IN" sz="1600" b="0" i="0" dirty="0">
                <a:effectLst/>
                <a:latin typeface="Times New Roman" panose="02020603050405020304" pitchFamily="18" charset="0"/>
                <a:cs typeface="Times New Roman" panose="02020603050405020304" pitchFamily="18" charset="0"/>
              </a:rPr>
              <a:t> is more than 1:160 in an active infection, or if TH antigen </a:t>
            </a:r>
            <a:r>
              <a:rPr lang="en-IN" sz="1600" b="0" i="0" dirty="0" err="1">
                <a:effectLst/>
                <a:latin typeface="Times New Roman" panose="02020603050405020304" pitchFamily="18" charset="0"/>
                <a:cs typeface="Times New Roman" panose="02020603050405020304" pitchFamily="18" charset="0"/>
              </a:rPr>
              <a:t>titer</a:t>
            </a:r>
            <a:r>
              <a:rPr lang="en-IN" sz="1600" b="0" i="0" dirty="0">
                <a:effectLst/>
                <a:latin typeface="Times New Roman" panose="02020603050405020304" pitchFamily="18" charset="0"/>
                <a:cs typeface="Times New Roman" panose="02020603050405020304" pitchFamily="18" charset="0"/>
              </a:rPr>
              <a:t> is more than 1:160 in past infection or in immunized persons. A single </a:t>
            </a:r>
            <a:r>
              <a:rPr lang="en-IN" sz="1600" b="0" i="0" dirty="0" err="1">
                <a:effectLst/>
                <a:latin typeface="Times New Roman" panose="02020603050405020304" pitchFamily="18" charset="0"/>
                <a:cs typeface="Times New Roman" panose="02020603050405020304" pitchFamily="18" charset="0"/>
              </a:rPr>
              <a:t>Widal</a:t>
            </a:r>
            <a:r>
              <a:rPr lang="en-IN" sz="1600" b="0" i="0" dirty="0">
                <a:effectLst/>
                <a:latin typeface="Times New Roman" panose="02020603050405020304" pitchFamily="18" charset="0"/>
                <a:cs typeface="Times New Roman" panose="02020603050405020304" pitchFamily="18" charset="0"/>
              </a:rPr>
              <a:t> test is of little clinical relevance especially in endemic areas such as Indian subcontinent, Africa and South-east Asia. This is due to recurrent exposure to the typhoid causing bacteria, immunization and high chances of cross-reaction from infections, such as malaria and non typhoidal salmonella</a:t>
            </a:r>
          </a:p>
          <a:p>
            <a:pPr marL="285750" indent="-285750" algn="l">
              <a:buFont typeface="Arial" panose="020B0604020202020204" pitchFamily="34" charset="0"/>
              <a:buChar char="•"/>
            </a:pPr>
            <a:endParaRPr lang="en-IN" sz="1600" b="0" i="0" dirty="0">
              <a:effectLst/>
              <a:latin typeface="Times New Roman" panose="02020603050405020304" pitchFamily="18" charset="0"/>
              <a:cs typeface="Times New Roman" panose="02020603050405020304" pitchFamily="18" charset="0"/>
            </a:endParaRPr>
          </a:p>
          <a:p>
            <a:endParaRPr lang="en-IN" sz="1600" dirty="0">
              <a:latin typeface="Times New Roman" panose="02020603050405020304" pitchFamily="18" charset="0"/>
              <a:cs typeface="Times New Roman" panose="02020603050405020304" pitchFamily="18" charset="0"/>
            </a:endParaRP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2</a:t>
            </a:fld>
            <a:endParaRPr lang="en-IN"/>
          </a:p>
        </p:txBody>
      </p:sp>
    </p:spTree>
    <p:extLst>
      <p:ext uri="{BB962C8B-B14F-4D97-AF65-F5344CB8AC3E}">
        <p14:creationId xmlns:p14="http://schemas.microsoft.com/office/powerpoint/2010/main" val="15239263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xmlns="" id="{EC75F8AA-4941-4F42-A28B-714112931D91}"/>
              </a:ext>
            </a:extLst>
          </p:cNvPr>
          <p:cNvSpPr>
            <a:spLocks noGrp="1"/>
          </p:cNvSpPr>
          <p:nvPr>
            <p:ph type="sldNum" sz="quarter" idx="12"/>
          </p:nvPr>
        </p:nvSpPr>
        <p:spPr>
          <a:xfrm>
            <a:off x="11877583" y="6492875"/>
            <a:ext cx="409113" cy="365125"/>
          </a:xfrm>
        </p:spPr>
        <p:txBody>
          <a:bodyPr/>
          <a:lstStyle/>
          <a:p>
            <a:pPr algn="l"/>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l"/>
              <a:t>3</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xmlns="" id="{BEF7666A-F7E6-4D5B-8624-F83E76B55544}"/>
              </a:ext>
            </a:extLst>
          </p:cNvPr>
          <p:cNvSpPr txBox="1"/>
          <p:nvPr/>
        </p:nvSpPr>
        <p:spPr>
          <a:xfrm>
            <a:off x="898957" y="957172"/>
            <a:ext cx="11283518" cy="5324535"/>
          </a:xfrm>
          <a:prstGeom prst="rect">
            <a:avLst/>
          </a:prstGeom>
          <a:noFill/>
        </p:spPr>
        <p:txBody>
          <a:bodyPr wrap="square">
            <a:spAutoFit/>
          </a:bodyPr>
          <a:lstStyle/>
          <a:p>
            <a:pPr>
              <a:buFont typeface="+mj-lt"/>
              <a:buAutoNum type="arabicPeriod"/>
            </a:pPr>
            <a:r>
              <a:rPr lang="en-IN" sz="2000" b="1" i="0" dirty="0">
                <a:effectLst/>
                <a:latin typeface="Times New Roman" panose="02020603050405020304" pitchFamily="18" charset="0"/>
                <a:cs typeface="Times New Roman" panose="02020603050405020304" pitchFamily="18" charset="0"/>
              </a:rPr>
              <a:t>Quantitative buffy coat (QBC) analysis, which is based on principle of centrifugal stratification of blood components, is a well-known and a very sensitive technique which can be used for the detection of malarial parasites in peripheral blood.</a:t>
            </a:r>
          </a:p>
          <a:p>
            <a:pPr>
              <a:buFont typeface="+mj-lt"/>
              <a:buAutoNum type="arabicPeriod"/>
            </a:pPr>
            <a:endParaRPr lang="en-IN" sz="2000" b="1" i="0" dirty="0">
              <a:effectLst/>
              <a:latin typeface="Times New Roman" panose="02020603050405020304" pitchFamily="18" charset="0"/>
              <a:cs typeface="Times New Roman" panose="02020603050405020304" pitchFamily="18" charset="0"/>
            </a:endParaRPr>
          </a:p>
          <a:p>
            <a:pPr>
              <a:buFont typeface="+mj-lt"/>
              <a:buAutoNum type="arabicPeriod"/>
            </a:pPr>
            <a:r>
              <a:rPr lang="en-IN" sz="2000" b="1" i="0" dirty="0">
                <a:effectLst/>
                <a:latin typeface="Times New Roman" panose="02020603050405020304" pitchFamily="18" charset="0"/>
                <a:cs typeface="Times New Roman" panose="02020603050405020304" pitchFamily="18" charset="0"/>
              </a:rPr>
              <a:t>After centrifugation, one can distinguish a layer of clear fluid (the </a:t>
            </a:r>
            <a:r>
              <a:rPr lang="en-IN" sz="2000" b="1" i="0" u="none" strike="noStrike" dirty="0">
                <a:effectLst/>
                <a:latin typeface="Times New Roman" panose="02020603050405020304" pitchFamily="18" charset="0"/>
                <a:cs typeface="Times New Roman" panose="02020603050405020304" pitchFamily="18" charset="0"/>
                <a:hlinkClick r:id="rId2" tooltip="Blood plasma">
                  <a:extLst>
                    <a:ext uri="{A12FA001-AC4F-418D-AE19-62706E023703}">
                      <ahyp:hlinkClr xmlns:ahyp="http://schemas.microsoft.com/office/drawing/2018/hyperlinkcolor" xmlns="" val="tx"/>
                    </a:ext>
                  </a:extLst>
                </a:hlinkClick>
              </a:rPr>
              <a:t>plasma</a:t>
            </a:r>
            <a:r>
              <a:rPr lang="en-IN" sz="2000" b="1" i="0" dirty="0">
                <a:effectLst/>
                <a:latin typeface="Times New Roman" panose="02020603050405020304" pitchFamily="18" charset="0"/>
                <a:cs typeface="Times New Roman" panose="02020603050405020304" pitchFamily="18" charset="0"/>
              </a:rPr>
              <a:t>), a layer of red fluid containing most of the </a:t>
            </a:r>
            <a:r>
              <a:rPr lang="en-IN" sz="2000" b="1" i="0" u="none" strike="noStrike" dirty="0">
                <a:effectLst/>
                <a:latin typeface="Times New Roman" panose="02020603050405020304" pitchFamily="18" charset="0"/>
                <a:cs typeface="Times New Roman" panose="02020603050405020304" pitchFamily="18" charset="0"/>
                <a:hlinkClick r:id="rId3" tooltip="Red blood cell">
                  <a:extLst>
                    <a:ext uri="{A12FA001-AC4F-418D-AE19-62706E023703}">
                      <ahyp:hlinkClr xmlns:ahyp="http://schemas.microsoft.com/office/drawing/2018/hyperlinkcolor" xmlns="" val="tx"/>
                    </a:ext>
                  </a:extLst>
                </a:hlinkClick>
              </a:rPr>
              <a:t>red blood cells</a:t>
            </a:r>
            <a:r>
              <a:rPr lang="en-IN" sz="2000" b="1" i="0" dirty="0">
                <a:effectLst/>
                <a:latin typeface="Times New Roman" panose="02020603050405020304" pitchFamily="18" charset="0"/>
                <a:cs typeface="Times New Roman" panose="02020603050405020304" pitchFamily="18" charset="0"/>
              </a:rPr>
              <a:t>, and a thin layer in between. Composing less than 1% of the total volume of the blood sample, the buffy coat (so-called because it is usually </a:t>
            </a:r>
            <a:r>
              <a:rPr lang="en-IN" sz="2000" b="1" i="0" u="none" strike="noStrike" dirty="0">
                <a:effectLst/>
                <a:latin typeface="Times New Roman" panose="02020603050405020304" pitchFamily="18" charset="0"/>
                <a:cs typeface="Times New Roman" panose="02020603050405020304" pitchFamily="18" charset="0"/>
                <a:hlinkClick r:id="rId4" tooltip="Buff (colour)">
                  <a:extLst>
                    <a:ext uri="{A12FA001-AC4F-418D-AE19-62706E023703}">
                      <ahyp:hlinkClr xmlns:ahyp="http://schemas.microsoft.com/office/drawing/2018/hyperlinkcolor" xmlns="" val="tx"/>
                    </a:ext>
                  </a:extLst>
                </a:hlinkClick>
              </a:rPr>
              <a:t>buff</a:t>
            </a:r>
            <a:r>
              <a:rPr lang="en-IN" sz="2000" b="1" i="0" dirty="0">
                <a:effectLst/>
                <a:latin typeface="Times New Roman" panose="02020603050405020304" pitchFamily="18" charset="0"/>
                <a:cs typeface="Times New Roman" panose="02020603050405020304" pitchFamily="18" charset="0"/>
              </a:rPr>
              <a:t> in hue), contains most of the white blood cells and </a:t>
            </a:r>
            <a:r>
              <a:rPr lang="en-IN" sz="2000" b="1" i="0" u="none" strike="noStrike" dirty="0">
                <a:effectLst/>
                <a:latin typeface="Times New Roman" panose="02020603050405020304" pitchFamily="18" charset="0"/>
                <a:cs typeface="Times New Roman" panose="02020603050405020304" pitchFamily="18" charset="0"/>
                <a:hlinkClick r:id="rId5" tooltip="Platelet">
                  <a:extLst>
                    <a:ext uri="{A12FA001-AC4F-418D-AE19-62706E023703}">
                      <ahyp:hlinkClr xmlns:ahyp="http://schemas.microsoft.com/office/drawing/2018/hyperlinkcolor" xmlns="" val="tx"/>
                    </a:ext>
                  </a:extLst>
                </a:hlinkClick>
              </a:rPr>
              <a:t>platelets. The</a:t>
            </a:r>
            <a:r>
              <a:rPr lang="en-IN" sz="2000" b="1" i="0" dirty="0">
                <a:effectLst/>
                <a:latin typeface="Times New Roman" panose="02020603050405020304" pitchFamily="18" charset="0"/>
                <a:cs typeface="Times New Roman" panose="02020603050405020304" pitchFamily="18" charset="0"/>
              </a:rPr>
              <a:t> buffy coat is usually whitish in colour, but is sometimes green if the blood sample contains large amounts of </a:t>
            </a:r>
            <a:r>
              <a:rPr lang="en-IN" sz="2000" b="1" i="0" u="none" strike="noStrike" dirty="0">
                <a:effectLst/>
                <a:latin typeface="Times New Roman" panose="02020603050405020304" pitchFamily="18" charset="0"/>
                <a:cs typeface="Times New Roman" panose="02020603050405020304" pitchFamily="18" charset="0"/>
                <a:hlinkClick r:id="rId6" tooltip="Neutrophil granulocyte">
                  <a:extLst>
                    <a:ext uri="{A12FA001-AC4F-418D-AE19-62706E023703}">
                      <ahyp:hlinkClr xmlns:ahyp="http://schemas.microsoft.com/office/drawing/2018/hyperlinkcolor" xmlns="" val="tx"/>
                    </a:ext>
                  </a:extLst>
                </a:hlinkClick>
              </a:rPr>
              <a:t>neutrophils</a:t>
            </a:r>
            <a:r>
              <a:rPr lang="en-IN" sz="2000" b="1" i="0" dirty="0">
                <a:effectLst/>
                <a:latin typeface="Times New Roman" panose="02020603050405020304" pitchFamily="18" charset="0"/>
                <a:cs typeface="Times New Roman" panose="02020603050405020304" pitchFamily="18" charset="0"/>
              </a:rPr>
              <a:t>, which are high in green-</a:t>
            </a:r>
            <a:r>
              <a:rPr lang="en-IN" sz="2000" b="1" i="0" dirty="0" err="1">
                <a:effectLst/>
                <a:latin typeface="Times New Roman" panose="02020603050405020304" pitchFamily="18" charset="0"/>
                <a:cs typeface="Times New Roman" panose="02020603050405020304" pitchFamily="18" charset="0"/>
              </a:rPr>
              <a:t>colored</a:t>
            </a:r>
            <a:r>
              <a:rPr lang="en-IN" sz="2000" b="1" i="0" dirty="0">
                <a:effectLst/>
                <a:latin typeface="Times New Roman" panose="02020603050405020304" pitchFamily="18" charset="0"/>
                <a:cs typeface="Times New Roman" panose="02020603050405020304" pitchFamily="18" charset="0"/>
              </a:rPr>
              <a:t> </a:t>
            </a:r>
            <a:r>
              <a:rPr lang="en-IN" sz="2000" b="1" i="0" u="none" strike="noStrike" dirty="0">
                <a:effectLst/>
                <a:latin typeface="Times New Roman" panose="02020603050405020304" pitchFamily="18" charset="0"/>
                <a:cs typeface="Times New Roman" panose="02020603050405020304" pitchFamily="18" charset="0"/>
                <a:hlinkClick r:id="rId7" tooltip="Myeloperoxidase">
                  <a:extLst>
                    <a:ext uri="{A12FA001-AC4F-418D-AE19-62706E023703}">
                      <ahyp:hlinkClr xmlns:ahyp="http://schemas.microsoft.com/office/drawing/2018/hyperlinkcolor" xmlns="" val="tx"/>
                    </a:ext>
                  </a:extLst>
                </a:hlinkClick>
              </a:rPr>
              <a:t>myeloperoxidase</a:t>
            </a:r>
            <a:r>
              <a:rPr lang="en-IN" sz="2000" b="1" i="0" dirty="0">
                <a:effectLst/>
                <a:latin typeface="Times New Roman" panose="02020603050405020304" pitchFamily="18" charset="0"/>
                <a:cs typeface="Times New Roman" panose="02020603050405020304" pitchFamily="18" charset="0"/>
              </a:rPr>
              <a:t>. </a:t>
            </a:r>
          </a:p>
          <a:p>
            <a:pPr>
              <a:buFont typeface="+mj-lt"/>
              <a:buAutoNum type="arabicPeriod"/>
            </a:pPr>
            <a:endParaRPr lang="en-IN" sz="2000" b="1" i="0" dirty="0">
              <a:effectLst/>
              <a:latin typeface="Times New Roman" panose="02020603050405020304" pitchFamily="18" charset="0"/>
              <a:cs typeface="Times New Roman" panose="02020603050405020304" pitchFamily="18" charset="0"/>
            </a:endParaRPr>
          </a:p>
          <a:p>
            <a:pPr algn="just"/>
            <a:r>
              <a:rPr lang="en-IN" sz="2000" b="1" i="0" dirty="0">
                <a:effectLst/>
                <a:latin typeface="Times New Roman" panose="02020603050405020304" pitchFamily="18" charset="0"/>
                <a:cs typeface="Times New Roman" panose="02020603050405020304" pitchFamily="18" charset="0"/>
              </a:rPr>
              <a:t>The layer beneath the buffy coat contains </a:t>
            </a:r>
            <a:r>
              <a:rPr lang="en-IN" sz="2000" b="1" i="0" u="none" strike="noStrike" dirty="0">
                <a:effectLst/>
                <a:latin typeface="Times New Roman" panose="02020603050405020304" pitchFamily="18" charset="0"/>
                <a:cs typeface="Times New Roman" panose="02020603050405020304" pitchFamily="18" charset="0"/>
                <a:hlinkClick r:id="rId8" tooltip="Granulocytes">
                  <a:extLst>
                    <a:ext uri="{A12FA001-AC4F-418D-AE19-62706E023703}">
                      <ahyp:hlinkClr xmlns:ahyp="http://schemas.microsoft.com/office/drawing/2018/hyperlinkcolor" xmlns="" val="tx"/>
                    </a:ext>
                  </a:extLst>
                </a:hlinkClick>
              </a:rPr>
              <a:t>granulocytes</a:t>
            </a:r>
            <a:r>
              <a:rPr lang="en-IN" sz="2000" b="1" i="0" dirty="0">
                <a:effectLst/>
                <a:latin typeface="Times New Roman" panose="02020603050405020304" pitchFamily="18" charset="0"/>
                <a:cs typeface="Times New Roman" panose="02020603050405020304" pitchFamily="18" charset="0"/>
              </a:rPr>
              <a:t> and </a:t>
            </a:r>
            <a:r>
              <a:rPr lang="en-IN" sz="2000" b="1" i="0" u="none" strike="noStrike" dirty="0">
                <a:effectLst/>
                <a:latin typeface="Times New Roman" panose="02020603050405020304" pitchFamily="18" charset="0"/>
                <a:cs typeface="Times New Roman" panose="02020603050405020304" pitchFamily="18" charset="0"/>
                <a:hlinkClick r:id="rId9" tooltip="Red blood cells">
                  <a:extLst>
                    <a:ext uri="{A12FA001-AC4F-418D-AE19-62706E023703}">
                      <ahyp:hlinkClr xmlns:ahyp="http://schemas.microsoft.com/office/drawing/2018/hyperlinkcolor" xmlns="" val="tx"/>
                    </a:ext>
                  </a:extLst>
                </a:hlinkClick>
              </a:rPr>
              <a:t>red blood cells</a:t>
            </a:r>
            <a:r>
              <a:rPr lang="en-IN" sz="2000" b="1" i="0" dirty="0">
                <a:effectLst/>
                <a:latin typeface="Times New Roman" panose="02020603050405020304" pitchFamily="18" charset="0"/>
                <a:cs typeface="Times New Roman" panose="02020603050405020304" pitchFamily="18" charset="0"/>
              </a:rPr>
              <a:t>.</a:t>
            </a:r>
          </a:p>
          <a:p>
            <a:pPr algn="just"/>
            <a:r>
              <a:rPr lang="en-IN" sz="2000" b="1" i="0" dirty="0">
                <a:effectLst/>
                <a:latin typeface="Times New Roman" panose="02020603050405020304" pitchFamily="18" charset="0"/>
                <a:cs typeface="Times New Roman" panose="02020603050405020304" pitchFamily="18" charset="0"/>
              </a:rPr>
              <a:t>The buffy coat is commonly used for </a:t>
            </a:r>
            <a:r>
              <a:rPr lang="en-IN" sz="2000" b="1" i="0" u="none" strike="noStrike" dirty="0">
                <a:effectLst/>
                <a:latin typeface="Times New Roman" panose="02020603050405020304" pitchFamily="18" charset="0"/>
                <a:cs typeface="Times New Roman" panose="02020603050405020304" pitchFamily="18" charset="0"/>
                <a:hlinkClick r:id="rId10" tooltip="DNA">
                  <a:extLst>
                    <a:ext uri="{A12FA001-AC4F-418D-AE19-62706E023703}">
                      <ahyp:hlinkClr xmlns:ahyp="http://schemas.microsoft.com/office/drawing/2018/hyperlinkcolor" xmlns="" val="tx"/>
                    </a:ext>
                  </a:extLst>
                </a:hlinkClick>
              </a:rPr>
              <a:t>DNA</a:t>
            </a:r>
            <a:r>
              <a:rPr lang="en-IN" sz="2000" b="1" i="0" dirty="0">
                <a:effectLst/>
                <a:latin typeface="Times New Roman" panose="02020603050405020304" pitchFamily="18" charset="0"/>
                <a:cs typeface="Times New Roman" panose="02020603050405020304" pitchFamily="18" charset="0"/>
              </a:rPr>
              <a:t> extraction, with white blood cells providing approximately 10 times more concentrated sources of nucleated cells. They are extracted from the blood of </a:t>
            </a:r>
            <a:r>
              <a:rPr lang="en-IN" sz="2000" b="1" i="0" u="none" strike="noStrike" dirty="0">
                <a:effectLst/>
                <a:latin typeface="Times New Roman" panose="02020603050405020304" pitchFamily="18" charset="0"/>
                <a:cs typeface="Times New Roman" panose="02020603050405020304" pitchFamily="18" charset="0"/>
                <a:hlinkClick r:id="rId11" tooltip="Mammal">
                  <a:extLst>
                    <a:ext uri="{A12FA001-AC4F-418D-AE19-62706E023703}">
                      <ahyp:hlinkClr xmlns:ahyp="http://schemas.microsoft.com/office/drawing/2018/hyperlinkcolor" xmlns="" val="tx"/>
                    </a:ext>
                  </a:extLst>
                </a:hlinkClick>
              </a:rPr>
              <a:t>mammals</a:t>
            </a:r>
            <a:r>
              <a:rPr lang="en-IN" sz="2000" b="1" i="0" dirty="0">
                <a:effectLst/>
                <a:latin typeface="Times New Roman" panose="02020603050405020304" pitchFamily="18" charset="0"/>
                <a:cs typeface="Times New Roman" panose="02020603050405020304" pitchFamily="18" charset="0"/>
              </a:rPr>
              <a:t> because mammalian red blood cells are </a:t>
            </a:r>
            <a:r>
              <a:rPr lang="en-IN" sz="2000" b="1" i="0" u="none" strike="noStrike" dirty="0">
                <a:effectLst/>
                <a:latin typeface="Times New Roman" panose="02020603050405020304" pitchFamily="18" charset="0"/>
                <a:cs typeface="Times New Roman" panose="02020603050405020304" pitchFamily="18" charset="0"/>
                <a:hlinkClick r:id="rId12" tooltip="Cell nucleus">
                  <a:extLst>
                    <a:ext uri="{A12FA001-AC4F-418D-AE19-62706E023703}">
                      <ahyp:hlinkClr xmlns:ahyp="http://schemas.microsoft.com/office/drawing/2018/hyperlinkcolor" xmlns="" val="tx"/>
                    </a:ext>
                  </a:extLst>
                </a:hlinkClick>
              </a:rPr>
              <a:t>anucleate</a:t>
            </a:r>
            <a:r>
              <a:rPr lang="en-IN" sz="2000" b="1" i="0" dirty="0">
                <a:effectLst/>
                <a:latin typeface="Times New Roman" panose="02020603050405020304" pitchFamily="18" charset="0"/>
                <a:cs typeface="Times New Roman" panose="02020603050405020304" pitchFamily="18" charset="0"/>
              </a:rPr>
              <a:t> and do not contain DNA. A common protocol is to store buffy coat specimens for future DNA isolation and these may remain in frozen storage for many years</a:t>
            </a:r>
            <a:r>
              <a:rPr lang="en-IN" sz="2000" b="1" i="0" dirty="0" smtClean="0">
                <a:effectLst/>
                <a:latin typeface="Times New Roman" panose="02020603050405020304" pitchFamily="18" charset="0"/>
                <a:cs typeface="Times New Roman" panose="02020603050405020304" pitchFamily="18" charset="0"/>
              </a:rPr>
              <a:t>.</a:t>
            </a:r>
            <a:endParaRPr lang="en-IN" sz="2000" b="1" i="0" dirty="0">
              <a:effectLst/>
              <a:latin typeface="Times New Roman" panose="02020603050405020304" pitchFamily="18" charset="0"/>
              <a:cs typeface="Times New Roman" panose="02020603050405020304" pitchFamily="18" charset="0"/>
            </a:endParaRPr>
          </a:p>
        </p:txBody>
      </p:sp>
      <p:sp>
        <p:nvSpPr>
          <p:cNvPr id="8" name="Rectangle 7">
            <a:extLst>
              <a:ext uri="{FF2B5EF4-FFF2-40B4-BE49-F238E27FC236}">
                <a16:creationId xmlns:a16="http://schemas.microsoft.com/office/drawing/2014/main" xmlns="" id="{84783E4D-4181-4520-BF32-02D174EEE7B3}"/>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Footer Placeholder 4"/>
          <p:cNvSpPr>
            <a:spLocks noGrp="1"/>
          </p:cNvSpPr>
          <p:nvPr>
            <p:ph type="ftr" sz="quarter" idx="11"/>
          </p:nvPr>
        </p:nvSpPr>
        <p:spPr/>
        <p:txBody>
          <a:bodyPr/>
          <a:lstStyle/>
          <a:p>
            <a:r>
              <a:rPr lang="en-IN" smtClean="0"/>
              <a:t>RDP</a:t>
            </a:r>
            <a:endParaRPr lang="en-IN"/>
          </a:p>
        </p:txBody>
      </p:sp>
    </p:spTree>
    <p:extLst>
      <p:ext uri="{BB962C8B-B14F-4D97-AF65-F5344CB8AC3E}">
        <p14:creationId xmlns:p14="http://schemas.microsoft.com/office/powerpoint/2010/main" val="18487960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xmlns="" id="{79C08A89-64BE-413B-984C-ABE8D0976EE8}"/>
              </a:ext>
            </a:extLst>
          </p:cNvPr>
          <p:cNvSpPr>
            <a:spLocks noGrp="1"/>
          </p:cNvSpPr>
          <p:nvPr>
            <p:ph type="ftr" sz="quarter" idx="11"/>
          </p:nvPr>
        </p:nvSpPr>
        <p:spPr/>
        <p:txBody>
          <a:bodyPr/>
          <a:lstStyle/>
          <a:p>
            <a:r>
              <a:rPr lang="en-IN" smtClean="0"/>
              <a:t>RDP</a:t>
            </a:r>
            <a:endParaRPr lang="en-IN"/>
          </a:p>
        </p:txBody>
      </p:sp>
      <p:sp>
        <p:nvSpPr>
          <p:cNvPr id="4" name="Slide Number Placeholder 3">
            <a:extLst>
              <a:ext uri="{FF2B5EF4-FFF2-40B4-BE49-F238E27FC236}">
                <a16:creationId xmlns:a16="http://schemas.microsoft.com/office/drawing/2014/main" xmlns="" id="{5EE305DD-3F69-4002-929B-6CEFCDAE0621}"/>
              </a:ext>
            </a:extLst>
          </p:cNvPr>
          <p:cNvSpPr>
            <a:spLocks noGrp="1"/>
          </p:cNvSpPr>
          <p:nvPr>
            <p:ph type="sldNum" sz="quarter" idx="12"/>
          </p:nvPr>
        </p:nvSpPr>
        <p:spPr/>
        <p:txBody>
          <a:bodyPr/>
          <a:lstStyle/>
          <a:p>
            <a:fld id="{28B54A7E-2395-4D35-824E-25842394C6F0}" type="slidenum">
              <a:rPr lang="en-IN" smtClean="0"/>
              <a:t>4</a:t>
            </a:fld>
            <a:endParaRPr lang="en-IN"/>
          </a:p>
        </p:txBody>
      </p:sp>
      <p:pic>
        <p:nvPicPr>
          <p:cNvPr id="5" name="Picture 2">
            <a:extLst>
              <a:ext uri="{FF2B5EF4-FFF2-40B4-BE49-F238E27FC236}">
                <a16:creationId xmlns:a16="http://schemas.microsoft.com/office/drawing/2014/main" xmlns="" id="{26E1BAC6-E1E2-4463-8A34-BC74760039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6883" y="278192"/>
            <a:ext cx="5362112" cy="3789219"/>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xmlns="" id="{0407B951-D7B1-4D6B-B6D2-25408A14F6E0}"/>
              </a:ext>
            </a:extLst>
          </p:cNvPr>
          <p:cNvSpPr txBox="1"/>
          <p:nvPr/>
        </p:nvSpPr>
        <p:spPr>
          <a:xfrm>
            <a:off x="713799" y="4067411"/>
            <a:ext cx="11247549" cy="1569660"/>
          </a:xfrm>
          <a:prstGeom prst="rect">
            <a:avLst/>
          </a:prstGeom>
          <a:noFill/>
        </p:spPr>
        <p:txBody>
          <a:bodyPr wrap="square">
            <a:spAutoFit/>
          </a:bodyPr>
          <a:lstStyle/>
          <a:p>
            <a:pPr algn="l"/>
            <a:r>
              <a:rPr lang="en-IN" sz="1600" b="1" i="0" dirty="0">
                <a:effectLst/>
                <a:latin typeface="Times New Roman" panose="02020603050405020304" pitchFamily="18" charset="0"/>
                <a:cs typeface="Times New Roman" panose="02020603050405020304" pitchFamily="18" charset="0"/>
              </a:rPr>
              <a:t>Quantitative buffy coat</a:t>
            </a:r>
            <a:r>
              <a:rPr lang="en-IN" sz="1600" b="0" i="0" dirty="0">
                <a:effectLst/>
                <a:latin typeface="Times New Roman" panose="02020603050405020304" pitchFamily="18" charset="0"/>
                <a:cs typeface="Times New Roman" panose="02020603050405020304" pitchFamily="18" charset="0"/>
              </a:rPr>
              <a:t> (QBC), based on the centrifugal stratification of blood components, is a </a:t>
            </a:r>
            <a:r>
              <a:rPr lang="en-IN" sz="1600" b="0" i="0" strike="noStrike" dirty="0">
                <a:effectLst/>
                <a:latin typeface="Times New Roman" panose="02020603050405020304" pitchFamily="18" charset="0"/>
                <a:cs typeface="Times New Roman" panose="02020603050405020304" pitchFamily="18" charset="0"/>
                <a:hlinkClick r:id="rId3" tooltip="Medical laboratory">
                  <a:extLst>
                    <a:ext uri="{A12FA001-AC4F-418D-AE19-62706E023703}">
                      <ahyp:hlinkClr xmlns:ahyp="http://schemas.microsoft.com/office/drawing/2018/hyperlinkcolor" xmlns="" val="tx"/>
                    </a:ext>
                  </a:extLst>
                </a:hlinkClick>
              </a:rPr>
              <a:t>laboratory</a:t>
            </a:r>
            <a:r>
              <a:rPr lang="en-IN" sz="1600" b="0" i="0" dirty="0">
                <a:effectLst/>
                <a:latin typeface="Times New Roman" panose="02020603050405020304" pitchFamily="18" charset="0"/>
                <a:cs typeface="Times New Roman" panose="02020603050405020304" pitchFamily="18" charset="0"/>
              </a:rPr>
              <a:t> test for the detection of malarial parasites</a:t>
            </a:r>
          </a:p>
          <a:p>
            <a:pPr algn="l"/>
            <a:r>
              <a:rPr lang="en-IN" sz="1600" b="0" i="0" dirty="0">
                <a:effectLst/>
                <a:latin typeface="Times New Roman" panose="02020603050405020304" pitchFamily="18" charset="0"/>
                <a:cs typeface="Times New Roman" panose="02020603050405020304" pitchFamily="18" charset="0"/>
              </a:rPr>
              <a:t>The blood is taken in a QBC capillary tube which is coated with </a:t>
            </a:r>
            <a:r>
              <a:rPr lang="en-IN" sz="1600" b="0" i="0" strike="noStrike" dirty="0">
                <a:effectLst/>
                <a:latin typeface="Times New Roman" panose="02020603050405020304" pitchFamily="18" charset="0"/>
                <a:cs typeface="Times New Roman" panose="02020603050405020304" pitchFamily="18" charset="0"/>
                <a:hlinkClick r:id="rId4" tooltip="Acridine orange">
                  <a:extLst>
                    <a:ext uri="{A12FA001-AC4F-418D-AE19-62706E023703}">
                      <ahyp:hlinkClr xmlns:ahyp="http://schemas.microsoft.com/office/drawing/2018/hyperlinkcolor" xmlns="" val="tx"/>
                    </a:ext>
                  </a:extLst>
                </a:hlinkClick>
              </a:rPr>
              <a:t>acridine orange</a:t>
            </a:r>
            <a:r>
              <a:rPr lang="en-IN" sz="1600" b="0" i="0" dirty="0">
                <a:effectLst/>
                <a:latin typeface="Times New Roman" panose="02020603050405020304" pitchFamily="18" charset="0"/>
                <a:cs typeface="Times New Roman" panose="02020603050405020304" pitchFamily="18" charset="0"/>
              </a:rPr>
              <a:t> (a fluorescent dye) and centrifuged; the </a:t>
            </a:r>
            <a:r>
              <a:rPr lang="en-IN" sz="1600" b="0" i="0" strike="noStrike" dirty="0">
                <a:effectLst/>
                <a:latin typeface="Times New Roman" panose="02020603050405020304" pitchFamily="18" charset="0"/>
                <a:cs typeface="Times New Roman" panose="02020603050405020304" pitchFamily="18" charset="0"/>
                <a:hlinkClick r:id="rId5" tooltip="Fluorescence">
                  <a:extLst>
                    <a:ext uri="{A12FA001-AC4F-418D-AE19-62706E023703}">
                      <ahyp:hlinkClr xmlns:ahyp="http://schemas.microsoft.com/office/drawing/2018/hyperlinkcolor" xmlns="" val="tx"/>
                    </a:ext>
                  </a:extLst>
                </a:hlinkClick>
              </a:rPr>
              <a:t>fluorescing</a:t>
            </a:r>
            <a:r>
              <a:rPr lang="en-IN" sz="1600" b="0" i="0" dirty="0">
                <a:effectLst/>
                <a:latin typeface="Times New Roman" panose="02020603050405020304" pitchFamily="18" charset="0"/>
                <a:cs typeface="Times New Roman" panose="02020603050405020304" pitchFamily="18" charset="0"/>
              </a:rPr>
              <a:t> parasitized erythrocytes get concentrated in a layer which can then be observed by </a:t>
            </a:r>
            <a:r>
              <a:rPr lang="en-IN" sz="1600" b="0" i="0" strike="noStrike" dirty="0">
                <a:effectLst/>
                <a:latin typeface="Times New Roman" panose="02020603050405020304" pitchFamily="18" charset="0"/>
                <a:cs typeface="Times New Roman" panose="02020603050405020304" pitchFamily="18" charset="0"/>
                <a:hlinkClick r:id="rId6" tooltip="Fluorescence microscopy">
                  <a:extLst>
                    <a:ext uri="{A12FA001-AC4F-418D-AE19-62706E023703}">
                      <ahyp:hlinkClr xmlns:ahyp="http://schemas.microsoft.com/office/drawing/2018/hyperlinkcolor" xmlns="" val="tx"/>
                    </a:ext>
                  </a:extLst>
                </a:hlinkClick>
              </a:rPr>
              <a:t>fluorescence microscopy</a:t>
            </a:r>
            <a:r>
              <a:rPr lang="en-IN" sz="1600" b="0" i="0" dirty="0">
                <a:effectLst/>
                <a:latin typeface="Times New Roman" panose="02020603050405020304" pitchFamily="18" charset="0"/>
                <a:cs typeface="Times New Roman" panose="02020603050405020304" pitchFamily="18" charset="0"/>
              </a:rPr>
              <a:t>, under </a:t>
            </a:r>
            <a:r>
              <a:rPr lang="en-IN" sz="1600" b="0" i="0" strike="noStrike" dirty="0">
                <a:effectLst/>
                <a:latin typeface="Times New Roman" panose="02020603050405020304" pitchFamily="18" charset="0"/>
                <a:cs typeface="Times New Roman" panose="02020603050405020304" pitchFamily="18" charset="0"/>
                <a:hlinkClick r:id="rId7" tooltip="Ultraviolet">
                  <a:extLst>
                    <a:ext uri="{A12FA001-AC4F-418D-AE19-62706E023703}">
                      <ahyp:hlinkClr xmlns:ahyp="http://schemas.microsoft.com/office/drawing/2018/hyperlinkcolor" xmlns="" val="tx"/>
                    </a:ext>
                  </a:extLst>
                </a:hlinkClick>
              </a:rPr>
              <a:t>ultraviolet</a:t>
            </a:r>
            <a:r>
              <a:rPr lang="en-IN" sz="1600" b="0" i="0" dirty="0">
                <a:effectLst/>
                <a:latin typeface="Times New Roman" panose="02020603050405020304" pitchFamily="18" charset="0"/>
                <a:cs typeface="Times New Roman" panose="02020603050405020304" pitchFamily="18" charset="0"/>
              </a:rPr>
              <a:t> light at the interface between red blood cells and buffy coat. This test is more sensitive than the conventional </a:t>
            </a:r>
            <a:r>
              <a:rPr lang="en-IN" sz="1600" b="0" i="0" strike="noStrike" dirty="0">
                <a:effectLst/>
                <a:latin typeface="Times New Roman" panose="02020603050405020304" pitchFamily="18" charset="0"/>
                <a:cs typeface="Times New Roman" panose="02020603050405020304" pitchFamily="18" charset="0"/>
                <a:hlinkClick r:id="rId8" tooltip="Thick smear">
                  <a:extLst>
                    <a:ext uri="{A12FA001-AC4F-418D-AE19-62706E023703}">
                      <ahyp:hlinkClr xmlns:ahyp="http://schemas.microsoft.com/office/drawing/2018/hyperlinkcolor" xmlns="" val="tx"/>
                    </a:ext>
                  </a:extLst>
                </a:hlinkClick>
              </a:rPr>
              <a:t>thick smear</a:t>
            </a:r>
            <a:r>
              <a:rPr lang="en-IN" sz="1600" b="0" i="0" dirty="0">
                <a:effectLst/>
                <a:latin typeface="Times New Roman" panose="02020603050405020304" pitchFamily="18" charset="0"/>
                <a:cs typeface="Times New Roman" panose="02020603050405020304" pitchFamily="18" charset="0"/>
              </a:rPr>
              <a:t> and in &gt; 90% of cases the species of parasite can also be identified.</a:t>
            </a:r>
          </a:p>
        </p:txBody>
      </p:sp>
      <p:sp>
        <p:nvSpPr>
          <p:cNvPr id="9" name="Rectangle 8">
            <a:extLst>
              <a:ext uri="{FF2B5EF4-FFF2-40B4-BE49-F238E27FC236}">
                <a16:creationId xmlns:a16="http://schemas.microsoft.com/office/drawing/2014/main" xmlns="" id="{BF9DFBE5-6AFD-415C-9275-BE390BFA7497}"/>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12480160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xmlns="" id="{2940FE35-4F25-4CDE-BBF9-F644DCF54F6A}"/>
              </a:ext>
            </a:extLst>
          </p:cNvPr>
          <p:cNvSpPr>
            <a:spLocks noGrp="1"/>
          </p:cNvSpPr>
          <p:nvPr>
            <p:ph type="ftr" sz="quarter" idx="11"/>
          </p:nvPr>
        </p:nvSpPr>
        <p:spPr/>
        <p:txBody>
          <a:bodyPr/>
          <a:lstStyle/>
          <a:p>
            <a:r>
              <a:rPr lang="en-IN" smtClean="0"/>
              <a:t>RDP</a:t>
            </a:r>
            <a:endParaRPr lang="en-IN"/>
          </a:p>
        </p:txBody>
      </p:sp>
      <p:sp>
        <p:nvSpPr>
          <p:cNvPr id="4" name="Slide Number Placeholder 3">
            <a:extLst>
              <a:ext uri="{FF2B5EF4-FFF2-40B4-BE49-F238E27FC236}">
                <a16:creationId xmlns:a16="http://schemas.microsoft.com/office/drawing/2014/main" xmlns="" id="{1D6807BE-E67E-4900-A9C3-0D2DD36B7A58}"/>
              </a:ext>
            </a:extLst>
          </p:cNvPr>
          <p:cNvSpPr>
            <a:spLocks noGrp="1"/>
          </p:cNvSpPr>
          <p:nvPr>
            <p:ph type="sldNum" sz="quarter" idx="12"/>
          </p:nvPr>
        </p:nvSpPr>
        <p:spPr/>
        <p:txBody>
          <a:bodyPr/>
          <a:lstStyle/>
          <a:p>
            <a:fld id="{28B54A7E-2395-4D35-824E-25842394C6F0}" type="slidenum">
              <a:rPr lang="en-IN" smtClean="0"/>
              <a:t>5</a:t>
            </a:fld>
            <a:endParaRPr lang="en-IN"/>
          </a:p>
        </p:txBody>
      </p:sp>
      <p:sp>
        <p:nvSpPr>
          <p:cNvPr id="7" name="TextBox 6">
            <a:extLst>
              <a:ext uri="{FF2B5EF4-FFF2-40B4-BE49-F238E27FC236}">
                <a16:creationId xmlns:a16="http://schemas.microsoft.com/office/drawing/2014/main" xmlns="" id="{2DF9DBA0-174E-48FC-A16D-C92167DB12C5}"/>
              </a:ext>
            </a:extLst>
          </p:cNvPr>
          <p:cNvSpPr txBox="1"/>
          <p:nvPr/>
        </p:nvSpPr>
        <p:spPr>
          <a:xfrm>
            <a:off x="1281730" y="226351"/>
            <a:ext cx="9952383" cy="6432530"/>
          </a:xfrm>
          <a:prstGeom prst="rect">
            <a:avLst/>
          </a:prstGeom>
          <a:noFill/>
        </p:spPr>
        <p:txBody>
          <a:bodyPr wrap="square">
            <a:spAutoFit/>
          </a:bodyPr>
          <a:lstStyle/>
          <a:p>
            <a:pPr algn="just" fontAlgn="base"/>
            <a:r>
              <a:rPr lang="en-IN" b="0" i="0" dirty="0">
                <a:solidFill>
                  <a:srgbClr val="000000"/>
                </a:solidFill>
                <a:effectLst/>
                <a:latin typeface="Times New Roman" panose="02020603050405020304" pitchFamily="18" charset="0"/>
                <a:cs typeface="Times New Roman" panose="02020603050405020304" pitchFamily="18" charset="0"/>
              </a:rPr>
              <a:t>Mantoux test is based on a </a:t>
            </a:r>
            <a:r>
              <a:rPr lang="en-IN" b="1" i="0" dirty="0">
                <a:solidFill>
                  <a:srgbClr val="000000"/>
                </a:solidFill>
                <a:effectLst/>
                <a:latin typeface="Times New Roman" panose="02020603050405020304" pitchFamily="18" charset="0"/>
                <a:cs typeface="Times New Roman" panose="02020603050405020304" pitchFamily="18" charset="0"/>
              </a:rPr>
              <a:t>delayed type hypersensitivity</a:t>
            </a:r>
            <a:r>
              <a:rPr lang="en-IN" b="0" i="0" dirty="0">
                <a:solidFill>
                  <a:srgbClr val="000000"/>
                </a:solidFill>
                <a:effectLst/>
                <a:latin typeface="Times New Roman" panose="02020603050405020304" pitchFamily="18" charset="0"/>
                <a:cs typeface="Times New Roman" panose="02020603050405020304" pitchFamily="18" charset="0"/>
              </a:rPr>
              <a:t> reaction (Type IV) to test for individuals cell mediated immunity against Mycobacterium tuberculosis. Mycobacterial antigen is available in the form of </a:t>
            </a:r>
            <a:r>
              <a:rPr lang="en-IN" b="1" i="0" dirty="0">
                <a:solidFill>
                  <a:srgbClr val="000000"/>
                </a:solidFill>
                <a:effectLst/>
                <a:latin typeface="Times New Roman" panose="02020603050405020304" pitchFamily="18" charset="0"/>
                <a:cs typeface="Times New Roman" panose="02020603050405020304" pitchFamily="18" charset="0"/>
              </a:rPr>
              <a:t>Purified Protein Derivative (PPD)</a:t>
            </a:r>
            <a:r>
              <a:rPr lang="en-IN" b="0" i="0" dirty="0">
                <a:solidFill>
                  <a:srgbClr val="000000"/>
                </a:solidFill>
                <a:effectLst/>
                <a:latin typeface="Times New Roman" panose="02020603050405020304" pitchFamily="18" charset="0"/>
                <a:cs typeface="Times New Roman" panose="02020603050405020304" pitchFamily="18" charset="0"/>
              </a:rPr>
              <a:t>. 5 units of PPD (0.1 ml) is injected intradermally with 26,27 or 30 gauze needle. The results are read in 48-72 hours for </a:t>
            </a:r>
            <a:r>
              <a:rPr lang="en-IN" b="1" i="0" dirty="0">
                <a:solidFill>
                  <a:srgbClr val="000000"/>
                </a:solidFill>
                <a:effectLst/>
                <a:latin typeface="Times New Roman" panose="02020603050405020304" pitchFamily="18" charset="0"/>
                <a:cs typeface="Times New Roman" panose="02020603050405020304" pitchFamily="18" charset="0"/>
              </a:rPr>
              <a:t>induration</a:t>
            </a:r>
            <a:r>
              <a:rPr lang="en-IN" b="0" i="0" dirty="0">
                <a:solidFill>
                  <a:srgbClr val="000000"/>
                </a:solidFill>
                <a:effectLst/>
                <a:latin typeface="Times New Roman" panose="02020603050405020304" pitchFamily="18" charset="0"/>
                <a:cs typeface="Times New Roman" panose="02020603050405020304" pitchFamily="18" charset="0"/>
              </a:rPr>
              <a:t> (elevated hardened area). Erythema (redness) is not significant.</a:t>
            </a:r>
          </a:p>
          <a:p>
            <a:pPr algn="just" fontAlgn="base"/>
            <a:endParaRPr lang="en-IN" b="0" i="0" dirty="0">
              <a:solidFill>
                <a:srgbClr val="000000"/>
              </a:solidFill>
              <a:effectLst/>
              <a:latin typeface="Times New Roman" panose="02020603050405020304" pitchFamily="18" charset="0"/>
              <a:cs typeface="Times New Roman" panose="02020603050405020304" pitchFamily="18" charset="0"/>
            </a:endParaRPr>
          </a:p>
          <a:p>
            <a:pPr algn="just" fontAlgn="base"/>
            <a:r>
              <a:rPr lang="en-IN" b="0" i="0" dirty="0">
                <a:solidFill>
                  <a:srgbClr val="000000"/>
                </a:solidFill>
                <a:effectLst/>
                <a:latin typeface="Times New Roman" panose="02020603050405020304" pitchFamily="18" charset="0"/>
                <a:cs typeface="Times New Roman" panose="02020603050405020304" pitchFamily="18" charset="0"/>
              </a:rPr>
              <a:t>After injection, cytokines are released by memory Th1 cells to attract macrophages and granulocytes which cause induration and erythema. Delayed hypersensitivity reaction begin after 5-6 hours and reach peak at 48-74 hours.</a:t>
            </a:r>
          </a:p>
          <a:p>
            <a:pPr algn="just" fontAlgn="base"/>
            <a:endParaRPr lang="en-IN" b="0" i="0" dirty="0">
              <a:solidFill>
                <a:srgbClr val="000000"/>
              </a:solidFill>
              <a:effectLst/>
              <a:latin typeface="Times New Roman" panose="02020603050405020304" pitchFamily="18" charset="0"/>
              <a:cs typeface="Times New Roman" panose="02020603050405020304" pitchFamily="18" charset="0"/>
            </a:endParaRPr>
          </a:p>
          <a:p>
            <a:pPr algn="just" fontAlgn="base"/>
            <a:r>
              <a:rPr lang="en-IN" b="1" dirty="0">
                <a:solidFill>
                  <a:srgbClr val="000000"/>
                </a:solidFill>
                <a:latin typeface="Times New Roman" panose="02020603050405020304" pitchFamily="18" charset="0"/>
                <a:cs typeface="Times New Roman" panose="02020603050405020304" pitchFamily="18" charset="0"/>
              </a:rPr>
              <a:t>PROCEDURE</a:t>
            </a:r>
          </a:p>
          <a:p>
            <a:pPr algn="just" fontAlgn="base"/>
            <a:endParaRPr lang="en-IN" b="1" i="0" dirty="0">
              <a:solidFill>
                <a:srgbClr val="000000"/>
              </a:solidFill>
              <a:effectLst/>
              <a:latin typeface="Times New Roman" panose="02020603050405020304" pitchFamily="18" charset="0"/>
              <a:cs typeface="Times New Roman" panose="02020603050405020304" pitchFamily="18" charset="0"/>
            </a:endParaRPr>
          </a:p>
          <a:p>
            <a:pPr algn="just" fontAlgn="base">
              <a:buFont typeface="+mj-lt"/>
              <a:buAutoNum type="arabicPeriod"/>
            </a:pPr>
            <a:r>
              <a:rPr lang="en-IN" b="0" i="0" dirty="0">
                <a:solidFill>
                  <a:srgbClr val="000000"/>
                </a:solidFill>
                <a:effectLst/>
                <a:latin typeface="Times New Roman" panose="02020603050405020304" pitchFamily="18" charset="0"/>
                <a:cs typeface="Times New Roman" panose="02020603050405020304" pitchFamily="18" charset="0"/>
              </a:rPr>
              <a:t>Bring PPD reagent to room temperature.</a:t>
            </a:r>
          </a:p>
          <a:p>
            <a:pPr algn="just" fontAlgn="base">
              <a:buFont typeface="+mj-lt"/>
              <a:buAutoNum type="arabicPeriod"/>
            </a:pPr>
            <a:r>
              <a:rPr lang="en-IN" b="0" i="0" dirty="0">
                <a:solidFill>
                  <a:srgbClr val="000000"/>
                </a:solidFill>
                <a:effectLst/>
                <a:latin typeface="Times New Roman" panose="02020603050405020304" pitchFamily="18" charset="0"/>
                <a:cs typeface="Times New Roman" panose="02020603050405020304" pitchFamily="18" charset="0"/>
              </a:rPr>
              <a:t>The preferred site for injection is dorsal surface of the forearm, about 4cm below the elbow joint. Select an area free of barriers (e.g. scars, sores).</a:t>
            </a:r>
          </a:p>
          <a:p>
            <a:pPr algn="just" fontAlgn="base">
              <a:buFont typeface="+mj-lt"/>
              <a:buAutoNum type="arabicPeriod"/>
            </a:pPr>
            <a:r>
              <a:rPr lang="en-IN" b="0" i="0" dirty="0">
                <a:solidFill>
                  <a:srgbClr val="000000"/>
                </a:solidFill>
                <a:effectLst/>
                <a:latin typeface="Times New Roman" panose="02020603050405020304" pitchFamily="18" charset="0"/>
                <a:cs typeface="Times New Roman" panose="02020603050405020304" pitchFamily="18" charset="0"/>
              </a:rPr>
              <a:t>Disinfect the site of injection and allow to dry.</a:t>
            </a:r>
          </a:p>
          <a:p>
            <a:pPr algn="just" fontAlgn="base">
              <a:buFont typeface="+mj-lt"/>
              <a:buAutoNum type="arabicPeriod"/>
            </a:pPr>
            <a:r>
              <a:rPr lang="en-IN" b="0" i="0" dirty="0">
                <a:solidFill>
                  <a:srgbClr val="000000"/>
                </a:solidFill>
                <a:effectLst/>
                <a:latin typeface="Times New Roman" panose="02020603050405020304" pitchFamily="18" charset="0"/>
                <a:cs typeface="Times New Roman" panose="02020603050405020304" pitchFamily="18" charset="0"/>
              </a:rPr>
              <a:t>Draw up just over 0.1 ml of PPD by using 1 ml syringe. Remove excess PPD to make exactly 0.1 ml and remove air from the syringe if present.</a:t>
            </a:r>
          </a:p>
          <a:p>
            <a:pPr algn="just" fontAlgn="base">
              <a:buFont typeface="+mj-lt"/>
              <a:buAutoNum type="arabicPeriod"/>
            </a:pPr>
            <a:r>
              <a:rPr lang="en-IN" b="0" i="0" dirty="0">
                <a:solidFill>
                  <a:srgbClr val="000000"/>
                </a:solidFill>
                <a:effectLst/>
                <a:latin typeface="Times New Roman" panose="02020603050405020304" pitchFamily="18" charset="0"/>
                <a:cs typeface="Times New Roman" panose="02020603050405020304" pitchFamily="18" charset="0"/>
              </a:rPr>
              <a:t>Using 27 g needle to inject the PPD intradermally to make the deposition wheel, in the diameter of 6 to 8 mm which will rise up to the point of needle.</a:t>
            </a:r>
          </a:p>
          <a:p>
            <a:pPr algn="just" fontAlgn="base">
              <a:buFont typeface="+mj-lt"/>
              <a:buAutoNum type="arabicPeriod"/>
            </a:pPr>
            <a:r>
              <a:rPr lang="en-IN" b="0" i="0" dirty="0">
                <a:solidFill>
                  <a:srgbClr val="000000"/>
                </a:solidFill>
                <a:effectLst/>
                <a:latin typeface="Times New Roman" panose="02020603050405020304" pitchFamily="18" charset="0"/>
                <a:cs typeface="Times New Roman" panose="02020603050405020304" pitchFamily="18" charset="0"/>
              </a:rPr>
              <a:t>Mark the area of injection with indicator.</a:t>
            </a:r>
          </a:p>
          <a:p>
            <a:pPr algn="just" fontAlgn="base">
              <a:buFont typeface="+mj-lt"/>
              <a:buAutoNum type="arabicPeriod"/>
            </a:pPr>
            <a:r>
              <a:rPr lang="en-IN" b="0" i="0" dirty="0">
                <a:solidFill>
                  <a:srgbClr val="000000"/>
                </a:solidFill>
                <a:effectLst/>
                <a:latin typeface="Times New Roman" panose="02020603050405020304" pitchFamily="18" charset="0"/>
                <a:cs typeface="Times New Roman" panose="02020603050405020304" pitchFamily="18" charset="0"/>
              </a:rPr>
              <a:t>Read the result after 48-72 hours for induration.</a:t>
            </a:r>
          </a:p>
          <a:p>
            <a:pPr algn="just" fontAlgn="base"/>
            <a:endParaRPr lang="en-IN" sz="1600" b="0" i="0" dirty="0">
              <a:solidFill>
                <a:srgbClr val="000000"/>
              </a:solidFill>
              <a:effectLst/>
              <a:latin typeface="Noto Sans"/>
            </a:endParaRPr>
          </a:p>
        </p:txBody>
      </p:sp>
      <p:sp>
        <p:nvSpPr>
          <p:cNvPr id="8" name="Rectangle 7">
            <a:extLst>
              <a:ext uri="{FF2B5EF4-FFF2-40B4-BE49-F238E27FC236}">
                <a16:creationId xmlns:a16="http://schemas.microsoft.com/office/drawing/2014/main" xmlns="" id="{437789C4-2863-42FD-B07A-AFF09914101B}"/>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18035202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xmlns="" id="{B68067A2-F6EE-4297-A6A3-6119266CB3C8}"/>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a16="http://schemas.microsoft.com/office/drawing/2014/main" xmlns="" id="{980C249D-16CD-4546-ABD7-D1F3EBB2B51C}"/>
              </a:ext>
            </a:extLst>
          </p:cNvPr>
          <p:cNvSpPr>
            <a:spLocks noGrp="1"/>
          </p:cNvSpPr>
          <p:nvPr>
            <p:ph type="sldNum" sz="quarter" idx="12"/>
          </p:nvPr>
        </p:nvSpPr>
        <p:spPr/>
        <p:txBody>
          <a:bodyPr/>
          <a:lstStyle/>
          <a:p>
            <a:fld id="{28B54A7E-2395-4D35-824E-25842394C6F0}" type="slidenum">
              <a:rPr lang="en-IN" smtClean="0"/>
              <a:t>6</a:t>
            </a:fld>
            <a:endParaRPr lang="en-IN"/>
          </a:p>
        </p:txBody>
      </p:sp>
      <p:pic>
        <p:nvPicPr>
          <p:cNvPr id="3074" name="Picture 2" descr="Mantoux-Test">
            <a:extLst>
              <a:ext uri="{FF2B5EF4-FFF2-40B4-BE49-F238E27FC236}">
                <a16:creationId xmlns:a16="http://schemas.microsoft.com/office/drawing/2014/main" xmlns="" id="{4D2072BD-C3EB-40D7-957C-E195170073D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8200" y="719091"/>
            <a:ext cx="10400929" cy="5213836"/>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xmlns="" id="{2D834567-4E20-48CA-874A-6E738672436D}"/>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28995294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EA393B7-2408-47B4-BF55-036DBFC1B593}"/>
              </a:ext>
            </a:extLst>
          </p:cNvPr>
          <p:cNvSpPr>
            <a:spLocks noGrp="1"/>
          </p:cNvSpPr>
          <p:nvPr>
            <p:ph type="title"/>
          </p:nvPr>
        </p:nvSpPr>
        <p:spPr/>
        <p:txBody>
          <a:bodyPr>
            <a:normAutofit fontScale="90000"/>
          </a:bodyPr>
          <a:lstStyle/>
          <a:p>
            <a:r>
              <a:rPr lang="en-IN" sz="2000" b="1" dirty="0">
                <a:latin typeface="Times New Roman" panose="02020603050405020304" pitchFamily="18" charset="0"/>
                <a:cs typeface="Times New Roman" panose="02020603050405020304" pitchFamily="18" charset="0"/>
              </a:rPr>
              <a:t/>
            </a:r>
            <a:br>
              <a:rPr lang="en-IN" sz="2000" b="1" dirty="0">
                <a:latin typeface="Times New Roman" panose="02020603050405020304" pitchFamily="18" charset="0"/>
                <a:cs typeface="Times New Roman" panose="02020603050405020304" pitchFamily="18" charset="0"/>
              </a:rPr>
            </a:br>
            <a:r>
              <a:rPr lang="en-IN" sz="2000" b="1" dirty="0">
                <a:latin typeface="Times New Roman" panose="02020603050405020304" pitchFamily="18" charset="0"/>
                <a:cs typeface="Times New Roman" panose="02020603050405020304" pitchFamily="18" charset="0"/>
              </a:rPr>
              <a:t/>
            </a:r>
            <a:br>
              <a:rPr lang="en-IN" sz="2000" b="1" dirty="0">
                <a:latin typeface="Times New Roman" panose="02020603050405020304" pitchFamily="18" charset="0"/>
                <a:cs typeface="Times New Roman" panose="02020603050405020304" pitchFamily="18" charset="0"/>
              </a:rPr>
            </a:br>
            <a:r>
              <a:rPr lang="en-IN" sz="2000" b="1" dirty="0">
                <a:latin typeface="Times New Roman" panose="02020603050405020304" pitchFamily="18" charset="0"/>
                <a:cs typeface="Times New Roman" panose="02020603050405020304" pitchFamily="18" charset="0"/>
              </a:rPr>
              <a:t/>
            </a:r>
            <a:br>
              <a:rPr lang="en-IN" sz="2000" b="1" dirty="0">
                <a:latin typeface="Times New Roman" panose="02020603050405020304" pitchFamily="18" charset="0"/>
                <a:cs typeface="Times New Roman" panose="02020603050405020304" pitchFamily="18" charset="0"/>
              </a:rPr>
            </a:br>
            <a:r>
              <a:rPr lang="en-IN" sz="2000" b="1" dirty="0">
                <a:latin typeface="Times New Roman" panose="02020603050405020304" pitchFamily="18" charset="0"/>
                <a:cs typeface="Times New Roman" panose="02020603050405020304" pitchFamily="18" charset="0"/>
              </a:rPr>
              <a:t/>
            </a:r>
            <a:br>
              <a:rPr lang="en-IN" sz="2000" b="1" dirty="0">
                <a:latin typeface="Times New Roman" panose="02020603050405020304" pitchFamily="18" charset="0"/>
                <a:cs typeface="Times New Roman" panose="02020603050405020304" pitchFamily="18" charset="0"/>
              </a:rPr>
            </a:br>
            <a:r>
              <a:rPr lang="en-IN" sz="2000" b="1" dirty="0">
                <a:latin typeface="Times New Roman" panose="02020603050405020304" pitchFamily="18" charset="0"/>
                <a:cs typeface="Times New Roman" panose="02020603050405020304" pitchFamily="18" charset="0"/>
              </a:rPr>
              <a:t/>
            </a:r>
            <a:br>
              <a:rPr lang="en-IN" sz="2000" b="1" dirty="0">
                <a:latin typeface="Times New Roman" panose="02020603050405020304" pitchFamily="18" charset="0"/>
                <a:cs typeface="Times New Roman" panose="02020603050405020304" pitchFamily="18" charset="0"/>
              </a:rPr>
            </a:br>
            <a:r>
              <a:rPr lang="en-IN" sz="2000" b="1" dirty="0">
                <a:latin typeface="Times New Roman" panose="02020603050405020304" pitchFamily="18" charset="0"/>
                <a:cs typeface="Times New Roman" panose="02020603050405020304" pitchFamily="18" charset="0"/>
              </a:rPr>
              <a:t/>
            </a:r>
            <a:br>
              <a:rPr lang="en-IN" sz="2000" b="1" dirty="0">
                <a:latin typeface="Times New Roman" panose="02020603050405020304" pitchFamily="18" charset="0"/>
                <a:cs typeface="Times New Roman" panose="02020603050405020304" pitchFamily="18" charset="0"/>
              </a:rPr>
            </a:br>
            <a:r>
              <a:rPr lang="en-IN" sz="2000" b="1" dirty="0">
                <a:latin typeface="Times New Roman" panose="02020603050405020304" pitchFamily="18" charset="0"/>
                <a:cs typeface="Times New Roman" panose="02020603050405020304" pitchFamily="18" charset="0"/>
              </a:rPr>
              <a:t/>
            </a:r>
            <a:br>
              <a:rPr lang="en-IN" sz="2000" b="1" dirty="0">
                <a:latin typeface="Times New Roman" panose="02020603050405020304" pitchFamily="18" charset="0"/>
                <a:cs typeface="Times New Roman" panose="02020603050405020304" pitchFamily="18" charset="0"/>
              </a:rPr>
            </a:br>
            <a:r>
              <a:rPr lang="en-IN" sz="2000" b="1" dirty="0">
                <a:latin typeface="Times New Roman" panose="02020603050405020304" pitchFamily="18" charset="0"/>
                <a:cs typeface="Times New Roman" panose="02020603050405020304" pitchFamily="18" charset="0"/>
              </a:rPr>
              <a:t/>
            </a:r>
            <a:br>
              <a:rPr lang="en-IN" sz="2000" b="1" dirty="0">
                <a:latin typeface="Times New Roman" panose="02020603050405020304" pitchFamily="18" charset="0"/>
                <a:cs typeface="Times New Roman" panose="02020603050405020304" pitchFamily="18" charset="0"/>
              </a:rPr>
            </a:br>
            <a:endParaRPr lang="en-IN" sz="2000" dirty="0">
              <a:latin typeface="Times New Roman" panose="02020603050405020304" pitchFamily="18" charset="0"/>
              <a:cs typeface="Times New Roman" panose="02020603050405020304" pitchFamily="18" charset="0"/>
            </a:endParaRPr>
          </a:p>
        </p:txBody>
      </p:sp>
      <p:sp>
        <p:nvSpPr>
          <p:cNvPr id="5" name="Footer Placeholder 4">
            <a:extLst>
              <a:ext uri="{FF2B5EF4-FFF2-40B4-BE49-F238E27FC236}">
                <a16:creationId xmlns:a16="http://schemas.microsoft.com/office/drawing/2014/main" xmlns="" id="{5B7E428B-BD6D-44F5-B550-ABE9392FC49A}"/>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a16="http://schemas.microsoft.com/office/drawing/2014/main" xmlns="" id="{B3C89507-523C-462B-B274-EC933325FA79}"/>
              </a:ext>
            </a:extLst>
          </p:cNvPr>
          <p:cNvSpPr>
            <a:spLocks noGrp="1"/>
          </p:cNvSpPr>
          <p:nvPr>
            <p:ph type="sldNum" sz="quarter" idx="12"/>
          </p:nvPr>
        </p:nvSpPr>
        <p:spPr/>
        <p:txBody>
          <a:bodyPr/>
          <a:lstStyle/>
          <a:p>
            <a:fld id="{28B54A7E-2395-4D35-824E-25842394C6F0}" type="slidenum">
              <a:rPr lang="en-IN" smtClean="0"/>
              <a:t>7</a:t>
            </a:fld>
            <a:endParaRPr lang="en-IN"/>
          </a:p>
        </p:txBody>
      </p:sp>
      <p:sp>
        <p:nvSpPr>
          <p:cNvPr id="9" name="TextBox 8">
            <a:extLst>
              <a:ext uri="{FF2B5EF4-FFF2-40B4-BE49-F238E27FC236}">
                <a16:creationId xmlns:a16="http://schemas.microsoft.com/office/drawing/2014/main" xmlns="" id="{91DE6887-0BE8-4990-BAF7-AD4587E47601}"/>
              </a:ext>
            </a:extLst>
          </p:cNvPr>
          <p:cNvSpPr txBox="1"/>
          <p:nvPr/>
        </p:nvSpPr>
        <p:spPr>
          <a:xfrm>
            <a:off x="978794" y="1031562"/>
            <a:ext cx="10375006" cy="4524315"/>
          </a:xfrm>
          <a:prstGeom prst="rect">
            <a:avLst/>
          </a:prstGeom>
          <a:noFill/>
        </p:spPr>
        <p:txBody>
          <a:bodyPr wrap="square">
            <a:spAutoFit/>
          </a:bodyPr>
          <a:lstStyle/>
          <a:p>
            <a:pPr algn="just" fontAlgn="base"/>
            <a:r>
              <a:rPr lang="en-IN" b="0" i="0" dirty="0">
                <a:solidFill>
                  <a:srgbClr val="000000"/>
                </a:solidFill>
                <a:effectLst/>
                <a:latin typeface="Times New Roman" panose="02020603050405020304" pitchFamily="18" charset="0"/>
                <a:cs typeface="Times New Roman" panose="02020603050405020304" pitchFamily="18" charset="0"/>
              </a:rPr>
              <a:t>After 48-72 hours of administration of PPD, reaction should be measured in </a:t>
            </a:r>
            <a:r>
              <a:rPr lang="en-IN" b="1" i="0" dirty="0">
                <a:solidFill>
                  <a:srgbClr val="000000"/>
                </a:solidFill>
                <a:effectLst/>
                <a:latin typeface="Times New Roman" panose="02020603050405020304" pitchFamily="18" charset="0"/>
                <a:cs typeface="Times New Roman" panose="02020603050405020304" pitchFamily="18" charset="0"/>
              </a:rPr>
              <a:t>millimetres of induration</a:t>
            </a:r>
            <a:r>
              <a:rPr lang="en-IN" b="0" i="0" dirty="0">
                <a:solidFill>
                  <a:srgbClr val="000000"/>
                </a:solidFill>
                <a:effectLst/>
                <a:latin typeface="Times New Roman" panose="02020603050405020304" pitchFamily="18" charset="0"/>
                <a:cs typeface="Times New Roman" panose="02020603050405020304" pitchFamily="18" charset="0"/>
              </a:rPr>
              <a:t> (elevated hardened area). Erythema (redness) is not significant, it is thus not measured.</a:t>
            </a:r>
          </a:p>
          <a:p>
            <a:pPr algn="just" fontAlgn="base"/>
            <a:r>
              <a:rPr lang="en-IN" b="0" i="0" dirty="0">
                <a:solidFill>
                  <a:srgbClr val="000000"/>
                </a:solidFill>
                <a:effectLst/>
                <a:latin typeface="Times New Roman" panose="02020603050405020304" pitchFamily="18" charset="0"/>
                <a:cs typeface="Times New Roman" panose="02020603050405020304" pitchFamily="18" charset="0"/>
              </a:rPr>
              <a:t>According to </a:t>
            </a:r>
            <a:r>
              <a:rPr lang="en-IN" b="1" i="0" dirty="0" err="1">
                <a:solidFill>
                  <a:srgbClr val="000000"/>
                </a:solidFill>
                <a:effectLst/>
                <a:latin typeface="Times New Roman" panose="02020603050405020304" pitchFamily="18" charset="0"/>
                <a:cs typeface="Times New Roman" panose="02020603050405020304" pitchFamily="18" charset="0"/>
              </a:rPr>
              <a:t>Center</a:t>
            </a:r>
            <a:r>
              <a:rPr lang="en-IN" b="1" i="0" dirty="0">
                <a:solidFill>
                  <a:srgbClr val="000000"/>
                </a:solidFill>
                <a:effectLst/>
                <a:latin typeface="Times New Roman" panose="02020603050405020304" pitchFamily="18" charset="0"/>
                <a:cs typeface="Times New Roman" panose="02020603050405020304" pitchFamily="18" charset="0"/>
              </a:rPr>
              <a:t> for Disease Control (CDC)</a:t>
            </a:r>
            <a:r>
              <a:rPr lang="en-IN" b="0" i="0" dirty="0">
                <a:solidFill>
                  <a:srgbClr val="000000"/>
                </a:solidFill>
                <a:effectLst/>
                <a:latin typeface="Times New Roman" panose="02020603050405020304" pitchFamily="18" charset="0"/>
                <a:cs typeface="Times New Roman" panose="02020603050405020304" pitchFamily="18" charset="0"/>
              </a:rPr>
              <a:t>, interpretation of Mantoux test depends on two factors:</a:t>
            </a:r>
          </a:p>
          <a:p>
            <a:pPr algn="just" fontAlgn="base">
              <a:buFont typeface="Arial" panose="020B0604020202020204" pitchFamily="34" charset="0"/>
              <a:buChar char="•"/>
            </a:pPr>
            <a:r>
              <a:rPr lang="en-IN" b="0" i="0" dirty="0">
                <a:solidFill>
                  <a:srgbClr val="000000"/>
                </a:solidFill>
                <a:effectLst/>
                <a:latin typeface="Times New Roman" panose="02020603050405020304" pitchFamily="18" charset="0"/>
                <a:cs typeface="Times New Roman" panose="02020603050405020304" pitchFamily="18" charset="0"/>
              </a:rPr>
              <a:t>Measurement in </a:t>
            </a:r>
            <a:r>
              <a:rPr lang="en-IN" b="0" i="0" dirty="0" err="1">
                <a:solidFill>
                  <a:srgbClr val="000000"/>
                </a:solidFill>
                <a:effectLst/>
                <a:latin typeface="Times New Roman" panose="02020603050405020304" pitchFamily="18" charset="0"/>
                <a:cs typeface="Times New Roman" panose="02020603050405020304" pitchFamily="18" charset="0"/>
              </a:rPr>
              <a:t>millimeters</a:t>
            </a:r>
            <a:r>
              <a:rPr lang="en-IN" b="0" i="0" dirty="0">
                <a:solidFill>
                  <a:srgbClr val="000000"/>
                </a:solidFill>
                <a:effectLst/>
                <a:latin typeface="Times New Roman" panose="02020603050405020304" pitchFamily="18" charset="0"/>
                <a:cs typeface="Times New Roman" panose="02020603050405020304" pitchFamily="18" charset="0"/>
              </a:rPr>
              <a:t> (mm) of the induration</a:t>
            </a:r>
          </a:p>
          <a:p>
            <a:pPr algn="just" fontAlgn="base">
              <a:buFont typeface="Arial" panose="020B0604020202020204" pitchFamily="34" charset="0"/>
              <a:buChar char="•"/>
            </a:pPr>
            <a:r>
              <a:rPr lang="en-IN" b="0" i="0" dirty="0">
                <a:solidFill>
                  <a:srgbClr val="000000"/>
                </a:solidFill>
                <a:effectLst/>
                <a:latin typeface="Times New Roman" panose="02020603050405020304" pitchFamily="18" charset="0"/>
                <a:cs typeface="Times New Roman" panose="02020603050405020304" pitchFamily="18" charset="0"/>
              </a:rPr>
              <a:t>Person’s risk of being infected with TB and progression to disease if infected</a:t>
            </a:r>
          </a:p>
          <a:p>
            <a:pPr algn="just" fontAlgn="base"/>
            <a:r>
              <a:rPr lang="en-IN" b="1" i="0" dirty="0">
                <a:solidFill>
                  <a:srgbClr val="000000"/>
                </a:solidFill>
                <a:effectLst/>
                <a:latin typeface="Times New Roman" panose="02020603050405020304" pitchFamily="18" charset="0"/>
                <a:cs typeface="Times New Roman" panose="02020603050405020304" pitchFamily="18" charset="0"/>
              </a:rPr>
              <a:t>Induration of ≥5 mm is considered positive in</a:t>
            </a:r>
          </a:p>
          <a:p>
            <a:pPr algn="just" fontAlgn="base">
              <a:buFont typeface="+mj-lt"/>
              <a:buAutoNum type="arabicPeriod"/>
            </a:pPr>
            <a:r>
              <a:rPr lang="en-IN" b="0" i="0" dirty="0">
                <a:solidFill>
                  <a:srgbClr val="000000"/>
                </a:solidFill>
                <a:effectLst/>
                <a:latin typeface="Times New Roman" panose="02020603050405020304" pitchFamily="18" charset="0"/>
                <a:cs typeface="Times New Roman" panose="02020603050405020304" pitchFamily="18" charset="0"/>
              </a:rPr>
              <a:t>Human immunodeficiency virus (HIV)-infected persons</a:t>
            </a:r>
          </a:p>
          <a:p>
            <a:pPr algn="just" fontAlgn="base">
              <a:buFont typeface="+mj-lt"/>
              <a:buAutoNum type="arabicPeriod"/>
            </a:pPr>
            <a:r>
              <a:rPr lang="en-IN" b="0" i="0" dirty="0">
                <a:solidFill>
                  <a:srgbClr val="000000"/>
                </a:solidFill>
                <a:effectLst/>
                <a:latin typeface="Times New Roman" panose="02020603050405020304" pitchFamily="18" charset="0"/>
                <a:cs typeface="Times New Roman" panose="02020603050405020304" pitchFamily="18" charset="0"/>
              </a:rPr>
              <a:t>Recent contacts of TB case patients</a:t>
            </a:r>
          </a:p>
          <a:p>
            <a:pPr algn="just" fontAlgn="base">
              <a:buFont typeface="+mj-lt"/>
              <a:buAutoNum type="arabicPeriod"/>
            </a:pPr>
            <a:r>
              <a:rPr lang="en-IN" b="0" i="0" dirty="0">
                <a:solidFill>
                  <a:srgbClr val="000000"/>
                </a:solidFill>
                <a:effectLst/>
                <a:latin typeface="Times New Roman" panose="02020603050405020304" pitchFamily="18" charset="0"/>
                <a:cs typeface="Times New Roman" panose="02020603050405020304" pitchFamily="18" charset="0"/>
              </a:rPr>
              <a:t>Persons with fibrotic changes on chest radiograph consistent with prior TB</a:t>
            </a:r>
          </a:p>
          <a:p>
            <a:pPr algn="just" fontAlgn="base">
              <a:buFont typeface="+mj-lt"/>
              <a:buAutoNum type="arabicPeriod"/>
            </a:pPr>
            <a:r>
              <a:rPr lang="en-IN" b="0" i="0" dirty="0">
                <a:solidFill>
                  <a:srgbClr val="000000"/>
                </a:solidFill>
                <a:effectLst/>
                <a:latin typeface="Times New Roman" panose="02020603050405020304" pitchFamily="18" charset="0"/>
                <a:cs typeface="Times New Roman" panose="02020603050405020304" pitchFamily="18" charset="0"/>
              </a:rPr>
              <a:t>Patients with organ transplants and other immunosuppressed patients</a:t>
            </a:r>
          </a:p>
          <a:p>
            <a:pPr algn="just" fontAlgn="base"/>
            <a:r>
              <a:rPr lang="en-IN" b="1" i="0" dirty="0">
                <a:solidFill>
                  <a:srgbClr val="000000"/>
                </a:solidFill>
                <a:effectLst/>
                <a:latin typeface="Times New Roman" panose="02020603050405020304" pitchFamily="18" charset="0"/>
                <a:cs typeface="Times New Roman" panose="02020603050405020304" pitchFamily="18" charset="0"/>
              </a:rPr>
              <a:t>Induration of ≥10 mm is considered positive in</a:t>
            </a:r>
          </a:p>
          <a:p>
            <a:pPr algn="just" fontAlgn="base">
              <a:buFont typeface="+mj-lt"/>
              <a:buAutoNum type="arabicPeriod"/>
            </a:pPr>
            <a:r>
              <a:rPr lang="en-IN" sz="1600" b="0" i="0" dirty="0">
                <a:solidFill>
                  <a:srgbClr val="000000"/>
                </a:solidFill>
                <a:effectLst/>
                <a:latin typeface="Times New Roman" panose="02020603050405020304" pitchFamily="18" charset="0"/>
                <a:cs typeface="Times New Roman" panose="02020603050405020304" pitchFamily="18" charset="0"/>
              </a:rPr>
              <a:t>Recent immigrants (i.e., within the last 5 years) from countries with a high prevalence of TB</a:t>
            </a:r>
          </a:p>
          <a:p>
            <a:pPr algn="just" fontAlgn="base">
              <a:buFont typeface="+mj-lt"/>
              <a:buAutoNum type="arabicPeriod"/>
            </a:pPr>
            <a:r>
              <a:rPr lang="en-IN" sz="1600" b="0" i="0" dirty="0">
                <a:solidFill>
                  <a:srgbClr val="000000"/>
                </a:solidFill>
                <a:effectLst/>
                <a:latin typeface="Times New Roman" panose="02020603050405020304" pitchFamily="18" charset="0"/>
                <a:cs typeface="Times New Roman" panose="02020603050405020304" pitchFamily="18" charset="0"/>
              </a:rPr>
              <a:t>Injection drug users</a:t>
            </a:r>
          </a:p>
          <a:p>
            <a:pPr algn="just" fontAlgn="base">
              <a:buFont typeface="+mj-lt"/>
              <a:buAutoNum type="arabicPeriod"/>
            </a:pPr>
            <a:r>
              <a:rPr lang="en-IN" sz="1600" b="0" i="0" dirty="0">
                <a:solidFill>
                  <a:srgbClr val="000000"/>
                </a:solidFill>
                <a:effectLst/>
                <a:latin typeface="Times New Roman" panose="02020603050405020304" pitchFamily="18" charset="0"/>
                <a:cs typeface="Times New Roman" panose="02020603050405020304" pitchFamily="18" charset="0"/>
              </a:rPr>
              <a:t>Residents and employees of the high-risk congregate settings like; prisons and jails, nursing, hospitals and other health care facilities, residential facilities for patients with AIDS and homeless shelters</a:t>
            </a:r>
          </a:p>
          <a:p>
            <a:pPr algn="just" fontAlgn="base"/>
            <a:endParaRPr lang="en-IN" b="1" i="0" dirty="0">
              <a:solidFill>
                <a:srgbClr val="000000"/>
              </a:solidFill>
              <a:effectLst/>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xmlns="" id="{26F334F9-AD1D-4962-AE43-38D884000CDF}"/>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1171994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8C1FD82-363C-455B-94D4-79F484C51791}"/>
              </a:ext>
            </a:extLst>
          </p:cNvPr>
          <p:cNvSpPr>
            <a:spLocks noGrp="1"/>
          </p:cNvSpPr>
          <p:nvPr>
            <p:ph type="title"/>
          </p:nvPr>
        </p:nvSpPr>
        <p:spPr>
          <a:xfrm>
            <a:off x="953610" y="-282090"/>
            <a:ext cx="10515600" cy="1325563"/>
          </a:xfrm>
        </p:spPr>
        <p:txBody>
          <a:bodyPr>
            <a:normAutofit/>
          </a:bodyPr>
          <a:lstStyle/>
          <a:p>
            <a:r>
              <a:rPr lang="en-IN" sz="2000" b="1" i="0" dirty="0">
                <a:solidFill>
                  <a:srgbClr val="0C0C0C"/>
                </a:solidFill>
                <a:effectLst/>
                <a:latin typeface="Times New Roman" panose="02020603050405020304" pitchFamily="18" charset="0"/>
                <a:cs typeface="Times New Roman" panose="02020603050405020304" pitchFamily="18" charset="0"/>
              </a:rPr>
              <a:t>Life cycle of malaria parasite</a:t>
            </a:r>
            <a:endParaRPr lang="en-IN" sz="2000"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xmlns="" id="{1C4F1502-7781-45A9-B2DA-293500858322}"/>
              </a:ext>
            </a:extLst>
          </p:cNvPr>
          <p:cNvSpPr>
            <a:spLocks noGrp="1"/>
          </p:cNvSpPr>
          <p:nvPr>
            <p:ph idx="1"/>
          </p:nvPr>
        </p:nvSpPr>
        <p:spPr>
          <a:xfrm>
            <a:off x="1175552" y="946736"/>
            <a:ext cx="10515600" cy="4351338"/>
          </a:xfrm>
        </p:spPr>
        <p:txBody>
          <a:bodyPr>
            <a:normAutofit/>
          </a:bodyPr>
          <a:lstStyle/>
          <a:p>
            <a:r>
              <a:rPr lang="en-IN" sz="2000" b="0" i="0" dirty="0">
                <a:solidFill>
                  <a:srgbClr val="0C0C0C"/>
                </a:solidFill>
                <a:effectLst/>
                <a:latin typeface="Times New Roman" panose="02020603050405020304" pitchFamily="18" charset="0"/>
                <a:cs typeface="Times New Roman" panose="02020603050405020304" pitchFamily="18" charset="0"/>
              </a:rPr>
              <a:t>The malaria parasite has a complex, multistage life cycle occurring within two living beings, the vector mosquitoes and the vertebrate hosts.</a:t>
            </a:r>
          </a:p>
          <a:p>
            <a:r>
              <a:rPr lang="en-IN" sz="2000" b="0" i="0" dirty="0">
                <a:solidFill>
                  <a:srgbClr val="0C0C0C"/>
                </a:solidFill>
                <a:effectLst/>
                <a:latin typeface="Times New Roman" panose="02020603050405020304" pitchFamily="18" charset="0"/>
                <a:cs typeface="Times New Roman" panose="02020603050405020304" pitchFamily="18" charset="0"/>
              </a:rPr>
              <a:t> The survival and development of the parasite within the invertebrate and vertebrate hosts, in intracellular and extracellular environments, is made possible by a toolkit of more than 5,000 genes and their specialized proteins that help the parasite to invade and grow within multiple cell types and to evade host immune responses.</a:t>
            </a:r>
          </a:p>
          <a:p>
            <a:r>
              <a:rPr lang="en-IN" sz="2000" b="0" i="0" dirty="0">
                <a:solidFill>
                  <a:srgbClr val="0C0C0C"/>
                </a:solidFill>
                <a:effectLst/>
                <a:latin typeface="Times New Roman" panose="02020603050405020304" pitchFamily="18" charset="0"/>
                <a:cs typeface="Times New Roman" panose="02020603050405020304" pitchFamily="18" charset="0"/>
              </a:rPr>
              <a:t>The parasite passes through several stages of development such as the sporozoites (Gr. </a:t>
            </a:r>
            <a:r>
              <a:rPr lang="en-IN" sz="2000" b="0" i="1" dirty="0" err="1">
                <a:solidFill>
                  <a:srgbClr val="0C0C0C"/>
                </a:solidFill>
                <a:effectLst/>
                <a:latin typeface="Times New Roman" panose="02020603050405020304" pitchFamily="18" charset="0"/>
                <a:cs typeface="Times New Roman" panose="02020603050405020304" pitchFamily="18" charset="0"/>
              </a:rPr>
              <a:t>Sporos</a:t>
            </a:r>
            <a:r>
              <a:rPr lang="en-IN" sz="2000" b="0" i="0" dirty="0">
                <a:solidFill>
                  <a:srgbClr val="0C0C0C"/>
                </a:solidFill>
                <a:effectLst/>
                <a:latin typeface="Times New Roman" panose="02020603050405020304" pitchFamily="18" charset="0"/>
                <a:cs typeface="Times New Roman" panose="02020603050405020304" pitchFamily="18" charset="0"/>
              </a:rPr>
              <a:t> = seeds; the infectious form injected by the mosquito), merozoites (Gr. </a:t>
            </a:r>
            <a:r>
              <a:rPr lang="en-IN" sz="2000" b="0" i="1" dirty="0" err="1">
                <a:solidFill>
                  <a:srgbClr val="0C0C0C"/>
                </a:solidFill>
                <a:effectLst/>
                <a:latin typeface="Times New Roman" panose="02020603050405020304" pitchFamily="18" charset="0"/>
                <a:cs typeface="Times New Roman" panose="02020603050405020304" pitchFamily="18" charset="0"/>
              </a:rPr>
              <a:t>Meros</a:t>
            </a:r>
            <a:r>
              <a:rPr lang="en-IN" sz="2000" b="0" i="0" dirty="0">
                <a:solidFill>
                  <a:srgbClr val="0C0C0C"/>
                </a:solidFill>
                <a:effectLst/>
                <a:latin typeface="Times New Roman" panose="02020603050405020304" pitchFamily="18" charset="0"/>
                <a:cs typeface="Times New Roman" panose="02020603050405020304" pitchFamily="18" charset="0"/>
              </a:rPr>
              <a:t> = piece; the stage invading the erythrocytes), trophozoites (Gr. </a:t>
            </a:r>
            <a:r>
              <a:rPr lang="en-IN" sz="2000" b="0" i="1" dirty="0" err="1">
                <a:solidFill>
                  <a:srgbClr val="0C0C0C"/>
                </a:solidFill>
                <a:effectLst/>
                <a:latin typeface="Times New Roman" panose="02020603050405020304" pitchFamily="18" charset="0"/>
                <a:cs typeface="Times New Roman" panose="02020603050405020304" pitchFamily="18" charset="0"/>
              </a:rPr>
              <a:t>Trophes</a:t>
            </a:r>
            <a:r>
              <a:rPr lang="en-IN" sz="2000" b="0" i="0" dirty="0">
                <a:solidFill>
                  <a:srgbClr val="0C0C0C"/>
                </a:solidFill>
                <a:effectLst/>
                <a:latin typeface="Times New Roman" panose="02020603050405020304" pitchFamily="18" charset="0"/>
                <a:cs typeface="Times New Roman" panose="02020603050405020304" pitchFamily="18" charset="0"/>
              </a:rPr>
              <a:t> = nourishment; the form multiplying in erythrocytes), and gametocytes (sexual stages) and all these stages have their own unique shapes and structures and protein complements. </a:t>
            </a:r>
          </a:p>
          <a:p>
            <a:r>
              <a:rPr lang="en-IN" sz="2000" b="0" i="0" dirty="0">
                <a:solidFill>
                  <a:srgbClr val="0C0C0C"/>
                </a:solidFill>
                <a:effectLst/>
                <a:latin typeface="Times New Roman" panose="02020603050405020304" pitchFamily="18" charset="0"/>
                <a:cs typeface="Times New Roman" panose="02020603050405020304" pitchFamily="18" charset="0"/>
              </a:rPr>
              <a:t>The surface proteins and metabolic pathways keep changing during these different stages, that help the parasite to evade the immune clearance, while also creating problems for the development of drugs and vaccines</a:t>
            </a:r>
            <a:endParaRPr lang="en-IN" sz="2000" dirty="0">
              <a:latin typeface="Times New Roman" panose="02020603050405020304" pitchFamily="18" charset="0"/>
              <a:cs typeface="Times New Roman" panose="02020603050405020304" pitchFamily="18" charset="0"/>
            </a:endParaRPr>
          </a:p>
        </p:txBody>
      </p:sp>
      <p:sp>
        <p:nvSpPr>
          <p:cNvPr id="5" name="Footer Placeholder 4">
            <a:extLst>
              <a:ext uri="{FF2B5EF4-FFF2-40B4-BE49-F238E27FC236}">
                <a16:creationId xmlns:a16="http://schemas.microsoft.com/office/drawing/2014/main" xmlns="" id="{941D22D8-F2FC-450E-8C6B-A6C098F2C696}"/>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a16="http://schemas.microsoft.com/office/drawing/2014/main" xmlns="" id="{DE6E9636-4F2C-4182-87F0-ED849CF9652B}"/>
              </a:ext>
            </a:extLst>
          </p:cNvPr>
          <p:cNvSpPr>
            <a:spLocks noGrp="1"/>
          </p:cNvSpPr>
          <p:nvPr>
            <p:ph type="sldNum" sz="quarter" idx="12"/>
          </p:nvPr>
        </p:nvSpPr>
        <p:spPr/>
        <p:txBody>
          <a:bodyPr/>
          <a:lstStyle/>
          <a:p>
            <a:fld id="{28B54A7E-2395-4D35-824E-25842394C6F0}" type="slidenum">
              <a:rPr lang="en-IN" smtClean="0"/>
              <a:t>8</a:t>
            </a:fld>
            <a:endParaRPr lang="en-IN"/>
          </a:p>
        </p:txBody>
      </p:sp>
      <p:sp>
        <p:nvSpPr>
          <p:cNvPr id="8" name="Rectangle 7">
            <a:extLst>
              <a:ext uri="{FF2B5EF4-FFF2-40B4-BE49-F238E27FC236}">
                <a16:creationId xmlns:a16="http://schemas.microsoft.com/office/drawing/2014/main" xmlns="" id="{E778F56D-4EEA-4E18-945D-C9D72559809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19043522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xmlns="" id="{A6BEC870-C79E-4D55-94D2-2B02D9F53A0C}"/>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a16="http://schemas.microsoft.com/office/drawing/2014/main" xmlns="" id="{E0BA18AF-F7D5-4A4C-9700-A37EB7ADDF9D}"/>
              </a:ext>
            </a:extLst>
          </p:cNvPr>
          <p:cNvSpPr>
            <a:spLocks noGrp="1"/>
          </p:cNvSpPr>
          <p:nvPr>
            <p:ph type="sldNum" sz="quarter" idx="12"/>
          </p:nvPr>
        </p:nvSpPr>
        <p:spPr/>
        <p:txBody>
          <a:bodyPr/>
          <a:lstStyle/>
          <a:p>
            <a:fld id="{28B54A7E-2395-4D35-824E-25842394C6F0}" type="slidenum">
              <a:rPr lang="en-IN" smtClean="0"/>
              <a:t>9</a:t>
            </a:fld>
            <a:endParaRPr lang="en-IN"/>
          </a:p>
        </p:txBody>
      </p:sp>
      <p:pic>
        <p:nvPicPr>
          <p:cNvPr id="1026" name="Picture 2" descr="EID_lec17_slide8-large">
            <a:extLst>
              <a:ext uri="{FF2B5EF4-FFF2-40B4-BE49-F238E27FC236}">
                <a16:creationId xmlns:a16="http://schemas.microsoft.com/office/drawing/2014/main" xmlns="" id="{BCA65B46-894C-4376-B975-1D015F596C8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03178" y="426128"/>
            <a:ext cx="10733102" cy="5930222"/>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xmlns="" id="{AB2FE12E-A62B-4930-B262-963C0FDC76C3}"/>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390075905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0432652D8BF75408E2A29D99D363D9E" ma:contentTypeVersion="8" ma:contentTypeDescription="Create a new document." ma:contentTypeScope="" ma:versionID="13104c66a9f134da7d79ccca67d315c9">
  <xsd:schema xmlns:xsd="http://www.w3.org/2001/XMLSchema" xmlns:xs="http://www.w3.org/2001/XMLSchema" xmlns:p="http://schemas.microsoft.com/office/2006/metadata/properties" xmlns:ns2="1e863c3e-37bc-489c-8a97-a2b2e8e58ff9" targetNamespace="http://schemas.microsoft.com/office/2006/metadata/properties" ma:root="true" ma:fieldsID="2e2eabde58cd5db6bc74f3f32f78666c" ns2:_="">
    <xsd:import namespace="1e863c3e-37bc-489c-8a97-a2b2e8e58ff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e863c3e-37bc-489c-8a97-a2b2e8e58f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1F75328-ED95-4DF3-8CC3-378B583BB8BE}">
  <ds:schemaRefs>
    <ds:schemaRef ds:uri="http://schemas.microsoft.com/office/2006/metadata/contentType"/>
    <ds:schemaRef ds:uri="http://schemas.microsoft.com/office/2006/metadata/properties/metaAttributes"/>
    <ds:schemaRef ds:uri="http://www.w3.org/2000/xmlns/"/>
    <ds:schemaRef ds:uri="http://www.w3.org/2001/XMLSchema"/>
    <ds:schemaRef ds:uri="1e863c3e-37bc-489c-8a97-a2b2e8e58ff9"/>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051AD66-9DEA-4466-B20C-4CCC7BED476B}">
  <ds:schemaRefs>
    <ds:schemaRef ds:uri="http://schemas.microsoft.com/office/2006/metadata/properties"/>
    <ds:schemaRef ds:uri="http://www.w3.org/2000/xmlns/"/>
    <ds:schemaRef ds:uri="http://schemas.microsoft.com/office/infopath/2007/PartnerControls"/>
  </ds:schemaRefs>
</ds:datastoreItem>
</file>

<file path=customXml/itemProps3.xml><?xml version="1.0" encoding="utf-8"?>
<ds:datastoreItem xmlns:ds="http://schemas.openxmlformats.org/officeDocument/2006/customXml" ds:itemID="{EA9D8647-8794-431A-8461-AEF4A35B7A3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395</TotalTime>
  <Words>274</Words>
  <Application>Microsoft Office PowerPoint</Application>
  <PresentationFormat>Widescreen</PresentationFormat>
  <Paragraphs>95</Paragraphs>
  <Slides>12</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Calibri Light</vt:lpstr>
      <vt:lpstr>Noto Sans</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        </vt:lpstr>
      <vt:lpstr>Life cycle of malaria parasite</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Siddharth B</dc:creator>
  <cp:lastModifiedBy>User</cp:lastModifiedBy>
  <cp:revision>50</cp:revision>
  <dcterms:created xsi:type="dcterms:W3CDTF">2020-07-13T05:58:17Z</dcterms:created>
  <dcterms:modified xsi:type="dcterms:W3CDTF">2024-09-17T06:19:01Z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0x010100A0432652D8BF75408E2A29D99D363D9E</vt:lpwstr>
  </property>
</Properties>
</file>