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6" r:id="rId2"/>
    <p:sldId id="290" r:id="rId3"/>
    <p:sldId id="277" r:id="rId4"/>
    <p:sldId id="280" r:id="rId5"/>
    <p:sldId id="281" r:id="rId6"/>
    <p:sldId id="292" r:id="rId7"/>
    <p:sldId id="284" r:id="rId8"/>
    <p:sldId id="285" r:id="rId9"/>
    <p:sldId id="262" r:id="rId10"/>
    <p:sldId id="289" r:id="rId11"/>
    <p:sldId id="291" r:id="rId12"/>
    <p:sldId id="293" r:id="rId13"/>
    <p:sldId id="294" r:id="rId14"/>
    <p:sldId id="286" r:id="rId15"/>
    <p:sldId id="28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5C6B90-2F06-4DCC-A768-EF7A7E6EEF7A}" type="datetimeFigureOut">
              <a:rPr lang="en-IN" smtClean="0"/>
              <a:t>03-09-2024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AF258D-B00C-4DE8-9F19-9BE81FDCFA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7529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F258D-B00C-4DE8-9F19-9BE81FDCFA28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7107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E7AE67-7B85-14C9-9476-D88F3B9DFB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FFA01D6-74C4-031F-31EE-33BDEF2211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88679CA-E997-10D2-C69E-2177F3E38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A852-06B9-4C17-A8CE-AA1B285F4CE3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5A90361-3B05-171B-AC59-0E647D1CB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04C4CD3-093B-53FD-467F-7695DC8E6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C24A-0593-4635-A8AE-215997BCF62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6830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E0BE45-C088-6A6A-10AC-F267F0EA9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B75A3D5-64B9-C62E-D2DA-704D929F47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FAD0AED-AC4A-9AB8-FF47-0D8AFCB57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3CCD7-9159-435A-B253-81B68EC88B0C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0E565BD-8828-C778-9C04-5CFDF54E2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3204699-307F-B066-BBCE-DC0D9082E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C24A-0593-4635-A8AE-215997BCF62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3161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36E8742-8743-0773-C9AC-6DE178DD8B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DD13FF3-9172-F554-72DC-1F7A152AE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774A664-ACD5-4E8F-3D08-D2F783A7C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D9A0B-28C6-47DF-AA5A-54487FEE053E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B4F4B4-B225-C46F-FCC2-B94B57D7C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BC5EA2C-ED42-AC51-0503-4DF66143E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C24A-0593-4635-A8AE-215997BCF62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37153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B7C36-2A6D-4673-81D6-828A17D1D834}" type="datetime1">
              <a:rPr lang="en-IN" smtClean="0"/>
              <a:t>03-09-2024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577A-131F-4978-93FC-A0F717506990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5225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AAAD9B-86DC-F363-AC1F-D8736D9AB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0D256B-B767-DE63-81F6-7ABFBFE7FF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A34BBE3-C52C-1785-3007-1CC4924F3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1A02E-9827-4F5B-8E60-9D62004D2D37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BB8083-8436-38C9-192C-3771872BA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D2E1276-3AA5-DDE3-E599-275F9E7C0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C24A-0593-4635-A8AE-215997BCF62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451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A9179E-0873-C9E2-DA9B-B96596CDB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8533987-2FD8-3E0E-0AD3-EE38D1E8C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98236B6-CC59-0E11-CF6F-3B851FAFA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218BD-0523-4EC9-A03A-B3CFE9AD542A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81F6D17-8F42-2DC1-FA78-5EEA000B9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DF922A4-B2DF-A146-E4B0-ACADF9CF6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C24A-0593-4635-A8AE-215997BCF62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93665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B0E8B3-D25E-83DC-3E48-9A6F4AA5C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190765B-4D55-674B-D3C5-863D096CFF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2F2A3D9-9AB3-734F-BDE6-5839554A6C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AC3105F-F076-1D11-8FF3-E4E61A744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50687-85BA-414F-B923-0BCAD7C71299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76F5912-4C09-D0D8-3BDE-BE54565B9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85AB0A1-BAD0-5A66-B3FE-D6A7B0B66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C24A-0593-4635-A8AE-215997BCF62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83958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71356F-70A7-7117-0003-2A8803EDA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4EED192-0CDE-2931-0773-9D72AA048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9F8FDB9-027B-E0F3-47D9-BF00606480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3F177AB-45A0-2A50-0CF3-CE0DF7A5CD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1D2E720-8BC2-BB54-EF3E-8B54D1E4D4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E5021F7-DF25-05FA-A43E-36BFB339B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3B73-5997-4A6F-928D-E5485E2C8918}" type="datetime1">
              <a:rPr lang="en-IN" smtClean="0"/>
              <a:t>03-09-2024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2D09192-B9F4-6BEB-0821-EC81B8EF2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98FAD33-84E3-2275-06F5-A6E11AE89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C24A-0593-4635-A8AE-215997BCF62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1471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A7A886-8A60-60D7-400E-0C44C5DAE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2BA09C1-410D-D579-6FA7-209F5C29A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8C410-3EC4-4B59-8C25-16F8800A14B5}" type="datetime1">
              <a:rPr lang="en-IN" smtClean="0"/>
              <a:t>03-09-2024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4D44ADA-4538-EFFD-666A-9E0C88D95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72DA842-FFA5-5307-3C72-AEA3170BA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C24A-0593-4635-A8AE-215997BCF62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1215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6D43601-C9F5-9768-3F9C-845536B5A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DFCCE-2241-4DC7-9954-F127CA97A8FD}" type="datetime1">
              <a:rPr lang="en-IN" smtClean="0"/>
              <a:t>03-09-2024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AC23770-6BF7-B6A6-7DF3-2079F56D8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984798C-52B2-59A7-6CBA-4C558E57C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C24A-0593-4635-A8AE-215997BCF62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28861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1079C6-0E2E-A61A-8F25-03838736F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5B0B911-2F7D-1807-63D7-7A99A39EA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3E177D0-FB9D-458D-3FF7-8B67AD779B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BCF5ABE-01F7-A600-FF05-A9B2BE0AC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ECDA1-31F4-41F7-8E1B-12D7AF5DA026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B4F1E88-ABF4-695D-C110-E3A8538D2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ED64EEE-1FD1-29FA-1620-9B190915A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C24A-0593-4635-A8AE-215997BCF62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8254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E8B294-FAEC-B9B4-CD82-6C170E43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2BEE73E-DD7D-AA07-4E4D-D95D8B9F40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04D3099-3C4C-D14F-EF2C-55B5E6548B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50A5495-077D-4CFE-3B79-E893D05E4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B21E6-A002-4D69-8BAF-FCA8277724B8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2CBE809-F326-D665-ECB5-9E3A843C2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3077E22-941F-FF13-D076-208941F61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C24A-0593-4635-A8AE-215997BCF62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7965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BD4B602-4D06-5191-C05D-75BF4A0B2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32920A0-E69D-D931-89CC-AFC17235B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970F90B-37C9-A71D-AD3A-0D50FDD3D2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932A7-C4F5-432F-ABEC-476CA6C03786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4A1AD1B-0C8E-2384-C428-CD07CD42B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CEEFCE-6122-DF8D-B286-4FD7E047C2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DC24A-0593-4635-A8AE-215997BCF623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745699">
            <a:off x="2308409" y="2664034"/>
            <a:ext cx="8064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464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47FCB24-AB4F-4883-BC70-7357A49FAA2B}"/>
              </a:ext>
            </a:extLst>
          </p:cNvPr>
          <p:cNvSpPr txBox="1"/>
          <p:nvPr/>
        </p:nvSpPr>
        <p:spPr>
          <a:xfrm>
            <a:off x="379848" y="2772177"/>
            <a:ext cx="124952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400" b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Case Presentation   On </a:t>
            </a:r>
            <a:r>
              <a:rPr lang="en-IN" sz="44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chronic  kidney disorder </a:t>
            </a:r>
            <a:r>
              <a:rPr kumimoji="0" lang="en-IN" sz="4400" b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44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IN" sz="4400" b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9A30B24-EE9B-8057-B491-1CE57EA40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RDP</a:t>
            </a:r>
            <a:endParaRPr lang="en-IN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33CDCEC-01F6-44B1-1A25-D95466A68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C24A-0593-4635-A8AE-215997BCF623}" type="slidenum">
              <a:rPr lang="en-IN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fld>
            <a:endParaRPr lang="en-IN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59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521F1B5-C082-467E-4AE5-890A86FF3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9EB47A0-43A2-C59C-34A1-165C8E4EC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577A-131F-4978-93FC-A0F717506990}" type="slidenum">
              <a:rPr lang="en-IN" smtClean="0"/>
              <a:t>10</a:t>
            </a:fld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354B0D2-9CD5-171E-E8DD-329C9A66BAC2}"/>
              </a:ext>
            </a:extLst>
          </p:cNvPr>
          <p:cNvSpPr txBox="1"/>
          <p:nvPr/>
        </p:nvSpPr>
        <p:spPr>
          <a:xfrm>
            <a:off x="4038600" y="59486"/>
            <a:ext cx="3832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Medication description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7E7A957-E4B2-BAB8-68D9-0475B1499040}"/>
              </a:ext>
            </a:extLst>
          </p:cNvPr>
          <p:cNvSpPr txBox="1"/>
          <p:nvPr/>
        </p:nvSpPr>
        <p:spPr>
          <a:xfrm>
            <a:off x="152400" y="854146"/>
            <a:ext cx="1203960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Lasix – is given to treat swelling of the brain ankles , feet , legs or even the brain or lungs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Ecosporin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to used to reduce the formation of blood clots .</a:t>
            </a:r>
          </a:p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Orofer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XT – diagnosis or treatment of </a:t>
            </a:r>
            <a:r>
              <a:rPr lang="en-I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anemia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chronic blood loss , poor diet , folate deficiency iron deficiencies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Parazopress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XL  – to trat HTN , heart failure , painful cold fingers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Arkamin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to treat the high blood pressure and also help in reducing other heart problems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EPO – to helps body maintain a healthy amount of red blood cells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Amlong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to treat heart  related conditions like angina and high blood pressure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82965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9CBD953-BB40-FF75-091F-288482DA6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7B89669-C297-3D7E-8177-51F9BCB18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577A-131F-4978-93FC-A0F717506990}" type="slidenum">
              <a:rPr lang="en-IN" smtClean="0"/>
              <a:t>11</a:t>
            </a:fld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4E7AB7E-CE7E-1E44-AADE-80303120F074}"/>
              </a:ext>
            </a:extLst>
          </p:cNvPr>
          <p:cNvSpPr txBox="1"/>
          <p:nvPr/>
        </p:nvSpPr>
        <p:spPr>
          <a:xfrm>
            <a:off x="4527176" y="0"/>
            <a:ext cx="3541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 interaction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B1E314E-E5C1-7461-26EA-879FDB81EB5D}"/>
              </a:ext>
            </a:extLst>
          </p:cNvPr>
          <p:cNvSpPr txBox="1"/>
          <p:nvPr/>
        </p:nvSpPr>
        <p:spPr>
          <a:xfrm>
            <a:off x="896470" y="1012954"/>
            <a:ext cx="1080247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Clonidine and prazosin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May increase or cause excessive slowing of your heart rate that can lead to serious of life threating cardiac complications . Symptoms like dizziness , light-headedness , fainting , shortness of breath , chest pain or heart palpitations . </a:t>
            </a:r>
          </a:p>
          <a:p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Prazosin and aspirin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May decrease the effects of prazosin . The patients blood pressure should be monitored during coadministration , and the dosage adjusted as necessary . </a:t>
            </a:r>
          </a:p>
        </p:txBody>
      </p:sp>
    </p:spTree>
    <p:extLst>
      <p:ext uri="{BB962C8B-B14F-4D97-AF65-F5344CB8AC3E}">
        <p14:creationId xmlns:p14="http://schemas.microsoft.com/office/powerpoint/2010/main" val="2357930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348A6D1-E8F9-B42D-9C6F-B4564FBB8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219FE39-DD4C-56F0-C72A-724BE251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577A-131F-4978-93FC-A0F717506990}" type="slidenum">
              <a:rPr lang="en-IN" smtClean="0"/>
              <a:t>12</a:t>
            </a:fld>
            <a:endParaRPr lang="en-IN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4A103F1-16F3-23A3-95D8-64E4982CCFFB}"/>
              </a:ext>
            </a:extLst>
          </p:cNvPr>
          <p:cNvSpPr txBox="1"/>
          <p:nvPr/>
        </p:nvSpPr>
        <p:spPr>
          <a:xfrm>
            <a:off x="1102658" y="1659285"/>
            <a:ext cx="1041698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Aspirin and amlodipine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these combination may cause your blood pressure to increase , dose adjustment or blood pressure may decreased . </a:t>
            </a:r>
          </a:p>
          <a:p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Amlodipine and atorvastatin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amlodipine may increase the blood levels of atorvastatin , increase the risk the of side effects such as liver damage and a rate but serious condition 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426EE0B-1D36-C8CB-C940-7B0B2CAE3BC5}"/>
              </a:ext>
            </a:extLst>
          </p:cNvPr>
          <p:cNvSpPr txBox="1"/>
          <p:nvPr/>
        </p:nvSpPr>
        <p:spPr>
          <a:xfrm>
            <a:off x="4527176" y="0"/>
            <a:ext cx="3541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 interaction </a:t>
            </a:r>
          </a:p>
        </p:txBody>
      </p:sp>
    </p:spTree>
    <p:extLst>
      <p:ext uri="{BB962C8B-B14F-4D97-AF65-F5344CB8AC3E}">
        <p14:creationId xmlns:p14="http://schemas.microsoft.com/office/powerpoint/2010/main" val="35859850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C300876-EEDD-0125-B798-8C8EEEBA3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BF9F38C-5462-A4D4-B0EE-429C059D7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577A-131F-4978-93FC-A0F717506990}" type="slidenum">
              <a:rPr lang="en-IN" smtClean="0"/>
              <a:t>13</a:t>
            </a:fld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C18F1E7-52C7-95A8-3FA7-9BFA5FFE545D}"/>
              </a:ext>
            </a:extLst>
          </p:cNvPr>
          <p:cNvSpPr txBox="1"/>
          <p:nvPr/>
        </p:nvSpPr>
        <p:spPr>
          <a:xfrm>
            <a:off x="4724399" y="12232"/>
            <a:ext cx="4814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Discharge medication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F921825-E28A-C0E2-D794-545D2E3DC429}"/>
              </a:ext>
            </a:extLst>
          </p:cNvPr>
          <p:cNvSpPr txBox="1"/>
          <p:nvPr/>
        </p:nvSpPr>
        <p:spPr>
          <a:xfrm>
            <a:off x="997606" y="2090172"/>
            <a:ext cx="104080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Lasix                    40 mg            2– 1  – 0           for 10 days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ecosprin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        75 / 10 mg      0– 0 – 1            for 10 days 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Orofer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XT           100/1.5 mg    1 – 0 – 1            for 10 days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prazopress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XL    5 mg              1 – 0 – 1            for 10 days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Arkamin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100 mg          1 – 1 – 1            for 10 days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Amlong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5 mg                                        for 10 days </a:t>
            </a:r>
          </a:p>
        </p:txBody>
      </p:sp>
    </p:spTree>
    <p:extLst>
      <p:ext uri="{BB962C8B-B14F-4D97-AF65-F5344CB8AC3E}">
        <p14:creationId xmlns:p14="http://schemas.microsoft.com/office/powerpoint/2010/main" val="1516700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7B0A05C-2685-17EB-BF22-48670BA05596}"/>
              </a:ext>
            </a:extLst>
          </p:cNvPr>
          <p:cNvSpPr txBox="1"/>
          <p:nvPr/>
        </p:nvSpPr>
        <p:spPr>
          <a:xfrm>
            <a:off x="3747247" y="107577"/>
            <a:ext cx="5972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</a:rPr>
              <a:t>PATIENT COUNSELLING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69D844D-1216-0E7A-A223-DFAADF7927D4}"/>
              </a:ext>
            </a:extLst>
          </p:cNvPr>
          <p:cNvSpPr txBox="1"/>
          <p:nvPr/>
        </p:nvSpPr>
        <p:spPr>
          <a:xfrm>
            <a:off x="1573305" y="888977"/>
            <a:ext cx="11407589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Choose and prepare foods with less salt and sodium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Eat the right amount and kind of protein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Choose foods based on phosphorus and potassium content ..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Don’t take alcohol 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Don’t take more sweets/ sugar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Take green vegetables and fruits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exercise regularly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Don’t take reach food or spicy food 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Increase the limit of sodium , potassium , phosphate level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Intake limited water 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Glucose monitored regularly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maintain eye check up .  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8BA620F-B8BD-00CF-857C-4ABE9DA51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C25F0FF-D8F4-340D-269F-3915294BA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577A-131F-4978-93FC-A0F717506990}" type="slidenum">
              <a:rPr lang="en-IN" smtClean="0"/>
              <a:t>14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514897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137F04F-FA19-9703-EA28-6D380EDF9D66}"/>
              </a:ext>
            </a:extLst>
          </p:cNvPr>
          <p:cNvSpPr txBox="1"/>
          <p:nvPr/>
        </p:nvSpPr>
        <p:spPr>
          <a:xfrm>
            <a:off x="3272118" y="2402070"/>
            <a:ext cx="55043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7200" dirty="0">
                <a:latin typeface="Times New Roman" panose="02020603050405020304" pitchFamily="18" charset="0"/>
              </a:rPr>
              <a:t>Thank  you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6E62714-F88C-CFB0-7ECE-3BAC4E318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4788B50-EDFB-5AF6-0C04-851090990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577A-131F-4978-93FC-A0F717506990}" type="slidenum">
              <a:rPr lang="en-IN" smtClean="0"/>
              <a:t>15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6063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57A0380-D148-6E95-337C-25964F9E8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6741EDF-DA2B-B54E-A7F8-AD8FB58EE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C24A-0593-4635-A8AE-215997BCF623}" type="slidenum">
              <a:rPr lang="en-IN" smtClean="0"/>
              <a:t>2</a:t>
            </a:fld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EA365A8-0DBD-2BA4-D470-64F4221AB1DB}"/>
              </a:ext>
            </a:extLst>
          </p:cNvPr>
          <p:cNvSpPr txBox="1"/>
          <p:nvPr/>
        </p:nvSpPr>
        <p:spPr>
          <a:xfrm>
            <a:off x="1497106" y="2653570"/>
            <a:ext cx="752138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                                       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Patient  name –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ABC 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   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                         Age – 61 years   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                          Sex – male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                       Unit – Urology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 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8572AC8-58B1-21A6-BB86-BD113CC41A8E}"/>
              </a:ext>
            </a:extLst>
          </p:cNvPr>
          <p:cNvSpPr txBox="1"/>
          <p:nvPr/>
        </p:nvSpPr>
        <p:spPr>
          <a:xfrm>
            <a:off x="2209800" y="1180495"/>
            <a:ext cx="90140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DEMOGRAPHIC DETAILS </a:t>
            </a:r>
          </a:p>
        </p:txBody>
      </p:sp>
    </p:spTree>
    <p:extLst>
      <p:ext uri="{BB962C8B-B14F-4D97-AF65-F5344CB8AC3E}">
        <p14:creationId xmlns:p14="http://schemas.microsoft.com/office/powerpoint/2010/main" val="654173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1AB8BF7-72DD-607E-B7D4-6214C8668BB1}"/>
              </a:ext>
            </a:extLst>
          </p:cNvPr>
          <p:cNvSpPr txBox="1"/>
          <p:nvPr/>
        </p:nvSpPr>
        <p:spPr>
          <a:xfrm>
            <a:off x="1613648" y="2152053"/>
            <a:ext cx="928743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Complaints on admission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             c/o CKD stage 5 on MHD stopped HD 2 month back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Past medical history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: k/c/o HTN , Diabetes mellitus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Past medication history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:   nil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Social history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: mixed , alcohol since 10 years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Family history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:  nil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147BC2A-2B96-E100-64B1-15762E29D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C4EB4CC-1EAC-3DB5-951C-9FC215B26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577A-131F-4978-93FC-A0F717506990}" type="slidenum">
              <a:rPr lang="en-IN" smtClean="0"/>
              <a:t>3</a:t>
            </a:fld>
            <a:endParaRPr lang="en-IN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64BFC2F-20B4-EAA9-D9F7-B6EACD21F404}"/>
              </a:ext>
            </a:extLst>
          </p:cNvPr>
          <p:cNvSpPr txBox="1"/>
          <p:nvPr/>
        </p:nvSpPr>
        <p:spPr>
          <a:xfrm>
            <a:off x="2294549" y="1250234"/>
            <a:ext cx="47602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Subjective evidence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F355206-B551-53EE-043E-FF099C7755F5}"/>
              </a:ext>
            </a:extLst>
          </p:cNvPr>
          <p:cNvSpPr txBox="1"/>
          <p:nvPr/>
        </p:nvSpPr>
        <p:spPr>
          <a:xfrm>
            <a:off x="1864659" y="440747"/>
            <a:ext cx="322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SOAP analysis </a:t>
            </a:r>
          </a:p>
        </p:txBody>
      </p:sp>
    </p:spTree>
    <p:extLst>
      <p:ext uri="{BB962C8B-B14F-4D97-AF65-F5344CB8AC3E}">
        <p14:creationId xmlns:p14="http://schemas.microsoft.com/office/powerpoint/2010/main" val="2345339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CD5757E-49AE-4512-A721-3A72193F5093}"/>
              </a:ext>
            </a:extLst>
          </p:cNvPr>
          <p:cNvSpPr txBox="1"/>
          <p:nvPr/>
        </p:nvSpPr>
        <p:spPr>
          <a:xfrm>
            <a:off x="3576918" y="0"/>
            <a:ext cx="75290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rPr>
              <a:t>Physical examination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3B2CE19-2C33-474C-9385-FF89B33F4677}"/>
              </a:ext>
            </a:extLst>
          </p:cNvPr>
          <p:cNvSpPr txBox="1"/>
          <p:nvPr/>
        </p:nvSpPr>
        <p:spPr>
          <a:xfrm>
            <a:off x="1452282" y="428178"/>
            <a:ext cx="9090211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BP  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140/80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mmhg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PR  : 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bpm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CVS : S1S2 +ve murmurs heard 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RS : 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B/L NVBS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CNS :  conscious and oriented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P / A : soft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₂ : 98 %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GRBS :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550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mg / dl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Temperature :  normal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PICCLE :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P(+)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en-I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494817F-AD6D-D998-75DC-CEE4235C5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DC785A9-7F0D-D4BD-3827-0C019ABB7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C24A-0593-4635-A8AE-215997BCF623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18915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21C8129-9A89-481B-9AEA-2C5AE34A8AB6}"/>
              </a:ext>
            </a:extLst>
          </p:cNvPr>
          <p:cNvSpPr txBox="1"/>
          <p:nvPr/>
        </p:nvSpPr>
        <p:spPr>
          <a:xfrm>
            <a:off x="3659819" y="-73695"/>
            <a:ext cx="60945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 evidence </a:t>
            </a:r>
            <a:r>
              <a:rPr kumimoji="0" lang="en-IN" sz="44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B83D4136-F2BE-E956-6400-518653D120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1492270"/>
              </p:ext>
            </p:extLst>
          </p:nvPr>
        </p:nvGraphicFramePr>
        <p:xfrm>
          <a:off x="412377" y="695746"/>
          <a:ext cx="11367246" cy="3169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89082">
                  <a:extLst>
                    <a:ext uri="{9D8B030D-6E8A-4147-A177-3AD203B41FA5}">
                      <a16:colId xmlns:a16="http://schemas.microsoft.com/office/drawing/2014/main" xmlns="" val="3414785045"/>
                    </a:ext>
                  </a:extLst>
                </a:gridCol>
                <a:gridCol w="3789082">
                  <a:extLst>
                    <a:ext uri="{9D8B030D-6E8A-4147-A177-3AD203B41FA5}">
                      <a16:colId xmlns:a16="http://schemas.microsoft.com/office/drawing/2014/main" xmlns="" val="1453490440"/>
                    </a:ext>
                  </a:extLst>
                </a:gridCol>
                <a:gridCol w="3789082">
                  <a:extLst>
                    <a:ext uri="{9D8B030D-6E8A-4147-A177-3AD203B41FA5}">
                      <a16:colId xmlns:a16="http://schemas.microsoft.com/office/drawing/2014/main" xmlns="" val="39631852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u="sng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u="sng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Abnormal value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u="sng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Normal value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958277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Urea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</a:rPr>
                        <a:t>238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19 – 43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70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Serum creatinine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</a:rPr>
                        <a:t>13.5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0.6 – 1.4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7346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Sodium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</a:rPr>
                        <a:t>129 meq/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136 – 144 meq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2317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Total bilirubin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0.5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0 – 1.2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991850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Direct bilirubin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chemeClr val="tx1"/>
                          </a:solidFill>
                        </a:rPr>
                        <a:t>0.2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&lt;0.2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4132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RBS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</a:rPr>
                        <a:t>356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&lt; 140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23423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Albumin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chemeClr val="tx1"/>
                          </a:solidFill>
                        </a:rPr>
                        <a:t>3.7 gm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3.5 – 5.0 gm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68620316"/>
                  </a:ext>
                </a:extLst>
              </a:tr>
            </a:tbl>
          </a:graphicData>
        </a:graphic>
      </p:graphicFrame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xmlns="" id="{F9402E19-7084-D55A-7897-7E2F4AF678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310301"/>
              </p:ext>
            </p:extLst>
          </p:nvPr>
        </p:nvGraphicFramePr>
        <p:xfrm>
          <a:off x="412378" y="3865666"/>
          <a:ext cx="11367246" cy="237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89082">
                  <a:extLst>
                    <a:ext uri="{9D8B030D-6E8A-4147-A177-3AD203B41FA5}">
                      <a16:colId xmlns:a16="http://schemas.microsoft.com/office/drawing/2014/main" xmlns="" val="3725531252"/>
                    </a:ext>
                  </a:extLst>
                </a:gridCol>
                <a:gridCol w="3789082">
                  <a:extLst>
                    <a:ext uri="{9D8B030D-6E8A-4147-A177-3AD203B41FA5}">
                      <a16:colId xmlns:a16="http://schemas.microsoft.com/office/drawing/2014/main" xmlns="" val="360346773"/>
                    </a:ext>
                  </a:extLst>
                </a:gridCol>
                <a:gridCol w="3789082">
                  <a:extLst>
                    <a:ext uri="{9D8B030D-6E8A-4147-A177-3AD203B41FA5}">
                      <a16:colId xmlns:a16="http://schemas.microsoft.com/office/drawing/2014/main" xmlns="" val="11460777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ALP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75 IU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35 – 105 IU /L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460523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Haemoglobin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</a:rPr>
                        <a:t>6.6 gm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13.0 – 18.0 gm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91174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Neutrophile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</a:rPr>
                        <a:t>73 %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40 – 70 %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09013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Lymphocytes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</a:rPr>
                        <a:t>17 %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26 – 40 %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3450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Eosinophile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</a:rPr>
                        <a:t>00 %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3 – 7 %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336376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PCV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</a:rPr>
                        <a:t>19.8 %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40 – 54 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77275356"/>
                  </a:ext>
                </a:extLst>
              </a:tr>
            </a:tbl>
          </a:graphicData>
        </a:graphic>
      </p:graphicFrame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9CE8C2E-D573-F2FA-15BE-8E67CAB61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054A5C6-03BC-83C7-8D7E-700E48870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C24A-0593-4635-A8AE-215997BCF623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470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55AD307-63BF-8405-0156-C7B22BD95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7ADF3FF-C343-8E68-8F7B-00C1DB141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C24A-0593-4635-A8AE-215997BCF623}" type="slidenum">
              <a:rPr lang="en-IN" smtClean="0"/>
              <a:t>6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B82AA44-0C10-EA22-3AB5-50AEB1031867}"/>
              </a:ext>
            </a:extLst>
          </p:cNvPr>
          <p:cNvSpPr txBox="1"/>
          <p:nvPr/>
        </p:nvSpPr>
        <p:spPr>
          <a:xfrm>
            <a:off x="2729753" y="1757082"/>
            <a:ext cx="72524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Confirmatory test – </a:t>
            </a:r>
          </a:p>
          <a:p>
            <a:endParaRPr lang="en-IN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EGFR – less then 15 ml / min .  </a:t>
            </a:r>
          </a:p>
        </p:txBody>
      </p:sp>
    </p:spTree>
    <p:extLst>
      <p:ext uri="{BB962C8B-B14F-4D97-AF65-F5344CB8AC3E}">
        <p14:creationId xmlns:p14="http://schemas.microsoft.com/office/powerpoint/2010/main" val="2942366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9B143B3-07CB-4B55-B838-CA47FE4096E2}"/>
              </a:ext>
            </a:extLst>
          </p:cNvPr>
          <p:cNvSpPr txBox="1"/>
          <p:nvPr/>
        </p:nvSpPr>
        <p:spPr>
          <a:xfrm>
            <a:off x="1520301" y="820730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  <a:r>
              <a:rPr kumimoji="0" lang="en-I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--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A05C54B-3B13-4076-A48D-734AA9611AD3}"/>
              </a:ext>
            </a:extLst>
          </p:cNvPr>
          <p:cNvSpPr txBox="1"/>
          <p:nvPr/>
        </p:nvSpPr>
        <p:spPr>
          <a:xfrm>
            <a:off x="811609" y="1847166"/>
            <a:ext cx="111114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</a:t>
            </a:r>
            <a:endParaRPr kumimoji="0" lang="en-I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AD2FF7B-38C4-48EA-9C71-E2F641F3C4AD}"/>
              </a:ext>
            </a:extLst>
          </p:cNvPr>
          <p:cNvSpPr txBox="1"/>
          <p:nvPr/>
        </p:nvSpPr>
        <p:spPr>
          <a:xfrm>
            <a:off x="4594194" y="4748282"/>
            <a:ext cx="3959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3600" b="1" dirty="0">
                <a:solidFill>
                  <a:srgbClr val="2FA3EE"/>
                </a:solidFill>
                <a:latin typeface="Times New Roman" panose="02020603050405020304" pitchFamily="18" charset="0"/>
              </a:rPr>
              <a:t>  </a:t>
            </a:r>
            <a:r>
              <a:rPr kumimoji="0" lang="en-IN" sz="3600" b="0" i="0" u="none" strike="noStrike" kern="1200" cap="none" spc="0" normalizeH="0" baseline="0" noProof="0" dirty="0">
                <a:ln>
                  <a:noFill/>
                </a:ln>
                <a:solidFill>
                  <a:srgbClr val="2FA3E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xmlns="" id="{CA05C54B-3B13-4076-A48D-734AA9611AD3}"/>
              </a:ext>
            </a:extLst>
          </p:cNvPr>
          <p:cNvSpPr txBox="1"/>
          <p:nvPr/>
        </p:nvSpPr>
        <p:spPr>
          <a:xfrm>
            <a:off x="692675" y="1913491"/>
            <a:ext cx="111114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FROM  THE  SUBJECTIVE  AND  OBJECTIVE EVIDENCE 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Confirm 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patient was suffering from chronic kidney disorder stage 5 with hypertension .  </a:t>
            </a:r>
            <a:endParaRPr kumimoji="0" lang="en-IN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xmlns="" id="{48AA964C-494D-EDB3-1A2D-544952203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xmlns="" id="{AA4492CE-96B3-E25D-56A9-BE1F7BD4A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C24A-0593-4635-A8AE-215997BCF623}" type="slidenum">
              <a:rPr lang="en-IN" smtClean="0"/>
              <a:t>7</a:t>
            </a:fld>
            <a:endParaRPr lang="en-I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B7EE00E-6560-1472-8DEE-A752260578DD}"/>
              </a:ext>
            </a:extLst>
          </p:cNvPr>
          <p:cNvSpPr txBox="1"/>
          <p:nvPr/>
        </p:nvSpPr>
        <p:spPr>
          <a:xfrm>
            <a:off x="986117" y="3786545"/>
            <a:ext cx="102197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 diagnosis –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CKD stage 5 with hypertension </a:t>
            </a:r>
          </a:p>
        </p:txBody>
      </p:sp>
    </p:spTree>
    <p:extLst>
      <p:ext uri="{BB962C8B-B14F-4D97-AF65-F5344CB8AC3E}">
        <p14:creationId xmlns:p14="http://schemas.microsoft.com/office/powerpoint/2010/main" val="2804677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24F4DB8-A48A-49F8-B28F-B479FD678D6A}"/>
              </a:ext>
            </a:extLst>
          </p:cNvPr>
          <p:cNvSpPr txBox="1"/>
          <p:nvPr/>
        </p:nvSpPr>
        <p:spPr>
          <a:xfrm>
            <a:off x="3970537" y="0"/>
            <a:ext cx="6094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Goals  therapy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2EF60C0-449B-415F-AB5D-A05B06F8F95D}"/>
              </a:ext>
            </a:extLst>
          </p:cNvPr>
          <p:cNvSpPr txBox="1"/>
          <p:nvPr/>
        </p:nvSpPr>
        <p:spPr>
          <a:xfrm>
            <a:off x="741372" y="1190665"/>
            <a:ext cx="97831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To relieve signs and symptoms of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CKD  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To relieve the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condition of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patients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endParaRPr kumimoji="0" lang="en-IN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48E4867-12D6-4828-9C50-CAC6CA904EAC}"/>
              </a:ext>
            </a:extLst>
          </p:cNvPr>
          <p:cNvSpPr txBox="1"/>
          <p:nvPr/>
        </p:nvSpPr>
        <p:spPr>
          <a:xfrm>
            <a:off x="518907" y="2115024"/>
            <a:ext cx="10440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To prevent further complication of CKD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anklin Gothic Heavy" panose="020B0903020102020204" pitchFamily="34" charset="0"/>
                <a:ea typeface="+mn-ea"/>
                <a:cs typeface="+mn-cs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F3A7461-A253-D2F7-3745-9E4DED644EA6}"/>
              </a:ext>
            </a:extLst>
          </p:cNvPr>
          <p:cNvSpPr txBox="1"/>
          <p:nvPr/>
        </p:nvSpPr>
        <p:spPr>
          <a:xfrm>
            <a:off x="2321857" y="2686183"/>
            <a:ext cx="80323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the patient quality of life .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correct electrolyte balanced serum electrolyte to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prevent the death of the patient 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9F37B8A-A671-41BB-A956-5982B6481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29086AA-A91C-1A7E-AA5D-2E882E6B7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C24A-0593-4635-A8AE-215997BCF623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3327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E264C1E-D0BE-EA17-0BA6-29A53CDEEADB}"/>
              </a:ext>
            </a:extLst>
          </p:cNvPr>
          <p:cNvSpPr txBox="1"/>
          <p:nvPr/>
        </p:nvSpPr>
        <p:spPr>
          <a:xfrm>
            <a:off x="3364638" y="-97654"/>
            <a:ext cx="75548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400" dirty="0">
                <a:latin typeface="Times New Roman" panose="02020603050405020304" pitchFamily="18" charset="0"/>
              </a:rPr>
              <a:t>Drug treatment chart 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0451B929-CB5D-9660-4533-063343C43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83B9DBEB-AC40-54FE-1BF7-0016A5B8C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577A-131F-4978-93FC-A0F717506990}" type="slidenum">
              <a:rPr lang="en-IN" smtClean="0"/>
              <a:t>9</a:t>
            </a:fld>
            <a:endParaRPr lang="en-IN" dirty="0"/>
          </a:p>
        </p:txBody>
      </p:sp>
      <p:graphicFrame>
        <p:nvGraphicFramePr>
          <p:cNvPr id="13" name="Table 13">
            <a:extLst>
              <a:ext uri="{FF2B5EF4-FFF2-40B4-BE49-F238E27FC236}">
                <a16:creationId xmlns:a16="http://schemas.microsoft.com/office/drawing/2014/main" xmlns="" id="{69BD64C4-C672-254A-417A-54E801C9A4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5119209"/>
              </p:ext>
            </p:extLst>
          </p:nvPr>
        </p:nvGraphicFramePr>
        <p:xfrm>
          <a:off x="482599" y="872066"/>
          <a:ext cx="11404603" cy="55463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0060">
                  <a:extLst>
                    <a:ext uri="{9D8B030D-6E8A-4147-A177-3AD203B41FA5}">
                      <a16:colId xmlns:a16="http://schemas.microsoft.com/office/drawing/2014/main" xmlns="" val="4171252462"/>
                    </a:ext>
                  </a:extLst>
                </a:gridCol>
                <a:gridCol w="2061882">
                  <a:extLst>
                    <a:ext uri="{9D8B030D-6E8A-4147-A177-3AD203B41FA5}">
                      <a16:colId xmlns:a16="http://schemas.microsoft.com/office/drawing/2014/main" xmlns="" val="362283539"/>
                    </a:ext>
                  </a:extLst>
                </a:gridCol>
                <a:gridCol w="2151530">
                  <a:extLst>
                    <a:ext uri="{9D8B030D-6E8A-4147-A177-3AD203B41FA5}">
                      <a16:colId xmlns:a16="http://schemas.microsoft.com/office/drawing/2014/main" xmlns="" val="3684688244"/>
                    </a:ext>
                  </a:extLst>
                </a:gridCol>
                <a:gridCol w="968188">
                  <a:extLst>
                    <a:ext uri="{9D8B030D-6E8A-4147-A177-3AD203B41FA5}">
                      <a16:colId xmlns:a16="http://schemas.microsoft.com/office/drawing/2014/main" xmlns="" val="2609252744"/>
                    </a:ext>
                  </a:extLst>
                </a:gridCol>
                <a:gridCol w="1147482">
                  <a:extLst>
                    <a:ext uri="{9D8B030D-6E8A-4147-A177-3AD203B41FA5}">
                      <a16:colId xmlns:a16="http://schemas.microsoft.com/office/drawing/2014/main" xmlns="" val="4227246750"/>
                    </a:ext>
                  </a:extLst>
                </a:gridCol>
                <a:gridCol w="1344706">
                  <a:extLst>
                    <a:ext uri="{9D8B030D-6E8A-4147-A177-3AD203B41FA5}">
                      <a16:colId xmlns:a16="http://schemas.microsoft.com/office/drawing/2014/main" xmlns="" val="1422482050"/>
                    </a:ext>
                  </a:extLst>
                </a:gridCol>
                <a:gridCol w="3110755">
                  <a:extLst>
                    <a:ext uri="{9D8B030D-6E8A-4147-A177-3AD203B41FA5}">
                      <a16:colId xmlns:a16="http://schemas.microsoft.com/office/drawing/2014/main" xmlns="" val="4276718567"/>
                    </a:ext>
                  </a:extLst>
                </a:gridCol>
              </a:tblGrid>
              <a:tr h="685536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effectLst/>
                        </a:rPr>
                        <a:t>Sl</a:t>
                      </a:r>
                      <a:r>
                        <a:rPr lang="en-IN" sz="2000" b="1" dirty="0">
                          <a:effectLst/>
                        </a:rPr>
                        <a:t> 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/>
                        </a:rPr>
                        <a:t>Drug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/>
                        </a:rPr>
                        <a:t>Generic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/>
                        </a:rPr>
                        <a:t>ROA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/>
                        </a:rPr>
                        <a:t>DOSE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/>
                        </a:rPr>
                        <a:t>Frequency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effectLst/>
                        </a:rPr>
                        <a:t>Days </a:t>
                      </a:r>
                    </a:p>
                    <a:p>
                      <a:pPr algn="ctr"/>
                      <a:r>
                        <a:rPr lang="en-IN" sz="2000" b="1" dirty="0">
                          <a:effectLst/>
                        </a:rPr>
                        <a:t>1             ,              2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61664441"/>
                  </a:ext>
                </a:extLst>
              </a:tr>
              <a:tr h="685536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Lasix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Furosemide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– 1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37384247"/>
                  </a:ext>
                </a:extLst>
              </a:tr>
              <a:tr h="685536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ecosprin</a:t>
                      </a:r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AB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Aspirin &amp; atorvastatin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75/10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1580917"/>
                  </a:ext>
                </a:extLst>
              </a:tr>
              <a:tr h="685536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Orofer</a:t>
                      </a:r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XT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Ferrous ascorbate &amp; folic acid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/ 1.5  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62092919"/>
                  </a:ext>
                </a:extLst>
              </a:tr>
              <a:tr h="685536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prazopress</a:t>
                      </a:r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XL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Prazosin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35325528"/>
                  </a:ext>
                </a:extLst>
              </a:tr>
              <a:tr h="685536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Arkamin</a:t>
                      </a:r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Clonidine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1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29127386"/>
                  </a:ext>
                </a:extLst>
              </a:tr>
              <a:tr h="685536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EPO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Epoetin injection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03092678"/>
                  </a:ext>
                </a:extLst>
              </a:tr>
              <a:tr h="685536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Amlong</a:t>
                      </a:r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Amlodipine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5893508"/>
                  </a:ext>
                </a:extLst>
              </a:tr>
            </a:tbl>
          </a:graphicData>
        </a:graphic>
      </p:graphicFrame>
      <p:graphicFrame>
        <p:nvGraphicFramePr>
          <p:cNvPr id="14" name="Table 14">
            <a:extLst>
              <a:ext uri="{FF2B5EF4-FFF2-40B4-BE49-F238E27FC236}">
                <a16:creationId xmlns:a16="http://schemas.microsoft.com/office/drawing/2014/main" xmlns="" id="{C9438DD8-8060-7B2A-81C8-D572018221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219644"/>
              </p:ext>
            </p:extLst>
          </p:nvPr>
        </p:nvGraphicFramePr>
        <p:xfrm>
          <a:off x="8791388" y="1562348"/>
          <a:ext cx="3095814" cy="480951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547907">
                  <a:extLst>
                    <a:ext uri="{9D8B030D-6E8A-4147-A177-3AD203B41FA5}">
                      <a16:colId xmlns:a16="http://schemas.microsoft.com/office/drawing/2014/main" xmlns="" val="2133994770"/>
                    </a:ext>
                  </a:extLst>
                </a:gridCol>
                <a:gridCol w="1547907">
                  <a:extLst>
                    <a:ext uri="{9D8B030D-6E8A-4147-A177-3AD203B41FA5}">
                      <a16:colId xmlns:a16="http://schemas.microsoft.com/office/drawing/2014/main" xmlns="" val="2639756504"/>
                    </a:ext>
                  </a:extLst>
                </a:gridCol>
              </a:tblGrid>
              <a:tr h="687073">
                <a:tc>
                  <a:txBody>
                    <a:bodyPr/>
                    <a:lstStyle/>
                    <a:p>
                      <a:pPr algn="ctr"/>
                      <a:endParaRPr lang="en-IN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77291657"/>
                  </a:ext>
                </a:extLst>
              </a:tr>
              <a:tr h="687073"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45218813"/>
                  </a:ext>
                </a:extLst>
              </a:tr>
              <a:tr h="687073"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338099"/>
                  </a:ext>
                </a:extLst>
              </a:tr>
              <a:tr h="687073"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79450235"/>
                  </a:ext>
                </a:extLst>
              </a:tr>
              <a:tr h="687073"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88883837"/>
                  </a:ext>
                </a:extLst>
              </a:tr>
              <a:tr h="687073">
                <a:tc>
                  <a:txBody>
                    <a:bodyPr/>
                    <a:lstStyle/>
                    <a:p>
                      <a:pPr algn="ctr"/>
                      <a:endParaRPr lang="en-IN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73737944"/>
                  </a:ext>
                </a:extLst>
              </a:tr>
              <a:tr h="687073">
                <a:tc>
                  <a:txBody>
                    <a:bodyPr/>
                    <a:lstStyle/>
                    <a:p>
                      <a:pPr algn="ctr"/>
                      <a:r>
                        <a:rPr lang="en-IN" sz="2800" b="1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211242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5100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5410</TotalTime>
  <Words>932</Words>
  <Application>Microsoft Office PowerPoint</Application>
  <PresentationFormat>Widescreen</PresentationFormat>
  <Paragraphs>224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Franklin Gothic Heavy</vt:lpstr>
      <vt:lpstr>Segoe UI Black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Animesh Das</dc:creator>
  <cp:lastModifiedBy>User</cp:lastModifiedBy>
  <cp:revision>34</cp:revision>
  <dcterms:created xsi:type="dcterms:W3CDTF">2023-04-06T12:16:51Z</dcterms:created>
  <dcterms:modified xsi:type="dcterms:W3CDTF">2024-09-03T06:11:16Z</dcterms:modified>
</cp:coreProperties>
</file>