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8" r:id="rId1"/>
  </p:sldMasterIdLst>
  <p:notesMasterIdLst>
    <p:notesMasterId r:id="rId19"/>
  </p:notesMasterIdLst>
  <p:sldIdLst>
    <p:sldId id="256" r:id="rId2"/>
    <p:sldId id="288" r:id="rId3"/>
    <p:sldId id="257" r:id="rId4"/>
    <p:sldId id="258" r:id="rId5"/>
    <p:sldId id="259" r:id="rId6"/>
    <p:sldId id="260" r:id="rId7"/>
    <p:sldId id="271" r:id="rId8"/>
    <p:sldId id="261" r:id="rId9"/>
    <p:sldId id="272" r:id="rId10"/>
    <p:sldId id="265" r:id="rId11"/>
    <p:sldId id="262" r:id="rId12"/>
    <p:sldId id="266" r:id="rId13"/>
    <p:sldId id="267" r:id="rId14"/>
    <p:sldId id="270" r:id="rId15"/>
    <p:sldId id="273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760A8-55CE-4822-B64C-61411E83FAA7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0A739-A81F-4E94-91E3-3F24360A22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5725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A739-A81F-4E94-91E3-3F24360A22A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9723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197FB-F375-CC68-B288-BE2664DD8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D6B83CB-FB64-D2A8-D074-662BA19DB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24AA6C-FE9E-5AEF-E0CF-F180BFE1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8F50-BFB5-4151-A862-37C957701FCD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455BC2-F4C9-7F17-1882-110399A94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2F4D8C-C4B7-6E50-79CD-8CFDEF25C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74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64C389-7C63-9718-E5AC-DC0FFA85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92E1D0-B12A-FB9C-1127-4A63B603B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770343-0ACF-3CFC-B2F2-46D9B98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E622-1D23-4A7C-BC11-EE29B6636FD4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43A231-2619-DCB8-470B-9B7D33783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F91505-931E-570E-4B4F-5A8AB3E95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2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5DF33A7-938B-939B-C462-F62B36D61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8AA7B3C-C1DE-0145-367B-A317CA78B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B5340B-E9C7-FE8E-8C0B-724DC90BE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4841-C1B0-4379-99BC-071BA9CEBD98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5F7CEC-310F-ECFC-A3C7-22155E3C9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E9F2D0-67FD-9D95-F37A-64BEE943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629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88F7-5BF4-4282-9CCB-478B13841D9C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716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D913B2-3EA0-BED0-21EA-BE22A4EB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BC5022-EE07-9C6B-E91B-FD6AA8716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EA27F5-52AC-CABE-BD9C-A8E9D420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ADEC-2E47-4373-BE85-E6D13013276E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9572FF-1576-8540-6954-C27221981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007107-02EE-8D9C-E0E5-A7D046E0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50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1C5A3A-4F4B-BE25-C8A3-4FA6E1DA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BBEEAE-AE7C-5D70-2314-3328C9B25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192BF6-5196-5B1B-00AD-0C3AAFB06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9958-FC80-41CE-A02F-988D218724DF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85AB2F-40EB-970F-C040-D91065D15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41D2B9-76E4-CBD8-95B6-39A440E9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89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5B5A89-DD09-39D8-E5ED-6A6698007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072962-5D22-7DDD-6AB8-FA7D8EBD2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7327492-0E17-F41D-A41B-5ABF57725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567972-2760-F47F-E65A-BF24352E1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B147-9559-4DCA-89A8-7BFA29B29986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2BD5D0-3676-B5B9-83DE-D408621E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323D11-69C9-0549-EF0B-9654377A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6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7DFFE2-31AF-2234-8A19-237E04DAD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0F8DB9-503A-3AC3-C3CC-2F7938120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9F2D6D-50B1-3D78-29F8-126BDCCB9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7A27903-27A1-B263-1AF0-2CCFAACE1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4DED77B-32D9-58A1-9719-1DBD08A25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CE633A0-3199-FFC7-00F1-B6E58078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BE86-A6FC-482A-BD84-D687006E0960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5F7880C-71E5-3750-C297-D510B81D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428720F-D9D0-729E-8227-01F9E52DB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089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A2EA01-8149-30C3-D621-A5CE3FDD5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053DA01-FCA2-A3BD-5D05-13F4C098F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3085-31A2-4B27-951A-89470BF8D4CA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3704CD-60C1-C216-F6CF-94D3A392B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EBCDC8-C0F0-42C1-F9D0-FE04AEC96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66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59C999-5BFC-B9B6-4685-25B0735B9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E8D-98AA-4AF9-A4B0-07779DCE87C7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7D703C-4F05-0EA5-D472-D475C9EA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A7701A-C3EA-29DC-1F89-730C3325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8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AAED58-2696-AA40-E9D0-C0B6D4118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6ED154-F167-CF1D-0483-EB5828CFD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45C68E-262E-3EF4-C7F4-73531CC3C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67A1907-F70C-75FB-58F1-324228E2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83AC-03AB-4C19-BCEB-E0DA8787C48D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381C3DC-F52A-55CB-D336-D0F86AC5A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F2405A9-B339-7187-6D9A-28DD651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0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5C5E79-C7B0-B76C-0373-A07B3AF34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644D9FC-B990-1A0F-EC03-F182ECC6E7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F451C9-C630-8F28-0636-8A2FA6E0B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B3F63C-4C83-1069-EC92-661720B3B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E872D-E20F-4E85-A1A4-626EB08E5AF9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ED4E36-30DA-BB4D-0BAA-2F41651F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4CB11A-47C9-C65E-A888-1B0EB574E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87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2C1635D-36AE-33A1-9452-2B3CA568D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4C041B-DD0C-F600-2C37-73140688F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5097A2-083D-5343-920A-470F3A547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5E7EB-098F-4573-BB1F-946F333E9043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9258B4-18E2-4B6E-755E-87DDA1CCDC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AE3524-85B9-A803-8CF5-07535D86A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 rot="19334030">
            <a:off x="2647948" y="2946399"/>
            <a:ext cx="795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06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F5ABA-A552-F3F5-4BBF-872FF6110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895" y="2211075"/>
            <a:ext cx="11256776" cy="1459684"/>
          </a:xfrm>
        </p:spPr>
        <p:txBody>
          <a:bodyPr>
            <a:no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CASE PRESENTATION ON PARKINSON’S DISEASE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1894A76A-386E-79D5-4BA9-349E4D57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C9F19A73-F4EE-3D61-26B8-AC2561077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62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0F13B3-95CD-238C-0CB7-A6807FBCD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2BC7DB-E00D-9B64-134F-DAA744460B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965" y="2506664"/>
            <a:ext cx="10363826" cy="1498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600" cap="none" dirty="0">
                <a:latin typeface="Times New Roman" pitchFamily="18" charset="0"/>
                <a:cs typeface="Times New Roman" pitchFamily="18" charset="0"/>
              </a:rPr>
              <a:t>Based on subjective and objective evidence the disease is assessed as </a:t>
            </a:r>
            <a:r>
              <a:rPr lang="en-IN" sz="3600" b="1" dirty="0">
                <a:latin typeface="Times New Roman" pitchFamily="18" charset="0"/>
                <a:cs typeface="Times New Roman" pitchFamily="18" charset="0"/>
              </a:rPr>
              <a:t>PARKINSON’S DISEASE</a:t>
            </a:r>
            <a:endParaRPr lang="en-IN" sz="36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51099E-B3B7-9800-AE29-61864DDE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7CEF6E-07E2-C3EA-00BF-278B14ABA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3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36D817-7C9A-2C0A-F972-23A8322CF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Final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C02A30-2D09-2BBB-10A9-4FD178DE0E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3600" dirty="0">
                <a:latin typeface="Times New Roman" pitchFamily="18" charset="0"/>
                <a:cs typeface="Times New Roman" pitchFamily="18" charset="0"/>
              </a:rPr>
              <a:t>              PARKINSON’S DISEASE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92F7A4-CA7C-EEE0-CCE0-26A68F665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BA9E01-C0E3-AC9D-EB35-301D8E116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61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E684D6-9170-7A6D-05DF-C12E6960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itchFamily="18" charset="0"/>
                <a:cs typeface="Times New Roman" pitchFamily="18" charset="0"/>
              </a:rPr>
              <a:t>GOALS OF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BF13E3-CBE9-4900-E0C4-0C03235F98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IN" sz="8000" dirty="0">
                <a:latin typeface="Times New Roman" pitchFamily="18" charset="0"/>
                <a:cs typeface="Times New Roman" pitchFamily="18" charset="0"/>
              </a:rPr>
              <a:t>1.  PATIENT’S SPECIFIC :</a:t>
            </a:r>
          </a:p>
          <a:p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To reduce </a:t>
            </a:r>
            <a:r>
              <a:rPr lang="en-IN" sz="8000" dirty="0">
                <a:latin typeface="Times New Roman" pitchFamily="18" charset="0"/>
                <a:cs typeface="Times New Roman" pitchFamily="18" charset="0"/>
              </a:rPr>
              <a:t>muscle stiffness</a:t>
            </a:r>
            <a:endParaRPr lang="en-IN" sz="8000" cap="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To reduce neck pain</a:t>
            </a:r>
          </a:p>
          <a:p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To reduce the weakness of the patient</a:t>
            </a:r>
          </a:p>
          <a:p>
            <a:pPr marL="0" indent="0">
              <a:buNone/>
            </a:pPr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2.  DISEASE SPECIFIC :</a:t>
            </a:r>
          </a:p>
          <a:p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8000" dirty="0">
                <a:latin typeface="Times New Roman" pitchFamily="18" charset="0"/>
                <a:cs typeface="Times New Roman" pitchFamily="18" charset="0"/>
              </a:rPr>
              <a:t>increase the blood volume</a:t>
            </a:r>
            <a:endParaRPr lang="en-IN" sz="8000" cap="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8000" cap="none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8000" dirty="0">
                <a:latin typeface="Times New Roman" pitchFamily="18" charset="0"/>
                <a:cs typeface="Times New Roman" pitchFamily="18" charset="0"/>
              </a:rPr>
              <a:t>reduce the CSF protein levels</a:t>
            </a:r>
            <a:endParaRPr lang="en-IN" sz="8000" cap="none" dirty="0">
              <a:latin typeface="Times New Roman" pitchFamily="18" charset="0"/>
              <a:cs typeface="Times New Roman" pitchFamily="18" charset="0"/>
            </a:endParaRPr>
          </a:p>
          <a:p>
            <a:endParaRPr lang="en-IN" cap="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156F9C-1998-0532-E829-62776D0AA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FF2FC1-DD77-21A4-50F2-C0BAA45D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06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121627-F86B-733B-0700-00984472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itchFamily="18" charset="0"/>
                <a:cs typeface="Times New Roman" pitchFamily="18" charset="0"/>
              </a:rPr>
              <a:t>TREATMENT CHART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2A7FCD7E-5CB6-9E85-DE97-BB5AC16D799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91285779"/>
              </p:ext>
            </p:extLst>
          </p:nvPr>
        </p:nvGraphicFramePr>
        <p:xfrm>
          <a:off x="-16778" y="2231472"/>
          <a:ext cx="12192000" cy="3742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5244">
                  <a:extLst>
                    <a:ext uri="{9D8B030D-6E8A-4147-A177-3AD203B41FA5}">
                      <a16:colId xmlns:a16="http://schemas.microsoft.com/office/drawing/2014/main" xmlns="" val="1751343114"/>
                    </a:ext>
                  </a:extLst>
                </a:gridCol>
                <a:gridCol w="1921079">
                  <a:extLst>
                    <a:ext uri="{9D8B030D-6E8A-4147-A177-3AD203B41FA5}">
                      <a16:colId xmlns:a16="http://schemas.microsoft.com/office/drawing/2014/main" xmlns="" val="496975170"/>
                    </a:ext>
                  </a:extLst>
                </a:gridCol>
                <a:gridCol w="1166070">
                  <a:extLst>
                    <a:ext uri="{9D8B030D-6E8A-4147-A177-3AD203B41FA5}">
                      <a16:colId xmlns:a16="http://schemas.microsoft.com/office/drawing/2014/main" xmlns="" val="1969322015"/>
                    </a:ext>
                  </a:extLst>
                </a:gridCol>
                <a:gridCol w="1249959">
                  <a:extLst>
                    <a:ext uri="{9D8B030D-6E8A-4147-A177-3AD203B41FA5}">
                      <a16:colId xmlns:a16="http://schemas.microsoft.com/office/drawing/2014/main" xmlns="" val="3962942730"/>
                    </a:ext>
                  </a:extLst>
                </a:gridCol>
                <a:gridCol w="1560353">
                  <a:extLst>
                    <a:ext uri="{9D8B030D-6E8A-4147-A177-3AD203B41FA5}">
                      <a16:colId xmlns:a16="http://schemas.microsoft.com/office/drawing/2014/main" xmlns="" val="2822033781"/>
                    </a:ext>
                  </a:extLst>
                </a:gridCol>
                <a:gridCol w="872455">
                  <a:extLst>
                    <a:ext uri="{9D8B030D-6E8A-4147-A177-3AD203B41FA5}">
                      <a16:colId xmlns:a16="http://schemas.microsoft.com/office/drawing/2014/main" xmlns="" val="3925141546"/>
                    </a:ext>
                  </a:extLst>
                </a:gridCol>
                <a:gridCol w="1015068">
                  <a:extLst>
                    <a:ext uri="{9D8B030D-6E8A-4147-A177-3AD203B41FA5}">
                      <a16:colId xmlns:a16="http://schemas.microsoft.com/office/drawing/2014/main" xmlns="" val="1278041246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xmlns="" val="1721338315"/>
                    </a:ext>
                  </a:extLst>
                </a:gridCol>
                <a:gridCol w="822121">
                  <a:extLst>
                    <a:ext uri="{9D8B030D-6E8A-4147-A177-3AD203B41FA5}">
                      <a16:colId xmlns:a16="http://schemas.microsoft.com/office/drawing/2014/main" xmlns="" val="3718354647"/>
                    </a:ext>
                  </a:extLst>
                </a:gridCol>
                <a:gridCol w="866862">
                  <a:extLst>
                    <a:ext uri="{9D8B030D-6E8A-4147-A177-3AD203B41FA5}">
                      <a16:colId xmlns:a16="http://schemas.microsoft.com/office/drawing/2014/main" xmlns="" val="1395118479"/>
                    </a:ext>
                  </a:extLst>
                </a:gridCol>
              </a:tblGrid>
              <a:tr h="529490">
                <a:tc>
                  <a:txBody>
                    <a:bodyPr/>
                    <a:lstStyle/>
                    <a:p>
                      <a:r>
                        <a:rPr lang="en-IN" sz="1600" dirty="0"/>
                        <a:t> BRAND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GENERIC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      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     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   FREQUECCY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        D1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        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        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       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         D5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37629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IN" dirty="0"/>
                        <a:t>ab. </a:t>
                      </a:r>
                      <a:r>
                        <a:rPr lang="en-IN" dirty="0" err="1"/>
                        <a:t>Syndopa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</a:t>
                      </a:r>
                      <a:r>
                        <a:rPr lang="en-IN" dirty="0" err="1"/>
                        <a:t>evodopa</a:t>
                      </a:r>
                      <a:r>
                        <a:rPr lang="en-IN" dirty="0"/>
                        <a:t> &amp; Carbidopa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275mg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r>
                        <a:rPr lang="en-IN" dirty="0" err="1"/>
                        <a:t>ral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4795931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/>
                        <a:t>Inj. 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Pantoprazole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40mg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1-0-0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3770039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IN" dirty="0"/>
                        <a:t>ab. </a:t>
                      </a:r>
                      <a:r>
                        <a:rPr lang="en-IN" dirty="0" err="1"/>
                        <a:t>Ropiford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  <a:r>
                        <a:rPr lang="en-IN" dirty="0" err="1"/>
                        <a:t>opinirole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1mg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r>
                        <a:rPr lang="en-IN" dirty="0" err="1"/>
                        <a:t>ral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5549278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/>
                        <a:t>Tab. </a:t>
                      </a:r>
                      <a:r>
                        <a:rPr lang="en-IN" dirty="0" err="1"/>
                        <a:t>Selgin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  <a:r>
                        <a:rPr lang="en-IN" dirty="0" err="1"/>
                        <a:t>eligiline</a:t>
                      </a:r>
                      <a:r>
                        <a:rPr lang="en-IN" dirty="0"/>
                        <a:t> HCL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 5mg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0-1-1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1323537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/>
                        <a:t>Inj. </a:t>
                      </a:r>
                      <a:r>
                        <a:rPr lang="en-IN" dirty="0" err="1"/>
                        <a:t>Amantrel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Amantadine HCL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5ml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  <a:r>
                        <a:rPr lang="en-IN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573714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IN" dirty="0"/>
                        <a:t>ab. </a:t>
                      </a:r>
                      <a:r>
                        <a:rPr lang="en-IN" dirty="0" err="1"/>
                        <a:t>Entacom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  <a:r>
                        <a:rPr lang="en-IN" dirty="0" err="1"/>
                        <a:t>ntacapone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200mg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</a:t>
                      </a:r>
                      <a:r>
                        <a:rPr lang="en-IN" dirty="0" err="1"/>
                        <a:t>ral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0863784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 err="1"/>
                        <a:t>Inj</a:t>
                      </a:r>
                      <a:r>
                        <a:rPr lang="en-IN" dirty="0"/>
                        <a:t>. </a:t>
                      </a:r>
                      <a:r>
                        <a:rPr lang="en-IN" dirty="0" err="1"/>
                        <a:t>Syclide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  <a:r>
                        <a:rPr lang="en-IN" dirty="0" err="1"/>
                        <a:t>rocyclidine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  2ml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2544826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CDCF43-6E3D-1CB8-1DE7-DE616B340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C317FB-D301-C6CD-DC9C-29FB2D2B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777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A3F6A-19BA-7D1F-D00A-BF80ED35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DISCHARGE MEDICATION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736BDF-40C0-079F-A686-70019EA1A6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evodopa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&amp; Carbidopa –     275mg –   1-0-1    for 1 week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opinirole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–                         1mg –       1-0-1     for 1 week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eligiline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HCL –                  5mg –       1-0-0    for 1 week 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Pan-D –                               40mg -       1-0-0    for 1 week 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Droxidopa –                       100mg –     1-0-1    for 1 week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B8CE88-AEBC-5185-CB75-44F686836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3EDA97-A7B6-0406-C71A-5A11D8CB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7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D14A51-2AFC-C086-B095-02B734CA6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F5A61B-B96E-B31A-BC41-2A7424C0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EBC7737-3021-019C-5C75-5FF59462C873}"/>
              </a:ext>
            </a:extLst>
          </p:cNvPr>
          <p:cNvSpPr txBox="1"/>
          <p:nvPr/>
        </p:nvSpPr>
        <p:spPr>
          <a:xfrm>
            <a:off x="4554071" y="0"/>
            <a:ext cx="6571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283E11-3EAC-ECEC-193D-2D766CA5BDEE}"/>
              </a:ext>
            </a:extLst>
          </p:cNvPr>
          <p:cNvSpPr txBox="1"/>
          <p:nvPr/>
        </p:nvSpPr>
        <p:spPr>
          <a:xfrm>
            <a:off x="493059" y="353942"/>
            <a:ext cx="10085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 drug interaction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A320FA-8C76-ADEE-0A8D-D4BA1FA8C64B}"/>
              </a:ext>
            </a:extLst>
          </p:cNvPr>
          <p:cNvSpPr txBox="1"/>
          <p:nvPr/>
        </p:nvSpPr>
        <p:spPr>
          <a:xfrm>
            <a:off x="40340" y="871747"/>
            <a:ext cx="121516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Amantadine and procyclidine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may increase side effects such as dry mouth , constipation , difficulty urination , heat intolerance , confusion and blurred vision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Levodopa and procyclidine –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may decrease the effects of levodopa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Levodopa and selegiline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may increase the side effects of levodopa and symptoms like nausea , vomiting  or Diarrhea and irregular heart beat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Procyclidine and selegiline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may increase side effects such as dizziness , drowsiness , confusion and difficulty concentration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Levodopa and ropinirole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may increase side effects such as dizziness , drowsiness , confusion and difficulty concentration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Selegiline and ropinirole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may increase the side effects such as dizziness , drowsiness , confusion and difficulty concentration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Levodopa and entacapone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may increase the side effects of levodopa . </a:t>
            </a: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Selegiline and entacapone –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may increase side effects such as dizziness , drowsiness , confusion and difficulty concentration 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DCFD891-DCD2-9098-9C78-57D8CEF40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" y="0"/>
            <a:ext cx="574190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9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6BBB50-D465-F99B-1BC0-8851A31F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itchFamily="18" charset="0"/>
                <a:cs typeface="Times New Roman" pitchFamily="18" charset="0"/>
              </a:rPr>
              <a:t>PATIENT COUNSELLING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366DB98-496E-29FD-012B-456A35473A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You may walk more slowly than before, but a daily walk is good exercise and may help to loose up stiff muscles.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feeling any mental illness,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sikness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vertigo and dizziness should report to the physician.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Take your medication as directed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physican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Any compliance with the drug should be reported to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physican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Eat a healthy diet.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Ensure you are getting enough sleep.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E16DE8F-9677-D3CB-2DB6-D5D92AE2F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3DBE4D-3608-920F-F5C8-266532F5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914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D59F2F-EDBB-9EB1-D6C7-7CA90E613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882" y="1425881"/>
            <a:ext cx="8840812" cy="3590488"/>
          </a:xfrm>
        </p:spPr>
        <p:txBody>
          <a:bodyPr>
            <a:normAutofit fontScale="90000"/>
          </a:bodyPr>
          <a:lstStyle/>
          <a:p>
            <a:r>
              <a:rPr lang="en-IN" sz="14900" b="1" dirty="0">
                <a:latin typeface="Times New Roman" pitchFamily="18" charset="0"/>
                <a:cs typeface="Times New Roman" pitchFamily="18" charset="0"/>
              </a:rPr>
              <a:t>Thank 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DB3724-D7DC-D84C-4AAF-38B51C939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F7A7AB-F151-1C6E-EAEC-B185A4C35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52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A770520-19E7-437C-1F9E-6894828E5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60EB65-C522-ADF8-4208-FDCE6699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3936FB-3340-3DAD-D007-31849119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317" y="1109195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Patient demographic details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096C2C-5AC2-DDF1-E40D-D6C6B1264C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56221" y="2510527"/>
            <a:ext cx="4456085" cy="1631167"/>
          </a:xfrm>
        </p:spPr>
        <p:txBody>
          <a:bodyPr/>
          <a:lstStyle/>
          <a:p>
            <a:pPr algn="ctr"/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PATIENT’S NAME : ABC</a:t>
            </a:r>
          </a:p>
          <a:p>
            <a:pPr algn="ctr"/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PATIENT’S AGE 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68 years</a:t>
            </a:r>
            <a:endParaRPr lang="en-US" cap="none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SEX : MALE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E3227D-289B-2ED5-7EC1-3A1925A1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D84586-3C3E-B4C9-A413-7C63A5A4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89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419A5D-0B53-62F8-2760-973860678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212" y="1509603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COMPLAINTS ON ADMISSION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1A5919-024D-6598-63AC-03E08EEEC7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3072918"/>
            <a:ext cx="10363826" cy="2807929"/>
          </a:xfrm>
        </p:spPr>
        <p:txBody>
          <a:bodyPr/>
          <a:lstStyle/>
          <a:p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C/O HAND SHAKING</a:t>
            </a:r>
          </a:p>
          <a:p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NECK PAIN</a:t>
            </a:r>
          </a:p>
          <a:p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SLURRED SPEECH</a:t>
            </a:r>
          </a:p>
          <a:p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VOMITING SINCE 1 DAY</a:t>
            </a:r>
          </a:p>
          <a:p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INVOLUNTARY JERKY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RIGHT HAND</a:t>
            </a:r>
            <a:endParaRPr lang="en-US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FDA82A-EDB7-465C-1EDC-7098B24E6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FE4850-6097-A349-B6B0-099BDE90D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8EC6491-6822-B6FB-35B9-3FBCB7CA1141}"/>
              </a:ext>
            </a:extLst>
          </p:cNvPr>
          <p:cNvSpPr txBox="1"/>
          <p:nvPr/>
        </p:nvSpPr>
        <p:spPr>
          <a:xfrm>
            <a:off x="2877671" y="313765"/>
            <a:ext cx="6024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254627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62B21-FB77-9624-A3E9-D46BE7A6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PATIENT’S HISTORY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4C8030-C50D-B3BC-7F7F-54C1496517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MEDICAL HISTORY : K/C/O ORTHOSTATIC HYPOTENTION SINCE 2 YEARS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MEDICATION HISTPORY : MIDODRINE HCL. 2.5MG 1-0-1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FAMILY HISTORY : NIL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SOCIAL HISTORY : NIL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DBC1F0-73C0-A528-1EDB-4C439B47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3F8E8D-1DD3-7837-0DDB-CF38BF68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6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0203F1-571A-EBB3-1A07-E04AE94B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PHYSICAL EXAMINATION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50C21A-5742-717C-DA2F-EFF47DF56C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GENERAL : P.I.C.C.L.E 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CVS : LOW HEART RATE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RS : NVBS +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CNS : CONSCIOUS, ORIENTED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BP : 110/70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mmhg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PR </a:t>
            </a:r>
            <a:r>
              <a:rPr lang="en-IN">
                <a:latin typeface="Times New Roman" pitchFamily="18" charset="0"/>
                <a:cs typeface="Times New Roman" pitchFamily="18" charset="0"/>
              </a:rPr>
              <a:t>: 67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bpm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Temp : Normal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Spo2 : 96%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FB21EE-3BE5-8D32-18B0-F801250C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909F37-1D36-BB06-6E67-01C6AD5D9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9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6" y="759640"/>
            <a:ext cx="8596668" cy="1320800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OTHERS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379068" y="2788434"/>
            <a:ext cx="5002932" cy="1693920"/>
          </a:xfrm>
        </p:spPr>
        <p:txBody>
          <a:bodyPr/>
          <a:lstStyle/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SUFFLING GAIT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POSTURAL INSTIBILITY</a:t>
            </a:r>
          </a:p>
          <a:p>
            <a:r>
              <a:rPr lang="en-IN" dirty="0">
                <a:latin typeface="Times New Roman" pitchFamily="18" charset="0"/>
                <a:cs typeface="Times New Roman" pitchFamily="18" charset="0"/>
              </a:rPr>
              <a:t>DECREASED ARM SWING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E194D6-9F12-4DB0-B9EE-B162DF9D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4D2C5C-3518-E11C-25A5-50C1B815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5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440F3C-9880-74AD-E3DF-C47086253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Objective evidence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DD4BF4ED-CC69-A3F8-B843-869F2AD1F3A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02624934"/>
              </p:ext>
            </p:extLst>
          </p:nvPr>
        </p:nvGraphicFramePr>
        <p:xfrm>
          <a:off x="609600" y="1425166"/>
          <a:ext cx="10972800" cy="4819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xmlns="" val="1763776768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xmlns="" val="283392611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xmlns="" val="4291197936"/>
                    </a:ext>
                  </a:extLst>
                </a:gridCol>
              </a:tblGrid>
              <a:tr h="494103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                    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            OBSERVED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              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78795"/>
                  </a:ext>
                </a:extLst>
              </a:tr>
              <a:tr h="502491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  RBC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        4.8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Million cells/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</a:rPr>
                        <a:t>Cmm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4.5 – 5.4 Million cells/</a:t>
                      </a:r>
                      <a:r>
                        <a:rPr lang="en-IN" dirty="0" err="1"/>
                        <a:t>Cmm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1910881"/>
                  </a:ext>
                </a:extLst>
              </a:tr>
              <a:tr h="427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   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50 – 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0159852"/>
                  </a:ext>
                </a:extLst>
              </a:tr>
              <a:tr h="51172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BASOPHILS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   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 1 – 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08239899"/>
                  </a:ext>
                </a:extLst>
              </a:tr>
              <a:tr h="427839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LYMPHOCYTES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                     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 20 - 40%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4652077"/>
                  </a:ext>
                </a:extLst>
              </a:tr>
              <a:tr h="460547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PLATELET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2.1 Lac/ml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1.5 – 4.5 Lac/ml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1067606"/>
                  </a:ext>
                </a:extLst>
              </a:tr>
              <a:tr h="462243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WBC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              3860 Cells/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</a:rPr>
                        <a:t>Cmm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4500 – 11000 Cells/</a:t>
                      </a:r>
                      <a:r>
                        <a:rPr lang="en-IN" dirty="0" err="1"/>
                        <a:t>Cmm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0623753"/>
                  </a:ext>
                </a:extLst>
              </a:tr>
              <a:tr h="453005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HAEMOGLOBIN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                  13gm%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     12 – 16gm%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9523624"/>
                  </a:ext>
                </a:extLst>
              </a:tr>
              <a:tr h="1079664"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  <a:p>
                      <a:pPr algn="ctr"/>
                      <a:r>
                        <a:rPr lang="en-IN" dirty="0"/>
                        <a:t>      PROTEIN : ALPHA-SYNUCLEIN</a:t>
                      </a:r>
                    </a:p>
                    <a:p>
                      <a:pPr algn="ctr"/>
                      <a:r>
                        <a:rPr lang="en-IN" dirty="0"/>
                        <a:t>                      CRP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                   1.29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</a:rPr>
                        <a:t>pg</a:t>
                      </a:r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/dl</a:t>
                      </a:r>
                    </a:p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                   1.24 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             </a:t>
                      </a:r>
                    </a:p>
                    <a:p>
                      <a:pPr algn="ctr"/>
                      <a:r>
                        <a:rPr lang="en-IN" dirty="0"/>
                        <a:t>                   0.4 – 0.8 </a:t>
                      </a:r>
                      <a:r>
                        <a:rPr lang="en-IN" dirty="0" err="1"/>
                        <a:t>pg</a:t>
                      </a:r>
                      <a:r>
                        <a:rPr lang="en-IN" dirty="0"/>
                        <a:t>/dl</a:t>
                      </a:r>
                    </a:p>
                    <a:p>
                      <a:pPr algn="ctr"/>
                      <a:r>
                        <a:rPr lang="en-IN" dirty="0"/>
                        <a:t>                   0.3 – 1.0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1924496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12B3AE-2FA3-0827-BE18-CFF61127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9462F1-55E6-AED7-E1E8-ADE58B35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77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67D333-E372-44C1-645E-DFEC50C2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BA5413-EDAB-CEC6-9BF0-4C84B0AED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0E0837-04FD-1758-5574-3482E5EEB08F}"/>
              </a:ext>
            </a:extLst>
          </p:cNvPr>
          <p:cNvSpPr txBox="1"/>
          <p:nvPr/>
        </p:nvSpPr>
        <p:spPr>
          <a:xfrm>
            <a:off x="2949388" y="1631577"/>
            <a:ext cx="7593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– </a:t>
            </a:r>
          </a:p>
          <a:p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MRI brain –   Abnormal </a:t>
            </a:r>
          </a:p>
          <a:p>
            <a:r>
              <a:rPr lang="en-I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scan – Abnormal </a:t>
            </a:r>
          </a:p>
          <a:p>
            <a:r>
              <a:rPr lang="en-IN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52849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</TotalTime>
  <Words>754</Words>
  <Application>Microsoft Office PowerPoint</Application>
  <PresentationFormat>Widescreen</PresentationFormat>
  <Paragraphs>230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CASE PRESENTATION ON PARKINSON’S DISEASE</vt:lpstr>
      <vt:lpstr>PowerPoint Presentation</vt:lpstr>
      <vt:lpstr>Patient demographic details</vt:lpstr>
      <vt:lpstr>COMPLAINTS ON ADMISSION</vt:lpstr>
      <vt:lpstr>PATIENT’S HISTORY</vt:lpstr>
      <vt:lpstr>PHYSICAL EXAMINATION</vt:lpstr>
      <vt:lpstr>OTHERS EXAMINATION</vt:lpstr>
      <vt:lpstr>Objective evidence </vt:lpstr>
      <vt:lpstr>PowerPoint Presentation</vt:lpstr>
      <vt:lpstr>ASSESSMENT</vt:lpstr>
      <vt:lpstr>Final diagnosis</vt:lpstr>
      <vt:lpstr>GOALS OF THERAPY</vt:lpstr>
      <vt:lpstr>TREATMENT CHART</vt:lpstr>
      <vt:lpstr>DISCHARGE MEDICATION</vt:lpstr>
      <vt:lpstr>PowerPoint Presentation</vt:lpstr>
      <vt:lpstr>PATIENT COUNSELLING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MENINGITIS</dc:title>
  <dc:creator>Samim Aktar</dc:creator>
  <cp:lastModifiedBy>User</cp:lastModifiedBy>
  <cp:revision>41</cp:revision>
  <dcterms:created xsi:type="dcterms:W3CDTF">2022-10-09T13:50:44Z</dcterms:created>
  <dcterms:modified xsi:type="dcterms:W3CDTF">2024-09-03T06:38:43Z</dcterms:modified>
</cp:coreProperties>
</file>