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2" r:id="rId2"/>
    <p:sldId id="273" r:id="rId3"/>
    <p:sldId id="288" r:id="rId4"/>
    <p:sldId id="289" r:id="rId5"/>
    <p:sldId id="298" r:id="rId6"/>
    <p:sldId id="263" r:id="rId7"/>
    <p:sldId id="264" r:id="rId8"/>
    <p:sldId id="275" r:id="rId9"/>
    <p:sldId id="292" r:id="rId10"/>
    <p:sldId id="276" r:id="rId11"/>
    <p:sldId id="277" r:id="rId12"/>
    <p:sldId id="278" r:id="rId13"/>
    <p:sldId id="279" r:id="rId14"/>
    <p:sldId id="299" r:id="rId15"/>
    <p:sldId id="280" r:id="rId16"/>
    <p:sldId id="28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19ABD-C8AA-4F21-A08E-1DE2433CD8EA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C3A6A-A464-410D-889D-6E2C4AE5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473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B19B9-4EAD-4DB0-814C-A512DB1EF7E9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EE499-8E8C-4F00-827B-E4B7B5F3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639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E499-8E8C-4F00-827B-E4B7B5F3F9D8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4071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C25ECA-33EC-DC0F-D323-CCBFE6A2E3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EECBDF3-FAF7-E118-81B7-A4E53EEA9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06B073-E0E8-2368-DAB1-9C973088B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2601-F846-4AD2-B3CD-7EC728ED6941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E40B69-FC8B-DC5E-3111-A5F56964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7EBB35-85A7-DDC8-1A64-7C6394C0C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239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D68DE1-9F09-8A3F-A063-1E058E299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4206AE5-CDC0-80E3-C992-28ECEBDE53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1246D4-AA57-46C4-A222-A197AA2CD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048E6-F67C-4C2C-8A0F-9C273EC79FF4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86056E-D84D-6D24-77E5-C6DD7219B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DE1D17-AB5B-B2E7-D7C9-C0D03A3AF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628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AD043C8-4558-4425-37F6-1F70BC23A9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D54C544-28B5-3063-F414-FD3D06324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B25C97E-6E48-3487-97AC-33EC1119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86C9-F4AA-4E31-B6C0-FFD66D3C1690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D0A0CB-3644-8076-943D-D03BBC7E9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F70F57-702D-A30E-7678-AD81B586D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3135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C5ACEF-B6CE-5E2C-B571-FA61CDC37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B00231-FD94-BFB3-65D4-8CD498963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EAB183-3ACE-D26C-F4A8-FF9F77483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8012-EDE4-471E-BCA7-F64224E053E1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DEDA41-06DF-16BD-6DFE-2430EC2DF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6ECCCE-6C1B-BE46-8419-FF990374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921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135A17-B70F-5CB6-9BBE-A1BAD4B21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F668C5-ED4C-98C0-CAA4-685D8EF7B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E0162A-835D-158B-39CD-E7E06EEDC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749EF-5CCB-4006-9BFC-97018A6502DB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421BAE-2F93-4087-A3E6-2C0EBF317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FE44C7-8456-0CE2-00A2-96ED9A258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2956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28DDD3-B713-5998-DA08-4B8845F6A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0A4326-8478-FE82-A0FE-990FF2C12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4E9C891-DF07-C78A-E187-C566A13DC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660EA2-6013-AC90-308D-214C43C5F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7B6D-08AA-4AE1-9570-02901FEB2C38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A5E10F9-73FD-2078-E27D-882BA0540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529BF2-669C-0A39-77F4-F5F08DAF0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435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0F5122-D8E2-8307-AF7B-A2F9CAA58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1510A69-1460-F8B9-FC47-4EBE97422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D00B321-3C60-C31B-D801-B7E85B6CC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873256A-79D2-32C5-39AE-9BA394BB1F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2DAFA22-72DE-726F-1433-D70ACEF531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59ABA02-F8E9-505B-0A9A-C1305484C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60C-0D00-484C-93D1-1E4F40B1D4E6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8D604B7-B193-8C00-0267-7E962FBC3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530B6E3-6A82-EE6D-2444-C264DDB3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1264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3998DE-EBF0-689C-DAA7-C5A077689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F219918-BA38-B379-DA6F-0DBB8CFF1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5D902-83EF-4AB5-87B7-1578EDC1B866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D19F82E-3137-EA11-673A-EA2074D7E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9DF3067-DB56-3AD5-0E88-CC4091DF4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4044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FAF94E-21FE-AE15-1A32-DFA1CD81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593F-8024-4321-B52D-4ECF212F1073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CFC83A2-4135-67B9-C417-940DB175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D43BC5F-A656-022F-7D9F-C8857E1A5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850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4D780B-A123-3D9D-965A-512563D1B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421562-850D-216B-4F4B-ABEA3E361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D53C4C-5AC6-A326-343B-CE201206A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DFBCDD8-58AE-1245-0360-31D3079D9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06B1-904C-42B7-91CD-4CA30F55A847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A7D1E7A-8C75-1C4A-0185-4AD46401A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B715F4C-00FE-CAC1-6062-8467F547C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021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520FD0-C672-4219-53F5-045AC26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CF577AA-56DC-F8C6-A0D7-FD466A52AF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A1FA4D2-4820-EEEC-3574-7EDF5A465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6C97E7-0E38-F897-4D8B-23191B781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9D85-CDFD-4388-A97C-6401D3916CAC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9A3A0F6-9A38-A495-F48D-9DEA1F33A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6124156-3A10-0912-A1D1-49A2F029F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2196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66270C9-0FC0-0A7E-DF61-88E885173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82D610-70D2-6130-A5E6-7F0339865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9666A20-ECFF-BEDA-7B4D-0BFF819B91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AFB86-A21C-47EE-B179-F1EF3CCEE9EF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3A3DEF-5A93-C58A-E463-BEBA8A4A7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7BF721-7EC8-CE86-B962-028B1220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50C26-C572-47A0-9E7A-39AFC4F5E139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20052077">
            <a:off x="2527301" y="2761326"/>
            <a:ext cx="812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15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A0857E43-6BDC-4F9A-0AD7-68DDDF45CD8F}"/>
              </a:ext>
            </a:extLst>
          </p:cNvPr>
          <p:cNvSpPr txBox="1"/>
          <p:nvPr/>
        </p:nvSpPr>
        <p:spPr>
          <a:xfrm>
            <a:off x="3171006" y="3137222"/>
            <a:ext cx="6641281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Case  Presentation  On </a:t>
            </a:r>
            <a:r>
              <a:rPr lang="en-IN" sz="4000" b="1" u="sng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SLE </a:t>
            </a: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283DB0E-B642-CD30-F17B-6A88678ED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B7788F4C-5E6C-069C-AB96-ECD649F8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0040F16-8387-1C99-62BE-EB7003C346E7}"/>
              </a:ext>
            </a:extLst>
          </p:cNvPr>
          <p:cNvSpPr txBox="1"/>
          <p:nvPr/>
        </p:nvSpPr>
        <p:spPr>
          <a:xfrm>
            <a:off x="5280212" y="0"/>
            <a:ext cx="1855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51E3EF1-DB7A-C974-7DF6-20E9D571ABE9}"/>
              </a:ext>
            </a:extLst>
          </p:cNvPr>
          <p:cNvSpPr txBox="1"/>
          <p:nvPr/>
        </p:nvSpPr>
        <p:spPr>
          <a:xfrm>
            <a:off x="1873623" y="2061883"/>
            <a:ext cx="94846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manage active s/s present in patient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prevent the  systemic complication of </a:t>
            </a:r>
            <a:r>
              <a:rPr lang="en-I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sle</a:t>
            </a: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prevent the remission of pleural effusion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enhance the patient quality of life by encouraging to have medical adherence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A907E49-3FEA-AB5A-9705-FCEC01236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361E027-97F7-EDD0-E2FB-910CBC51B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9082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4500250-890D-9957-946F-57275704535E}"/>
              </a:ext>
            </a:extLst>
          </p:cNvPr>
          <p:cNvSpPr txBox="1"/>
          <p:nvPr/>
        </p:nvSpPr>
        <p:spPr>
          <a:xfrm>
            <a:off x="4285129" y="-17057"/>
            <a:ext cx="3460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chart 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xmlns="" id="{41BFF4DB-16F6-5E63-4A57-2EB099AAE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112690"/>
              </p:ext>
            </p:extLst>
          </p:nvPr>
        </p:nvGraphicFramePr>
        <p:xfrm>
          <a:off x="149412" y="629273"/>
          <a:ext cx="11845365" cy="40489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988">
                  <a:extLst>
                    <a:ext uri="{9D8B030D-6E8A-4147-A177-3AD203B41FA5}">
                      <a16:colId xmlns:a16="http://schemas.microsoft.com/office/drawing/2014/main" xmlns="" val="4021757187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xmlns="" val="3934689711"/>
                    </a:ext>
                  </a:extLst>
                </a:gridCol>
                <a:gridCol w="1873197">
                  <a:extLst>
                    <a:ext uri="{9D8B030D-6E8A-4147-A177-3AD203B41FA5}">
                      <a16:colId xmlns:a16="http://schemas.microsoft.com/office/drawing/2014/main" xmlns="" val="3902114362"/>
                    </a:ext>
                  </a:extLst>
                </a:gridCol>
                <a:gridCol w="887932">
                  <a:extLst>
                    <a:ext uri="{9D8B030D-6E8A-4147-A177-3AD203B41FA5}">
                      <a16:colId xmlns:a16="http://schemas.microsoft.com/office/drawing/2014/main" xmlns="" val="2908883469"/>
                    </a:ext>
                  </a:extLst>
                </a:gridCol>
                <a:gridCol w="1111624">
                  <a:extLst>
                    <a:ext uri="{9D8B030D-6E8A-4147-A177-3AD203B41FA5}">
                      <a16:colId xmlns:a16="http://schemas.microsoft.com/office/drawing/2014/main" xmlns="" val="1678779295"/>
                    </a:ext>
                  </a:extLst>
                </a:gridCol>
                <a:gridCol w="1479176">
                  <a:extLst>
                    <a:ext uri="{9D8B030D-6E8A-4147-A177-3AD203B41FA5}">
                      <a16:colId xmlns:a16="http://schemas.microsoft.com/office/drawing/2014/main" xmlns="" val="1849834474"/>
                    </a:ext>
                  </a:extLst>
                </a:gridCol>
                <a:gridCol w="3290048">
                  <a:extLst>
                    <a:ext uri="{9D8B030D-6E8A-4147-A177-3AD203B41FA5}">
                      <a16:colId xmlns:a16="http://schemas.microsoft.com/office/drawing/2014/main" xmlns="" val="3076616311"/>
                    </a:ext>
                  </a:extLst>
                </a:gridCol>
              </a:tblGrid>
              <a:tr h="47827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6457354"/>
                  </a:ext>
                </a:extLst>
              </a:tr>
              <a:tr h="47827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hydrocortisone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Hydrocortisone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024219"/>
                  </a:ext>
                </a:extLst>
              </a:tr>
              <a:tr h="47827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5841226"/>
                  </a:ext>
                </a:extLst>
              </a:tr>
              <a:tr h="47827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vit d + calcium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30660524"/>
                  </a:ext>
                </a:extLst>
              </a:tr>
              <a:tr h="47827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prednisolone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Prednisolone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01965335"/>
                  </a:ext>
                </a:extLst>
              </a:tr>
              <a:tr h="47827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ceftriaxone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Ceftriaxone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9132516"/>
                  </a:ext>
                </a:extLst>
              </a:tr>
              <a:tr h="47827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pantop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9005291"/>
                  </a:ext>
                </a:extLst>
              </a:tr>
              <a:tr h="47827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livogen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Ferrous fumarate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3430453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FF15C7BF-BEDA-85A1-BDBB-35B4D72CE9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429476"/>
              </p:ext>
            </p:extLst>
          </p:nvPr>
        </p:nvGraphicFramePr>
        <p:xfrm>
          <a:off x="149409" y="4678224"/>
          <a:ext cx="11845365" cy="17732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23">
                  <a:extLst>
                    <a:ext uri="{9D8B030D-6E8A-4147-A177-3AD203B41FA5}">
                      <a16:colId xmlns:a16="http://schemas.microsoft.com/office/drawing/2014/main" xmlns="" val="281035041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xmlns="" val="3386383972"/>
                    </a:ext>
                  </a:extLst>
                </a:gridCol>
                <a:gridCol w="1882162">
                  <a:extLst>
                    <a:ext uri="{9D8B030D-6E8A-4147-A177-3AD203B41FA5}">
                      <a16:colId xmlns:a16="http://schemas.microsoft.com/office/drawing/2014/main" xmlns="" val="2396691674"/>
                    </a:ext>
                  </a:extLst>
                </a:gridCol>
                <a:gridCol w="896897">
                  <a:extLst>
                    <a:ext uri="{9D8B030D-6E8A-4147-A177-3AD203B41FA5}">
                      <a16:colId xmlns:a16="http://schemas.microsoft.com/office/drawing/2014/main" xmlns="" val="3021799619"/>
                    </a:ext>
                  </a:extLst>
                </a:gridCol>
                <a:gridCol w="1102659">
                  <a:extLst>
                    <a:ext uri="{9D8B030D-6E8A-4147-A177-3AD203B41FA5}">
                      <a16:colId xmlns:a16="http://schemas.microsoft.com/office/drawing/2014/main" xmlns="" val="2159042671"/>
                    </a:ext>
                  </a:extLst>
                </a:gridCol>
                <a:gridCol w="1470212">
                  <a:extLst>
                    <a:ext uri="{9D8B030D-6E8A-4147-A177-3AD203B41FA5}">
                      <a16:colId xmlns:a16="http://schemas.microsoft.com/office/drawing/2014/main" xmlns="" val="1394943412"/>
                    </a:ext>
                  </a:extLst>
                </a:gridCol>
                <a:gridCol w="3299012">
                  <a:extLst>
                    <a:ext uri="{9D8B030D-6E8A-4147-A177-3AD203B41FA5}">
                      <a16:colId xmlns:a16="http://schemas.microsoft.com/office/drawing/2014/main" xmlns="" val="3251580986"/>
                    </a:ext>
                  </a:extLst>
                </a:gridCol>
              </a:tblGrid>
              <a:tr h="59109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 + folic acid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tab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404907"/>
                  </a:ext>
                </a:extLst>
              </a:tr>
              <a:tr h="59109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Pint packed cell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Transfusion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6238084"/>
                  </a:ext>
                </a:extLst>
              </a:tr>
              <a:tr h="59109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erythromycin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Erythromycin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1 – 1 –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8301070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4E043333-2F5C-EE3E-B333-36245AA3B5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687508"/>
              </p:ext>
            </p:extLst>
          </p:nvPr>
        </p:nvGraphicFramePr>
        <p:xfrm>
          <a:off x="8710706" y="1099644"/>
          <a:ext cx="3284070" cy="4740837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56814">
                  <a:extLst>
                    <a:ext uri="{9D8B030D-6E8A-4147-A177-3AD203B41FA5}">
                      <a16:colId xmlns:a16="http://schemas.microsoft.com/office/drawing/2014/main" xmlns="" val="1525713885"/>
                    </a:ext>
                  </a:extLst>
                </a:gridCol>
                <a:gridCol w="656814">
                  <a:extLst>
                    <a:ext uri="{9D8B030D-6E8A-4147-A177-3AD203B41FA5}">
                      <a16:colId xmlns:a16="http://schemas.microsoft.com/office/drawing/2014/main" xmlns="" val="247799433"/>
                    </a:ext>
                  </a:extLst>
                </a:gridCol>
                <a:gridCol w="656814">
                  <a:extLst>
                    <a:ext uri="{9D8B030D-6E8A-4147-A177-3AD203B41FA5}">
                      <a16:colId xmlns:a16="http://schemas.microsoft.com/office/drawing/2014/main" xmlns="" val="1954838348"/>
                    </a:ext>
                  </a:extLst>
                </a:gridCol>
                <a:gridCol w="656814">
                  <a:extLst>
                    <a:ext uri="{9D8B030D-6E8A-4147-A177-3AD203B41FA5}">
                      <a16:colId xmlns:a16="http://schemas.microsoft.com/office/drawing/2014/main" xmlns="" val="656125971"/>
                    </a:ext>
                  </a:extLst>
                </a:gridCol>
                <a:gridCol w="656814">
                  <a:extLst>
                    <a:ext uri="{9D8B030D-6E8A-4147-A177-3AD203B41FA5}">
                      <a16:colId xmlns:a16="http://schemas.microsoft.com/office/drawing/2014/main" xmlns="" val="624824778"/>
                    </a:ext>
                  </a:extLst>
                </a:gridCol>
              </a:tblGrid>
              <a:tr h="522968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9749282"/>
                  </a:ext>
                </a:extLst>
              </a:tr>
              <a:tr h="461008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9540310"/>
                  </a:ext>
                </a:extLst>
              </a:tr>
              <a:tr h="446959"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28549876"/>
                  </a:ext>
                </a:extLst>
              </a:tr>
              <a:tr h="508456"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3065285"/>
                  </a:ext>
                </a:extLst>
              </a:tr>
              <a:tr h="44695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2675051"/>
                  </a:ext>
                </a:extLst>
              </a:tr>
              <a:tr h="51226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68975499"/>
                  </a:ext>
                </a:extLst>
              </a:tr>
              <a:tr h="690282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88375"/>
                  </a:ext>
                </a:extLst>
              </a:tr>
              <a:tr h="57597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054981"/>
                  </a:ext>
                </a:extLst>
              </a:tr>
              <a:tr h="575970"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5641531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B9374CD5-BD0C-409C-9836-EF62DE52A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999968"/>
              </p:ext>
            </p:extLst>
          </p:nvPr>
        </p:nvGraphicFramePr>
        <p:xfrm>
          <a:off x="8710704" y="5296518"/>
          <a:ext cx="3284070" cy="108792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56814">
                  <a:extLst>
                    <a:ext uri="{9D8B030D-6E8A-4147-A177-3AD203B41FA5}">
                      <a16:colId xmlns:a16="http://schemas.microsoft.com/office/drawing/2014/main" xmlns="" val="1138205115"/>
                    </a:ext>
                  </a:extLst>
                </a:gridCol>
                <a:gridCol w="656814">
                  <a:extLst>
                    <a:ext uri="{9D8B030D-6E8A-4147-A177-3AD203B41FA5}">
                      <a16:colId xmlns:a16="http://schemas.microsoft.com/office/drawing/2014/main" xmlns="" val="2180572928"/>
                    </a:ext>
                  </a:extLst>
                </a:gridCol>
                <a:gridCol w="656814">
                  <a:extLst>
                    <a:ext uri="{9D8B030D-6E8A-4147-A177-3AD203B41FA5}">
                      <a16:colId xmlns:a16="http://schemas.microsoft.com/office/drawing/2014/main" xmlns="" val="2744502405"/>
                    </a:ext>
                  </a:extLst>
                </a:gridCol>
                <a:gridCol w="656814">
                  <a:extLst>
                    <a:ext uri="{9D8B030D-6E8A-4147-A177-3AD203B41FA5}">
                      <a16:colId xmlns:a16="http://schemas.microsoft.com/office/drawing/2014/main" xmlns="" val="1652481192"/>
                    </a:ext>
                  </a:extLst>
                </a:gridCol>
                <a:gridCol w="656814">
                  <a:extLst>
                    <a:ext uri="{9D8B030D-6E8A-4147-A177-3AD203B41FA5}">
                      <a16:colId xmlns:a16="http://schemas.microsoft.com/office/drawing/2014/main" xmlns="" val="3969778670"/>
                    </a:ext>
                  </a:extLst>
                </a:gridCol>
              </a:tblGrid>
              <a:tr h="591671"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1217316"/>
                  </a:ext>
                </a:extLst>
              </a:tr>
              <a:tr h="496254"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1878141"/>
                  </a:ext>
                </a:extLst>
              </a:tr>
            </a:tbl>
          </a:graphicData>
        </a:graphic>
      </p:graphicFrame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B348E52B-6543-3E37-B607-FDC60702A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73CA7534-487C-6ECC-F16B-B41A95E99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370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934ED10-58EA-BE96-0DF5-9932E36DD493}"/>
              </a:ext>
            </a:extLst>
          </p:cNvPr>
          <p:cNvSpPr txBox="1"/>
          <p:nvPr/>
        </p:nvSpPr>
        <p:spPr>
          <a:xfrm>
            <a:off x="4052048" y="0"/>
            <a:ext cx="4276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description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F73F27-272D-829D-CAB3-156EBADA6155}"/>
              </a:ext>
            </a:extLst>
          </p:cNvPr>
          <p:cNvSpPr txBox="1"/>
          <p:nvPr/>
        </p:nvSpPr>
        <p:spPr>
          <a:xfrm>
            <a:off x="125505" y="584775"/>
            <a:ext cx="12066495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hydrocortisteron</a:t>
            </a:r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steroid a it is  used for reduce pain itching and swelling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pantoprazole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proton pump inhibitors , to acid reflux and remove the excess amount of  gas from the stomach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vitamin D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vitamin nutrition supplement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prednisolone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corticosteroids to treat the allergies , blood disorders skin disease , inflammation , infection and certain cancers and to prevent organ rejection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ceftriaxone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antibacterial to treat the bacterial infection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pantop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proton pump inhibitors , to treat the acid reflux of the body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livogen</a:t>
            </a:r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haematinics , to treat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anemia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chronic blood loss , low intake of iron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erythromycin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macrolide antibiotics to treat the bacterial infection . </a:t>
            </a:r>
          </a:p>
          <a:p>
            <a:endParaRPr lang="en-IN" dirty="0"/>
          </a:p>
          <a:p>
            <a:r>
              <a:rPr lang="en-IN" dirty="0"/>
              <a:t>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B522EC0-D1F7-7536-1340-E58417F74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74F9569-5CC3-ABB4-F293-8A9902C3A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2367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540695F-4AE9-E251-98FC-7E899E7F44A0}"/>
              </a:ext>
            </a:extLst>
          </p:cNvPr>
          <p:cNvSpPr txBox="1"/>
          <p:nvPr/>
        </p:nvSpPr>
        <p:spPr>
          <a:xfrm>
            <a:off x="4688541" y="0"/>
            <a:ext cx="3523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8CED73-CC9D-44D8-5806-BA9473A9C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3E4782-0FBE-834C-1845-44BB52734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4282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E28866F-CE8C-7E75-327C-2C3D8DD18C28}"/>
              </a:ext>
            </a:extLst>
          </p:cNvPr>
          <p:cNvSpPr txBox="1"/>
          <p:nvPr/>
        </p:nvSpPr>
        <p:spPr>
          <a:xfrm>
            <a:off x="4204446" y="0"/>
            <a:ext cx="4231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D266088-258C-9970-0A91-CF6309EA2DCB}"/>
              </a:ext>
            </a:extLst>
          </p:cNvPr>
          <p:cNvSpPr txBox="1"/>
          <p:nvPr/>
        </p:nvSpPr>
        <p:spPr>
          <a:xfrm>
            <a:off x="2254623" y="1855694"/>
            <a:ext cx="93188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erythromycin   500 mg   QID 6 days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livogen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tab HS      15 days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vita + folic acid   tab    15 days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prednisolone 20 mg  10 days   , 10 mg for next 20 days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3FE51E6-EA2D-DE66-CC0F-CE71B365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53BBABD-BA4C-5E9D-015F-F50732CE0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1263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9E20E83-6187-1181-00D5-955DD150FEBA}"/>
              </a:ext>
            </a:extLst>
          </p:cNvPr>
          <p:cNvSpPr txBox="1"/>
          <p:nvPr/>
        </p:nvSpPr>
        <p:spPr>
          <a:xfrm>
            <a:off x="4307541" y="0"/>
            <a:ext cx="3576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F984AA1-B125-DA8A-9F72-9F54655DB32E}"/>
              </a:ext>
            </a:extLst>
          </p:cNvPr>
          <p:cNvSpPr txBox="1"/>
          <p:nvPr/>
        </p:nvSpPr>
        <p:spPr>
          <a:xfrm>
            <a:off x="1389528" y="1622611"/>
            <a:ext cx="97356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is counselled about importance of light physical exercise with rest 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of shades or sunscreen in direct sunlight to prevent the rash 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is counselled about importance of the drug in SLE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69FA194-92F2-7286-B5E2-091525D2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A27AE24-FAC9-B63F-C1D2-58AD1D058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3942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86B7FF-27EE-4B98-8D5D-1401F4DE4982}"/>
              </a:ext>
            </a:extLst>
          </p:cNvPr>
          <p:cNvSpPr txBox="1"/>
          <p:nvPr/>
        </p:nvSpPr>
        <p:spPr>
          <a:xfrm>
            <a:off x="3550024" y="2268070"/>
            <a:ext cx="6140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4439D9A-9149-8BD9-F655-5F60786709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9"/>
            <a:ext cx="572159" cy="58270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26BB0A-C162-74F0-5791-94B6D8BF8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1721EB-6327-7C11-F2A1-68E52A566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340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BF57E9B-4C4B-EB54-9824-05624DE7DAA6}"/>
              </a:ext>
            </a:extLst>
          </p:cNvPr>
          <p:cNvSpPr txBox="1"/>
          <p:nvPr/>
        </p:nvSpPr>
        <p:spPr>
          <a:xfrm>
            <a:off x="2949388" y="0"/>
            <a:ext cx="7566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7A7F5B7-8F3C-60F4-81D3-9BCDF1267C79}"/>
              </a:ext>
            </a:extLst>
          </p:cNvPr>
          <p:cNvSpPr txBox="1"/>
          <p:nvPr/>
        </p:nvSpPr>
        <p:spPr>
          <a:xfrm>
            <a:off x="4294094" y="1739153"/>
            <a:ext cx="45899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– XYZ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– 35 years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 – female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– female medicine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no – 23022692592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DOA – 24 / 07 / 2023 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D25B347B-75C1-2C65-3682-CB0A7DED3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C83A585D-EA1D-4E12-F2E5-B1898311B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264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CEEA04-3A35-DAAC-8120-16B400F4F672}"/>
              </a:ext>
            </a:extLst>
          </p:cNvPr>
          <p:cNvSpPr txBox="1"/>
          <p:nvPr/>
        </p:nvSpPr>
        <p:spPr>
          <a:xfrm>
            <a:off x="2779059" y="157722"/>
            <a:ext cx="307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8F7398-1B9D-D626-9055-A28FBF3EA8C2}"/>
              </a:ext>
            </a:extLst>
          </p:cNvPr>
          <p:cNvSpPr txBox="1"/>
          <p:nvPr/>
        </p:nvSpPr>
        <p:spPr>
          <a:xfrm>
            <a:off x="2268071" y="1506071"/>
            <a:ext cx="3585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SUBJECTIVE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OBJECTIVE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ASSESSMENT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– PLANNING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ECF3BE-A19A-5F9C-75D8-3CAE7AB16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FB065E8-60B7-1F9F-13B6-53C5C6B8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16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CC518B-ECA5-A10D-4CB4-744EFC232B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8859" y="805570"/>
            <a:ext cx="10515600" cy="1325563"/>
          </a:xfrm>
        </p:spPr>
        <p:txBody>
          <a:bodyPr/>
          <a:lstStyle/>
          <a:p>
            <a:pPr lvl="0"/>
            <a:r>
              <a:rPr lang="en-US" dirty="0">
                <a:latin typeface="Arial Black" pitchFamily="34"/>
              </a:rPr>
              <a:t>          CHIEF COMPLAINTS </a:t>
            </a:r>
            <a:endParaRPr lang="en-IN" dirty="0">
              <a:latin typeface="Arial Black" pitchFamily="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54B0A2-2F5F-68D2-E89A-2B010163E98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629189" y="2464719"/>
            <a:ext cx="8955741" cy="296152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c/o easy fatiguability since 1 month , cough with mild expectoration , pain in left chest , fever and breathlessness , mild lumber pain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D7BEEB-0FA7-981D-7AF8-E111D59E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71DC07-3487-C3BD-C01A-EE85F3885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4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59C34F-D805-8FA9-26C8-837CAFEA11E3}"/>
              </a:ext>
            </a:extLst>
          </p:cNvPr>
          <p:cNvSpPr txBox="1"/>
          <p:nvPr/>
        </p:nvSpPr>
        <p:spPr>
          <a:xfrm>
            <a:off x="1954305" y="34706"/>
            <a:ext cx="431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80124B-BE28-4623-BD84-9D470DA3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7757F8-9A33-4C12-5C08-F68AFDD4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5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1C95A9-E23C-E18D-8AA7-F41E71796AB2}"/>
              </a:ext>
            </a:extLst>
          </p:cNvPr>
          <p:cNvSpPr txBox="1"/>
          <p:nvPr/>
        </p:nvSpPr>
        <p:spPr>
          <a:xfrm>
            <a:off x="2994212" y="439271"/>
            <a:ext cx="45271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history –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4CE3274-50B0-770F-7370-513B00327C7D}"/>
              </a:ext>
            </a:extLst>
          </p:cNvPr>
          <p:cNvSpPr txBox="1"/>
          <p:nvPr/>
        </p:nvSpPr>
        <p:spPr>
          <a:xfrm>
            <a:off x="1021975" y="2167863"/>
            <a:ext cx="111700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medical history – k/c/o HTN and DM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k/c/o of SLE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medication history – topical hydrocortisone ointment .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– nil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history –  mixed  </a:t>
            </a:r>
          </a:p>
        </p:txBody>
      </p:sp>
    </p:spTree>
    <p:extLst>
      <p:ext uri="{BB962C8B-B14F-4D97-AF65-F5344CB8AC3E}">
        <p14:creationId xmlns:p14="http://schemas.microsoft.com/office/powerpoint/2010/main" val="215556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1D0EF4-DF2C-431F-9EAC-2AACE679739E}"/>
              </a:ext>
            </a:extLst>
          </p:cNvPr>
          <p:cNvSpPr txBox="1"/>
          <p:nvPr/>
        </p:nvSpPr>
        <p:spPr>
          <a:xfrm>
            <a:off x="3453589" y="193418"/>
            <a:ext cx="6107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E604846-3223-43FD-BCE7-2F6637B475D4}"/>
              </a:ext>
            </a:extLst>
          </p:cNvPr>
          <p:cNvSpPr/>
          <p:nvPr/>
        </p:nvSpPr>
        <p:spPr>
          <a:xfrm>
            <a:off x="-1030940" y="983281"/>
            <a:ext cx="13016752" cy="5291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Weight  : 37 kg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BP 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90/60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mmHg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PR  :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bpm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RR : 18 bpm 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CVS :  S1S2 +ve murmurs heard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RS :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decrease the breath sound , decreased vocal resonance 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CNS :  conscious and oriented  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temperature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sz="3200" b="1" dirty="0">
                <a:solidFill>
                  <a:srgbClr val="FF0000"/>
                </a:solidFill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⁰F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               </a:t>
            </a:r>
            <a:r>
              <a:rPr lang="en-US" sz="3200" b="1" dirty="0">
                <a:solidFill>
                  <a:srgbClr val="FF0000"/>
                </a:solidFill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Pallor present </a:t>
            </a:r>
            <a:endParaRPr lang="en-I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940807-9D51-3AD9-EB83-4FF676522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B523F1-7E5C-C6B1-9D5C-12057C71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136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9C4172-1F3C-41D6-B319-7ADCA9E9C03D}"/>
              </a:ext>
            </a:extLst>
          </p:cNvPr>
          <p:cNvSpPr txBox="1"/>
          <p:nvPr/>
        </p:nvSpPr>
        <p:spPr>
          <a:xfrm>
            <a:off x="3675530" y="0"/>
            <a:ext cx="6110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E89E4ED6-6ADB-66A3-5302-AEBC54BE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D12F1A06-CFFD-64E9-2ED8-3EE94C1F5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7</a:t>
            </a:fld>
            <a:endParaRPr lang="en-IN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xmlns="" id="{C780D49B-D59F-D6CC-1D36-7B73B95832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554195"/>
              </p:ext>
            </p:extLst>
          </p:nvPr>
        </p:nvGraphicFramePr>
        <p:xfrm>
          <a:off x="245738" y="773454"/>
          <a:ext cx="11749040" cy="3718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6921">
                  <a:extLst>
                    <a:ext uri="{9D8B030D-6E8A-4147-A177-3AD203B41FA5}">
                      <a16:colId xmlns:a16="http://schemas.microsoft.com/office/drawing/2014/main" xmlns="" val="2810383549"/>
                    </a:ext>
                  </a:extLst>
                </a:gridCol>
                <a:gridCol w="3092823">
                  <a:extLst>
                    <a:ext uri="{9D8B030D-6E8A-4147-A177-3AD203B41FA5}">
                      <a16:colId xmlns:a16="http://schemas.microsoft.com/office/drawing/2014/main" xmlns="" val="3073752449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xmlns="" val="556351224"/>
                    </a:ext>
                  </a:extLst>
                </a:gridCol>
                <a:gridCol w="3836896">
                  <a:extLst>
                    <a:ext uri="{9D8B030D-6E8A-4147-A177-3AD203B41FA5}">
                      <a16:colId xmlns:a16="http://schemas.microsoft.com/office/drawing/2014/main" xmlns="" val="1801690102"/>
                    </a:ext>
                  </a:extLst>
                </a:gridCol>
              </a:tblGrid>
              <a:tr h="464819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92029495"/>
                  </a:ext>
                </a:extLst>
              </a:tr>
              <a:tr h="46481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7.02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– 17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68425063"/>
                  </a:ext>
                </a:extLst>
              </a:tr>
              <a:tr h="46481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million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– 5 million /cmm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4958433"/>
                  </a:ext>
                </a:extLst>
              </a:tr>
              <a:tr h="46481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6700 cells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 – 11000 cells / cmm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2873131"/>
                  </a:ext>
                </a:extLst>
              </a:tr>
              <a:tr h="46481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mm / 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19 mm / hr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61873706"/>
                  </a:ext>
                </a:extLst>
              </a:tr>
              <a:tr h="46481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Neutrophiles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– 70 %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35087715"/>
                  </a:ext>
                </a:extLst>
              </a:tr>
              <a:tr h="46481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45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2392384"/>
                  </a:ext>
                </a:extLst>
              </a:tr>
              <a:tr h="46481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 – 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178014"/>
                  </a:ext>
                </a:extLst>
              </a:tr>
            </a:tbl>
          </a:graphicData>
        </a:graphic>
      </p:graphicFrame>
      <p:graphicFrame>
        <p:nvGraphicFramePr>
          <p:cNvPr id="7" name="Table 10">
            <a:extLst>
              <a:ext uri="{FF2B5EF4-FFF2-40B4-BE49-F238E27FC236}">
                <a16:creationId xmlns:a16="http://schemas.microsoft.com/office/drawing/2014/main" xmlns="" id="{B600576B-70C9-2D75-652C-D927DC2B6E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488918"/>
              </p:ext>
            </p:extLst>
          </p:nvPr>
        </p:nvGraphicFramePr>
        <p:xfrm>
          <a:off x="245738" y="4492001"/>
          <a:ext cx="11749040" cy="14605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5886">
                  <a:extLst>
                    <a:ext uri="{9D8B030D-6E8A-4147-A177-3AD203B41FA5}">
                      <a16:colId xmlns:a16="http://schemas.microsoft.com/office/drawing/2014/main" xmlns="" val="1152023774"/>
                    </a:ext>
                  </a:extLst>
                </a:gridCol>
                <a:gridCol w="3083858">
                  <a:extLst>
                    <a:ext uri="{9D8B030D-6E8A-4147-A177-3AD203B41FA5}">
                      <a16:colId xmlns:a16="http://schemas.microsoft.com/office/drawing/2014/main" xmlns="" val="3617931208"/>
                    </a:ext>
                  </a:extLst>
                </a:gridCol>
                <a:gridCol w="3971365">
                  <a:extLst>
                    <a:ext uri="{9D8B030D-6E8A-4147-A177-3AD203B41FA5}">
                      <a16:colId xmlns:a16="http://schemas.microsoft.com/office/drawing/2014/main" xmlns="" val="3440475926"/>
                    </a:ext>
                  </a:extLst>
                </a:gridCol>
                <a:gridCol w="3827931">
                  <a:extLst>
                    <a:ext uri="{9D8B030D-6E8A-4147-A177-3AD203B41FA5}">
                      <a16:colId xmlns:a16="http://schemas.microsoft.com/office/drawing/2014/main" xmlns="" val="863890205"/>
                    </a:ext>
                  </a:extLst>
                </a:gridCol>
              </a:tblGrid>
              <a:tr h="48685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RBS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– 160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550016"/>
                  </a:ext>
                </a:extLst>
              </a:tr>
              <a:tr h="48685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 – 147 meq/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3663232"/>
                  </a:ext>
                </a:extLst>
              </a:tr>
              <a:tr h="48685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Potassium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 – 5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9206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316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DE08D7C-1A64-F976-1C57-FAFEE7FC7647}"/>
              </a:ext>
            </a:extLst>
          </p:cNvPr>
          <p:cNvSpPr txBox="1"/>
          <p:nvPr/>
        </p:nvSpPr>
        <p:spPr>
          <a:xfrm>
            <a:off x="5118847" y="-15861"/>
            <a:ext cx="2115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E9254F7-60A3-3C6D-F074-09A52DFD40F8}"/>
              </a:ext>
            </a:extLst>
          </p:cNvPr>
          <p:cNvSpPr txBox="1"/>
          <p:nvPr/>
        </p:nvSpPr>
        <p:spPr>
          <a:xfrm>
            <a:off x="1532964" y="1658470"/>
            <a:ext cx="95922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Chest X ray –</a:t>
            </a:r>
          </a:p>
          <a:p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deviated trachea on right side   pleural effusion seen on left side 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579AFE0C-4AB6-D98B-D818-384944EED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A278EB3F-8505-FDCF-F5AB-8F740E8FF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0C26-C572-47A0-9E7A-39AFC4F5E139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8902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CC0A81-27D6-ACA4-4D1E-0F98ED6FD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436842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16CA50-12AB-6ABB-5258-A8574224A0D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SLE with pleural effusion   . </a:t>
            </a:r>
          </a:p>
          <a:p>
            <a:pPr marL="0" lvl="0" indent="0">
              <a:lnSpc>
                <a:spcPct val="80000"/>
              </a:lnSpc>
              <a:buNone/>
            </a:pPr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C24878-3012-B2F6-9E49-1338ECF2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DC245B-B882-48BC-B296-B0CEF1069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9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9E3052-50E2-D025-1AEE-29C6A063A431}"/>
              </a:ext>
            </a:extLst>
          </p:cNvPr>
          <p:cNvSpPr txBox="1"/>
          <p:nvPr/>
        </p:nvSpPr>
        <p:spPr>
          <a:xfrm>
            <a:off x="1441075" y="3459213"/>
            <a:ext cx="8635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– </a:t>
            </a: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801</Words>
  <Application>Microsoft Office PowerPoint</Application>
  <PresentationFormat>Widescreen</PresentationFormat>
  <Paragraphs>253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Bahnschrift SemiBold SemiConden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          CHIEF COMPLAINTS </vt:lpstr>
      <vt:lpstr>PowerPoint Presentation</vt:lpstr>
      <vt:lpstr>PowerPoint Presentation</vt:lpstr>
      <vt:lpstr>PowerPoint Presentation</vt:lpstr>
      <vt:lpstr>PowerPoint Presentation</vt:lpstr>
      <vt:lpstr>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13</cp:revision>
  <dcterms:created xsi:type="dcterms:W3CDTF">2023-06-13T04:59:01Z</dcterms:created>
  <dcterms:modified xsi:type="dcterms:W3CDTF">2024-09-03T06:44:38Z</dcterms:modified>
</cp:coreProperties>
</file>