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73" r:id="rId3"/>
    <p:sldId id="289" r:id="rId4"/>
    <p:sldId id="298" r:id="rId5"/>
    <p:sldId id="263" r:id="rId6"/>
    <p:sldId id="264" r:id="rId7"/>
    <p:sldId id="299" r:id="rId8"/>
    <p:sldId id="307" r:id="rId9"/>
    <p:sldId id="292" r:id="rId10"/>
    <p:sldId id="300" r:id="rId11"/>
    <p:sldId id="301" r:id="rId12"/>
    <p:sldId id="302" r:id="rId13"/>
    <p:sldId id="303" r:id="rId14"/>
    <p:sldId id="306" r:id="rId15"/>
    <p:sldId id="304" r:id="rId16"/>
    <p:sldId id="30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38918-9B34-4BD2-8B18-23FEE94663A1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10395-4E3A-4666-80D5-64AECF7A65A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232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10395-4E3A-4666-80D5-64AECF7A65A2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76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BFEF26-12D9-4B8F-6344-178C5986B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FB2C3E-246D-17E6-9C60-43DC9C85E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065011-5207-DB22-2D9C-19525BE78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92FD-6562-45BD-8790-BF6DB834A1C4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DF1A9F-EF24-D0CB-E78B-9A69B0F2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AF6423-89B1-82DF-0F6A-03992C885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120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DA09C2-CD17-CC42-2EC1-A3106917A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22EB6A-6F44-84DD-9234-9E7E8063E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03F954-7855-AF9C-32E5-51D1E3F69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E439-812A-4824-98E2-C8D0284CB9FA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D543AC-33D8-2055-11FE-176D1B778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74C347-D852-5D53-85AC-90491FC74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715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93CC030-DF12-7FE6-53D7-97455296BB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16C595-96CB-251B-EC8E-00E92A1FE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4A2709-BDC2-4AC7-B2A3-DBA08AC4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B415-9F35-4C53-8EC9-124CAFF9A658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6371BF-8F5D-A992-F2D5-5A3AC7A5D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1A1150-BDBA-4E4D-FF7E-EC568BAF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994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22124D-A69E-54F9-F108-9E32D7A81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399D17-026D-09B9-AEDC-9323C3E1E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C73EA5-92BE-E156-C0C9-98990346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A789-99FB-4B48-891C-E8B1E4E9472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48C0D9-C166-28AA-5DA3-BC0BBACB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B50DA6-6992-8C83-23DA-87897581F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443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4C747B-1AC5-3E27-5C33-0E49DC229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E4A272-D119-3807-7943-28D9AAE03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9A0ED0-D563-724F-D288-AB51E54E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0EF5-349D-46D8-9CDE-159FB7A4826F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EB524C-B990-9C40-260F-DFFCCC85A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B1A1CE-1183-E7F3-2527-9E808B205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845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650D23-D1DE-EA65-8479-A16B5A9D7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CD3E7B-AD06-1B03-F8EC-3FC87C8899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4A027EA-B9DB-3445-2261-6D9DBFBFB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FCA972-9448-6BB0-B0D7-43214DEE8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35C4-0042-4AA7-A786-0B7ABA622B4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3FE712-64DF-99E2-A972-B90B3E1F6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0B41DB1-BEDF-AE85-7A8F-C307945A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726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40F559-2D93-6B76-8287-9C005624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4A6315E-12BB-2C37-624A-983879F81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4697C9-D5AE-52AE-4077-4494AC7AF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C2E0A31-D1D1-A7FD-FD8F-9412FFFAD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CF132B-D538-1537-3B34-3A7F579875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83C547C-5A66-BC6E-7C87-56E546163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6AD9-B0FC-4DF9-8F75-804A85209383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7ECB8D8-A3BF-799E-6C8D-736A52467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C14E81B-3CE6-9675-B168-4B1CD603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608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EA7D43-643E-C989-8F94-464EBDC1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2ABBFAD-28C8-AF78-B8A2-34475D8C4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D6E5A-1AEE-4145-8679-55017EC2DD09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7667019-5E6D-70B0-9318-77FD8F7D8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D88D533-2C72-61B2-B0D3-DB74FD535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4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F1AEE87-3AFD-248E-F7A7-76242559F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5657-ECC2-440B-A3A9-DDF2FAA8BA7C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339E5C-3D63-F729-B7AB-1E71E3BA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3F06F3A-EDE8-BB50-3564-4167CA6D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7256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404E5A-3895-1FDF-5F29-BDD666BF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6BBF79-CC30-6E27-F844-AF5E9B98A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142A9F7-BD31-1034-7A5A-956D2F243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F6ECEC-3AF8-EC84-F0C4-DC36BDE4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57FA-AB99-4C66-8869-493B2BBBE08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BE30BD8-F8BE-F66D-686A-BB586250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782863-E8CA-EDA5-A82D-A1BEB6FF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628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6228EC-8A73-B9F3-43F3-E8376F72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F89D1E4-F0FF-B4F6-8DC1-055CE736EE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7EBE11-8F93-6D87-DEF2-5B097B1D3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C6B011D-65DB-FEF8-C002-C7B29AB9B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16F6-5733-41ED-BC4E-3163C101B96B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755480-ECAB-2BA3-05EA-C4EB632F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EFE6AA-E2AB-8ADF-E93A-BF1BFF9F8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2826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C83C944-B3CA-E2CF-01E8-CC14998BF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CBBDFF1-A72C-446A-4264-AB061741A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064551-98AB-52CB-3500-9DACFCB2B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E8C99-7CAE-493D-8436-3C15B1E3C1E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44130E-6F28-A9D3-5254-D8E752E9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B16D95-46A9-B188-0394-90C7E88F2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5AA8E-62B9-43A9-9D5F-C23F721F5DAC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488754">
            <a:off x="2519784" y="2743200"/>
            <a:ext cx="7988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49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297402" y="2953874"/>
            <a:ext cx="11706339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8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</a:t>
            </a:r>
            <a:r>
              <a:rPr lang="en-IN" sz="4800" b="1" u="sng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H</a:t>
            </a:r>
            <a:r>
              <a:rPr lang="en-IN" sz="4800" b="1" i="0" u="sng" strike="noStrike" kern="1200" cap="none" spc="0" baseline="0" dirty="0" err="1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emorrhagic</a:t>
            </a:r>
            <a:r>
              <a:rPr lang="en-IN" sz="4800" b="1" i="0" u="sng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en-IN" sz="48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</a:t>
            </a:r>
            <a:r>
              <a:rPr lang="en-IN" sz="48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troke </a:t>
            </a:r>
            <a:r>
              <a:rPr lang="en-IN" sz="48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7F4D6D-136C-9860-32CA-B0520206CF25}"/>
              </a:ext>
            </a:extLst>
          </p:cNvPr>
          <p:cNvSpPr txBox="1"/>
          <p:nvPr/>
        </p:nvSpPr>
        <p:spPr>
          <a:xfrm>
            <a:off x="5549154" y="0"/>
            <a:ext cx="1479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80EF535-DC38-1D9A-705D-3913481347CC}"/>
              </a:ext>
            </a:extLst>
          </p:cNvPr>
          <p:cNvSpPr txBox="1"/>
          <p:nvPr/>
        </p:nvSpPr>
        <p:spPr>
          <a:xfrm>
            <a:off x="1532965" y="1972235"/>
            <a:ext cx="101839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minimize the sings and symptoms of stroke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stroke recurrence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maintain normal vitals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quality of life and avoid fresh complaints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provide non expensive and effective treatment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8A964B-7206-2A16-FDDE-3EDC706C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2B88B1F-4510-D2F7-9318-A75F7953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0135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AAC072B-1470-BDBC-A2E3-6C0D8ECFDD9C}"/>
              </a:ext>
            </a:extLst>
          </p:cNvPr>
          <p:cNvSpPr txBox="1"/>
          <p:nvPr/>
        </p:nvSpPr>
        <p:spPr>
          <a:xfrm>
            <a:off x="4652682" y="0"/>
            <a:ext cx="3307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7273B0B9-5AA9-6D14-6CBA-13F90B91C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10529"/>
              </p:ext>
            </p:extLst>
          </p:nvPr>
        </p:nvGraphicFramePr>
        <p:xfrm>
          <a:off x="167341" y="692771"/>
          <a:ext cx="11845365" cy="4094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7388">
                  <a:extLst>
                    <a:ext uri="{9D8B030D-6E8A-4147-A177-3AD203B41FA5}">
                      <a16:colId xmlns:a16="http://schemas.microsoft.com/office/drawing/2014/main" xmlns="" val="3453854461"/>
                    </a:ext>
                  </a:extLst>
                </a:gridCol>
                <a:gridCol w="1819836">
                  <a:extLst>
                    <a:ext uri="{9D8B030D-6E8A-4147-A177-3AD203B41FA5}">
                      <a16:colId xmlns:a16="http://schemas.microsoft.com/office/drawing/2014/main" xmlns="" val="46139956"/>
                    </a:ext>
                  </a:extLst>
                </a:gridCol>
                <a:gridCol w="2339361">
                  <a:extLst>
                    <a:ext uri="{9D8B030D-6E8A-4147-A177-3AD203B41FA5}">
                      <a16:colId xmlns:a16="http://schemas.microsoft.com/office/drawing/2014/main" xmlns="" val="3368208523"/>
                    </a:ext>
                  </a:extLst>
                </a:gridCol>
                <a:gridCol w="1210662">
                  <a:extLst>
                    <a:ext uri="{9D8B030D-6E8A-4147-A177-3AD203B41FA5}">
                      <a16:colId xmlns:a16="http://schemas.microsoft.com/office/drawing/2014/main" xmlns="" val="2062345298"/>
                    </a:ext>
                  </a:extLst>
                </a:gridCol>
                <a:gridCol w="1389530">
                  <a:extLst>
                    <a:ext uri="{9D8B030D-6E8A-4147-A177-3AD203B41FA5}">
                      <a16:colId xmlns:a16="http://schemas.microsoft.com/office/drawing/2014/main" xmlns="" val="2941591254"/>
                    </a:ext>
                  </a:extLst>
                </a:gridCol>
                <a:gridCol w="1398494">
                  <a:extLst>
                    <a:ext uri="{9D8B030D-6E8A-4147-A177-3AD203B41FA5}">
                      <a16:colId xmlns:a16="http://schemas.microsoft.com/office/drawing/2014/main" xmlns="" val="4122719059"/>
                    </a:ext>
                  </a:extLst>
                </a:gridCol>
                <a:gridCol w="2770094">
                  <a:extLst>
                    <a:ext uri="{9D8B030D-6E8A-4147-A177-3AD203B41FA5}">
                      <a16:colId xmlns:a16="http://schemas.microsoft.com/office/drawing/2014/main" xmlns="" val="2787774438"/>
                    </a:ext>
                  </a:extLst>
                </a:gridCol>
              </a:tblGrid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7188367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heparin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Haparin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5776764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strocit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Citicoline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mg /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5504481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colihenz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Citicoline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049626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evipil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Levetiracetam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5508335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atorva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Atorvastatin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6052323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betaloc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Metoprolol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½ - 0 – 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0707397"/>
                  </a:ext>
                </a:extLst>
              </a:tr>
              <a:tr h="51179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5311305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0B0605D8-7ECA-B34A-FA41-BB772400E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346309"/>
              </p:ext>
            </p:extLst>
          </p:nvPr>
        </p:nvGraphicFramePr>
        <p:xfrm>
          <a:off x="167341" y="4787155"/>
          <a:ext cx="11845365" cy="13780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7388">
                  <a:extLst>
                    <a:ext uri="{9D8B030D-6E8A-4147-A177-3AD203B41FA5}">
                      <a16:colId xmlns:a16="http://schemas.microsoft.com/office/drawing/2014/main" xmlns="" val="1290051093"/>
                    </a:ext>
                  </a:extLst>
                </a:gridCol>
                <a:gridCol w="1819836">
                  <a:extLst>
                    <a:ext uri="{9D8B030D-6E8A-4147-A177-3AD203B41FA5}">
                      <a16:colId xmlns:a16="http://schemas.microsoft.com/office/drawing/2014/main" xmlns="" val="2914802790"/>
                    </a:ext>
                  </a:extLst>
                </a:gridCol>
                <a:gridCol w="2339361">
                  <a:extLst>
                    <a:ext uri="{9D8B030D-6E8A-4147-A177-3AD203B41FA5}">
                      <a16:colId xmlns:a16="http://schemas.microsoft.com/office/drawing/2014/main" xmlns="" val="3882453910"/>
                    </a:ext>
                  </a:extLst>
                </a:gridCol>
                <a:gridCol w="1219627">
                  <a:extLst>
                    <a:ext uri="{9D8B030D-6E8A-4147-A177-3AD203B41FA5}">
                      <a16:colId xmlns:a16="http://schemas.microsoft.com/office/drawing/2014/main" xmlns="" val="1246546275"/>
                    </a:ext>
                  </a:extLst>
                </a:gridCol>
                <a:gridCol w="1389529">
                  <a:extLst>
                    <a:ext uri="{9D8B030D-6E8A-4147-A177-3AD203B41FA5}">
                      <a16:colId xmlns:a16="http://schemas.microsoft.com/office/drawing/2014/main" xmlns="" val="4268081665"/>
                    </a:ext>
                  </a:extLst>
                </a:gridCol>
                <a:gridCol w="1398494">
                  <a:extLst>
                    <a:ext uri="{9D8B030D-6E8A-4147-A177-3AD203B41FA5}">
                      <a16:colId xmlns:a16="http://schemas.microsoft.com/office/drawing/2014/main" xmlns="" val="2373868632"/>
                    </a:ext>
                  </a:extLst>
                </a:gridCol>
                <a:gridCol w="2761130">
                  <a:extLst>
                    <a:ext uri="{9D8B030D-6E8A-4147-A177-3AD203B41FA5}">
                      <a16:colId xmlns:a16="http://schemas.microsoft.com/office/drawing/2014/main" xmlns="" val="1598976324"/>
                    </a:ext>
                  </a:extLst>
                </a:gridCol>
              </a:tblGrid>
              <a:tr h="45935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ecospirin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Aspirin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0245354"/>
                  </a:ext>
                </a:extLst>
              </a:tr>
              <a:tr h="45935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potklor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5424393"/>
                  </a:ext>
                </a:extLst>
              </a:tr>
              <a:tr h="45935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cremafin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Liquid paraffin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9880576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317CA5-3E0A-05FF-C852-F27C0752B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B7B03D8-09E0-2D8F-332E-C00A2FFA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223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D6CCA79-7FC1-71A1-E60C-442E88BAFD43}"/>
              </a:ext>
            </a:extLst>
          </p:cNvPr>
          <p:cNvSpPr txBox="1"/>
          <p:nvPr/>
        </p:nvSpPr>
        <p:spPr>
          <a:xfrm>
            <a:off x="4688541" y="0"/>
            <a:ext cx="436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E96A5A-CADF-80FD-98A5-808F2A230145}"/>
              </a:ext>
            </a:extLst>
          </p:cNvPr>
          <p:cNvSpPr txBox="1"/>
          <p:nvPr/>
        </p:nvSpPr>
        <p:spPr>
          <a:xfrm>
            <a:off x="224116" y="726141"/>
            <a:ext cx="119051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heparin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coagulant agents to use or prevents blood clots from forming in people who have certain medical conditions .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strocit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group of psychostimulants to treat the disturbance of consciousness that occur due to head injury , brain operation and acute cerebral infraction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colihenz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psychostimulant used to stroke ,  head trauma injury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levipil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anticonvasulents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to treat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seizurs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epilepsy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atorva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HMG Co a reductase inhibitors to treat lower cholesterol and reduce the heart disease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betaloc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beta blockers to treat the high blood pressure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pan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proton pump inhibitors , to treat the acid reflux remove the excess amount of acid from the stomach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ecospirin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inflammatory to treat the headaches , migraine , fever etc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potklor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eletrolytes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treat deficiency of potassium , electrolyte imbalance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cremafin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laxative and gentle and effective laxative , giving easy relief from constipation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F8DC9E-7AA1-6354-F6A3-CCDA3DF61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EBC811-1718-A49B-1C4F-E113B98C0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794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F5796FA-CAA8-B0D8-9100-B94B6971C4F7}"/>
              </a:ext>
            </a:extLst>
          </p:cNvPr>
          <p:cNvSpPr txBox="1"/>
          <p:nvPr/>
        </p:nvSpPr>
        <p:spPr>
          <a:xfrm>
            <a:off x="4706472" y="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33907E-12B6-5FA5-11EB-F0F65FFFBA8C}"/>
              </a:ext>
            </a:extLst>
          </p:cNvPr>
          <p:cNvSpPr txBox="1"/>
          <p:nvPr/>
        </p:nvSpPr>
        <p:spPr>
          <a:xfrm>
            <a:off x="1703295" y="1873623"/>
            <a:ext cx="8901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Heparin and aspirin –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potentiated risk of bleeding complication close monitoring with dose adjustment according to the INR reading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8A1333-D05D-54EB-0185-A336FD1A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16602C-23EC-CCE0-9CA9-8D1BF34DD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8021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439B61-D76F-A742-D635-1710EC984950}"/>
              </a:ext>
            </a:extLst>
          </p:cNvPr>
          <p:cNvSpPr txBox="1"/>
          <p:nvPr/>
        </p:nvSpPr>
        <p:spPr>
          <a:xfrm>
            <a:off x="4419600" y="0"/>
            <a:ext cx="4285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DBDB53-AF95-D8FD-68C4-18920E36C971}"/>
              </a:ext>
            </a:extLst>
          </p:cNvPr>
          <p:cNvSpPr txBox="1"/>
          <p:nvPr/>
        </p:nvSpPr>
        <p:spPr>
          <a:xfrm>
            <a:off x="2070847" y="1837764"/>
            <a:ext cx="93770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pan             40 mg      1- 0 – 1      for 15 days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atrova        20 mg      0 – 0- 1      for 15 days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betaloc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20 mg      ½ - 0 – ½   for 15 days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ecospirin   150 mg     0 – 1 – 0    for 15 days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colihenz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500 mg    1 – 0 – 1     for 15 days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C4C9DF7-DBB5-C393-C3CE-2D199AC1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38FF4A-2E1F-FEA9-DCF1-1573F837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0307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D7F333-B8C2-2398-57F2-0F725EFA66DA}"/>
              </a:ext>
            </a:extLst>
          </p:cNvPr>
          <p:cNvSpPr txBox="1"/>
          <p:nvPr/>
        </p:nvSpPr>
        <p:spPr>
          <a:xfrm>
            <a:off x="4652682" y="0"/>
            <a:ext cx="3594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1C2DE33-D2D1-8E95-C712-0E6B6CC85191}"/>
              </a:ext>
            </a:extLst>
          </p:cNvPr>
          <p:cNvSpPr txBox="1"/>
          <p:nvPr/>
        </p:nvSpPr>
        <p:spPr>
          <a:xfrm>
            <a:off x="1712258" y="1721224"/>
            <a:ext cx="87674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Advice to take low fat , show salted food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whole milk , try skim or non fat 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fatty meat , egg yolk , liver 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intake of nuts , seeds , dry beans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and promote intake of vegetables and fruits like banana , carrot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864EA2-FF55-A036-13FA-54A916CD4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1F82CE-A359-ACE9-DBC5-18D22126C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9783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3DB1D6B-6A81-D76C-425F-2554ACEA079A}"/>
              </a:ext>
            </a:extLst>
          </p:cNvPr>
          <p:cNvSpPr txBox="1"/>
          <p:nvPr/>
        </p:nvSpPr>
        <p:spPr>
          <a:xfrm>
            <a:off x="4052047" y="2499269"/>
            <a:ext cx="5325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A7429C5-E2FC-5557-C8A3-5B9D81701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66BAF43-3578-392D-513B-5415C6EF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5866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2AC999-0D44-D9B5-33A0-A508622C8C7F}"/>
              </a:ext>
            </a:extLst>
          </p:cNvPr>
          <p:cNvSpPr txBox="1"/>
          <p:nvPr/>
        </p:nvSpPr>
        <p:spPr>
          <a:xfrm>
            <a:off x="3729317" y="0"/>
            <a:ext cx="5127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1D9C5B8-4A72-6A99-BF39-00D2DB0939C1}"/>
              </a:ext>
            </a:extLst>
          </p:cNvPr>
          <p:cNvSpPr txBox="1"/>
          <p:nvPr/>
        </p:nvSpPr>
        <p:spPr>
          <a:xfrm>
            <a:off x="4150659" y="2061882"/>
            <a:ext cx="37382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– ABC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– 76 years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– male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Neurology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520DDF-B3B8-9309-AC6D-EE345B96B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F1FEFA-CC7E-68C1-112D-94EFDD45D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650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C518B-ECA5-A10D-4CB4-744EFC232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859" y="805570"/>
            <a:ext cx="10515600" cy="1325563"/>
          </a:xfrm>
        </p:spPr>
        <p:txBody>
          <a:bodyPr/>
          <a:lstStyle/>
          <a:p>
            <a:pPr lvl="0"/>
            <a:r>
              <a:rPr lang="en-US" dirty="0">
                <a:latin typeface="Arial Black" pitchFamily="34"/>
              </a:rPr>
              <a:t>          CHIEF COMPLAINTS </a:t>
            </a:r>
            <a:endParaRPr lang="en-IN" dirty="0">
              <a:latin typeface="Arial Black" pitchFamily="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4B0A2-2F5F-68D2-E89A-2B010163E9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29189" y="2464719"/>
            <a:ext cx="8955741" cy="29615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c/o forgetting incidence , left hand weakness , deviation of angle of mouth since 1 day . </a:t>
            </a:r>
          </a:p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Slurred speech since 2 days </a:t>
            </a:r>
          </a:p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h/o fall from the bed , incontinence of urine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D7BEEB-0FA7-981D-7AF8-E111D59E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1DC07-3487-C3BD-C01A-EE85F388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9C34F-D805-8FA9-26C8-837CAFEA11E3}"/>
              </a:ext>
            </a:extLst>
          </p:cNvPr>
          <p:cNvSpPr txBox="1"/>
          <p:nvPr/>
        </p:nvSpPr>
        <p:spPr>
          <a:xfrm>
            <a:off x="1954305" y="34706"/>
            <a:ext cx="431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4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959222" y="1743260"/>
            <a:ext cx="111700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k/c/o HTN since 20 years , CVA since 5 years back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amlong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mg [ amlodipine ]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losar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25 mg [ losartan ]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deplatt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75 mg [ clopidogrel ]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k/c/o HTN , DM 2 , angina [ father ]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k/c/o HTN , DM 2    [ mother ]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5</a:t>
            </a:fld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E3EDA6-B6A4-D8B5-C8C2-B94241A59670}"/>
              </a:ext>
            </a:extLst>
          </p:cNvPr>
          <p:cNvSpPr txBox="1"/>
          <p:nvPr/>
        </p:nvSpPr>
        <p:spPr>
          <a:xfrm>
            <a:off x="2721865" y="1659285"/>
            <a:ext cx="91832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  : 70 kg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 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 / 100 mmHg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 :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bpm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RR : 20 bpm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CVS :  S1S2 +ve murmurs heard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 :  B/L NVBS +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CNS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Disoriented, Semiconscious and drowsy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: Afebrile </a:t>
            </a:r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xmlns="" id="{30F140FD-906D-CD26-481D-FADB084BF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040049"/>
              </p:ext>
            </p:extLst>
          </p:nvPr>
        </p:nvGraphicFramePr>
        <p:xfrm>
          <a:off x="286079" y="854134"/>
          <a:ext cx="11583192" cy="3870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0345">
                  <a:extLst>
                    <a:ext uri="{9D8B030D-6E8A-4147-A177-3AD203B41FA5}">
                      <a16:colId xmlns:a16="http://schemas.microsoft.com/office/drawing/2014/main" xmlns="" val="1401003245"/>
                    </a:ext>
                  </a:extLst>
                </a:gridCol>
                <a:gridCol w="2734235">
                  <a:extLst>
                    <a:ext uri="{9D8B030D-6E8A-4147-A177-3AD203B41FA5}">
                      <a16:colId xmlns:a16="http://schemas.microsoft.com/office/drawing/2014/main" xmlns="" val="4269864533"/>
                    </a:ext>
                  </a:extLst>
                </a:gridCol>
                <a:gridCol w="3881717">
                  <a:extLst>
                    <a:ext uri="{9D8B030D-6E8A-4147-A177-3AD203B41FA5}">
                      <a16:colId xmlns:a16="http://schemas.microsoft.com/office/drawing/2014/main" xmlns="" val="2634766603"/>
                    </a:ext>
                  </a:extLst>
                </a:gridCol>
                <a:gridCol w="3836895">
                  <a:extLst>
                    <a:ext uri="{9D8B030D-6E8A-4147-A177-3AD203B41FA5}">
                      <a16:colId xmlns:a16="http://schemas.microsoft.com/office/drawing/2014/main" xmlns="" val="1887705197"/>
                    </a:ext>
                  </a:extLst>
                </a:gridCol>
              </a:tblGrid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2400606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13.2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– 18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59481204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7.35 – 7.45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0980115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8500 cells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 – 10000 cells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9023654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 L/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– 4.5 L/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4218285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cholesterol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200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5751288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100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2510039"/>
                  </a:ext>
                </a:extLst>
              </a:tr>
              <a:tr h="483783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 sec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15.8 sec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5626194"/>
                  </a:ext>
                </a:extLst>
              </a:tr>
            </a:tbl>
          </a:graphicData>
        </a:graphic>
      </p:graphicFrame>
      <p:graphicFrame>
        <p:nvGraphicFramePr>
          <p:cNvPr id="7" name="Table 10">
            <a:extLst>
              <a:ext uri="{FF2B5EF4-FFF2-40B4-BE49-F238E27FC236}">
                <a16:creationId xmlns:a16="http://schemas.microsoft.com/office/drawing/2014/main" xmlns="" id="{2F37D8AC-EDAA-2360-81FE-2D920F160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678781"/>
              </p:ext>
            </p:extLst>
          </p:nvPr>
        </p:nvGraphicFramePr>
        <p:xfrm>
          <a:off x="286079" y="4724398"/>
          <a:ext cx="11583192" cy="10219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0345">
                  <a:extLst>
                    <a:ext uri="{9D8B030D-6E8A-4147-A177-3AD203B41FA5}">
                      <a16:colId xmlns:a16="http://schemas.microsoft.com/office/drawing/2014/main" xmlns="" val="3741965611"/>
                    </a:ext>
                  </a:extLst>
                </a:gridCol>
                <a:gridCol w="2725270">
                  <a:extLst>
                    <a:ext uri="{9D8B030D-6E8A-4147-A177-3AD203B41FA5}">
                      <a16:colId xmlns:a16="http://schemas.microsoft.com/office/drawing/2014/main" xmlns="" val="4006521931"/>
                    </a:ext>
                  </a:extLst>
                </a:gridCol>
                <a:gridCol w="3881718">
                  <a:extLst>
                    <a:ext uri="{9D8B030D-6E8A-4147-A177-3AD203B41FA5}">
                      <a16:colId xmlns:a16="http://schemas.microsoft.com/office/drawing/2014/main" xmlns="" val="3511235013"/>
                    </a:ext>
                  </a:extLst>
                </a:gridCol>
                <a:gridCol w="3845859">
                  <a:extLst>
                    <a:ext uri="{9D8B030D-6E8A-4147-A177-3AD203B41FA5}">
                      <a16:colId xmlns:a16="http://schemas.microsoft.com/office/drawing/2014/main" xmlns="" val="654646588"/>
                    </a:ext>
                  </a:extLst>
                </a:gridCol>
              </a:tblGrid>
              <a:tr h="5109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 – 1.2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0931277"/>
                  </a:ext>
                </a:extLst>
              </a:tr>
              <a:tr h="51098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– 160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5648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1E1487A-4BF0-686C-D75A-B676693C2ABD}"/>
              </a:ext>
            </a:extLst>
          </p:cNvPr>
          <p:cNvSpPr txBox="1"/>
          <p:nvPr/>
        </p:nvSpPr>
        <p:spPr>
          <a:xfrm>
            <a:off x="5159188" y="0"/>
            <a:ext cx="187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AD7D62-BB89-17FC-7C1E-9169DABF9228}"/>
              </a:ext>
            </a:extLst>
          </p:cNvPr>
          <p:cNvSpPr txBox="1"/>
          <p:nvPr/>
        </p:nvSpPr>
        <p:spPr>
          <a:xfrm>
            <a:off x="838200" y="1882588"/>
            <a:ext cx="109817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ray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osteoporosis seen in chest bone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MRI scan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mild to moderate acute infract in right superior cerebral peduncle infract in bilateral middle and inferior cerebral peduncle  .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Angiogram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bilateral internal cardio artery show intimal thickening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CEE6DC-143F-8C9A-DA81-457E3EDB9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01EE99-9EC9-483C-AA0D-DB4EC83C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0964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A89007-700F-EDFD-14C1-D9A0DC47392D}"/>
              </a:ext>
            </a:extLst>
          </p:cNvPr>
          <p:cNvSpPr txBox="1"/>
          <p:nvPr/>
        </p:nvSpPr>
        <p:spPr>
          <a:xfrm>
            <a:off x="4823012" y="80682"/>
            <a:ext cx="516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Confirmatory test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B6D6372-9B3C-B83D-6B48-422819FF38A6}"/>
              </a:ext>
            </a:extLst>
          </p:cNvPr>
          <p:cNvSpPr txBox="1"/>
          <p:nvPr/>
        </p:nvSpPr>
        <p:spPr>
          <a:xfrm>
            <a:off x="2465294" y="1748118"/>
            <a:ext cx="9197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 scan – Abnormal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2FD7A4-A191-993F-9C4C-4F817A17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1ED83A1-A94D-AD36-9A88-3B7DE9597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A8E-62B9-43A9-9D5F-C23F721F5DAC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611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C0A81-27D6-ACA4-4D1E-0F98ED6FD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436842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6CA50-12AB-6ABB-5258-A8574224A0D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cardiovascular accident   . </a:t>
            </a:r>
          </a:p>
          <a:p>
            <a:pPr marL="0" lvl="0" indent="0">
              <a:lnSpc>
                <a:spcPct val="80000"/>
              </a:lnSpc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24878-3012-B2F6-9E49-1338ECF2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DC245B-B882-48BC-B296-B0CEF10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9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9E3052-50E2-D025-1AEE-29C6A063A431}"/>
              </a:ext>
            </a:extLst>
          </p:cNvPr>
          <p:cNvSpPr txBox="1"/>
          <p:nvPr/>
        </p:nvSpPr>
        <p:spPr>
          <a:xfrm>
            <a:off x="1441075" y="3459213"/>
            <a:ext cx="8635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I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Hemorrhagic</a:t>
            </a:r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Stroke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2470</TotalTime>
  <Words>903</Words>
  <Application>Microsoft Office PowerPoint</Application>
  <PresentationFormat>Widescreen</PresentationFormat>
  <Paragraphs>226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          CHIEF COMPLAINTS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13</cp:revision>
  <dcterms:created xsi:type="dcterms:W3CDTF">2023-06-12T10:31:32Z</dcterms:created>
  <dcterms:modified xsi:type="dcterms:W3CDTF">2024-09-03T06:47:09Z</dcterms:modified>
</cp:coreProperties>
</file>