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72" r:id="rId2"/>
    <p:sldId id="297" r:id="rId3"/>
    <p:sldId id="288" r:id="rId4"/>
    <p:sldId id="289" r:id="rId5"/>
    <p:sldId id="298" r:id="rId6"/>
    <p:sldId id="263" r:id="rId7"/>
    <p:sldId id="264" r:id="rId8"/>
    <p:sldId id="299" r:id="rId9"/>
    <p:sldId id="292" r:id="rId10"/>
    <p:sldId id="300" r:id="rId11"/>
    <p:sldId id="301" r:id="rId12"/>
    <p:sldId id="304" r:id="rId13"/>
    <p:sldId id="302" r:id="rId14"/>
    <p:sldId id="305" r:id="rId15"/>
    <p:sldId id="303" r:id="rId16"/>
    <p:sldId id="294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1D6BA0-D3E0-4F0E-9189-B4DA4A389396}" type="datetimeFigureOut">
              <a:rPr lang="en-IN" smtClean="0"/>
              <a:t>03-09-2024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04D171-FDB1-4F8B-B511-9D474196E76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721644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04D171-FDB1-4F8B-B511-9D474196E76D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224806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2C82AC7-49DE-A3C3-CC03-5FACDDF2DA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E4C33932-D5C8-F20C-B519-641343D0C0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CF25581-F9F2-3B48-93DA-0E4FD2DEF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7A8D1-8182-487B-A9EA-AAD4315317B1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8AFF061-3257-F0E2-DC62-469E932FF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A519D31-F40F-06AE-210D-581B8BF85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4649F-18EC-41DF-9E88-0730A9C70B8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39925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E302639-BFF0-F526-ACFE-FD7ABC48B8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71BE734-A3C0-A616-B51B-7F9C5AB883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8333B0B-3FBD-2A38-1EC1-C8AB70672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1DD2C-7CF5-4B71-B7BF-44F95F57A23D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386FB93-115E-DA36-4B15-202E57DB5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E692EB8-8DED-C87F-DB34-A92F10527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4649F-18EC-41DF-9E88-0730A9C70B8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74699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08539C6E-818E-C8A3-F602-BA1FC702D1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4D75CF7-7F0E-B1E0-6602-0CAB408B93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9548EB0-1A1A-3E11-D181-97A49B570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16F08-FEF6-4F1F-A745-BCDAACCB6E0E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088CA99-C592-7AC0-DCE8-41A86DC76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3176B66-1E78-0F39-2BCD-858859930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4649F-18EC-41DF-9E88-0730A9C70B8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2321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712FBC3-D3C0-ED17-BCFA-4898EF623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2AFA2EB-AFFA-F60D-FF45-FD104978B5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89EA0FF-36BE-9B00-58EC-8CA120B76D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B6745-2322-474C-A78E-0B8155C9AE28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1F6EA95-868A-6693-EE65-445194BCC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5452D3B-8711-E710-AC34-111F4A612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4649F-18EC-41DF-9E88-0730A9C70B8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94480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F6930D1-9FCC-2B6B-F6A4-341786918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D78F25D-10BF-2CDE-C873-7190E3E7BC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48ECD92-EFC5-FAA2-D2E6-FC0E2F971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9D1D0-A64B-4642-A530-CEFF86C84C33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DD991E1-04CF-49A2-562D-2445A57D1A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E86B203-422F-A449-CAE5-33DB4E870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4649F-18EC-41DF-9E88-0730A9C70B8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31231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99DE211-021E-0E33-855D-59D27AE7B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055D72D-B2BB-803C-9D3B-054947CC3B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611E0E2-94D6-84AA-44B1-01982ED619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C59DF86-46B5-832B-7F44-9C03A501D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50829-2678-402C-8CF3-629B2DE5E313}" type="datetime1">
              <a:rPr lang="en-IN" smtClean="0"/>
              <a:t>03-09-2024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7BB27E8-6031-7254-06EC-8F005A9689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8BE2539-92C8-95CA-7663-E44F504A6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4649F-18EC-41DF-9E88-0730A9C70B8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16459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2AAEA8E-8CA4-FFDB-01C5-7CF434301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3897CED-FAE0-C593-3A86-4277B0D5EE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D72291D-146A-5737-0D75-8453E7E48C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5FE95478-D2B4-E713-066A-B21472B3BB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FA9BC910-5F76-77E1-26FC-15861E39CB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27F76722-5E40-0702-B5DC-6C885E4AD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7CDE6-E597-4D0E-8929-BCD6DCE78F70}" type="datetime1">
              <a:rPr lang="en-IN" smtClean="0"/>
              <a:t>03-09-2024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61854904-6B36-2BB9-5ABF-8D9F73235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232BFC9-D3AB-072B-23B8-B9F0AF5B3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4649F-18EC-41DF-9E88-0730A9C70B8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71478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D5F0C7F-F771-283D-6CF5-5D2A36924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E07F6DCE-DB1D-326B-F55F-9C73528F1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784D8-9BEB-4E61-8AD7-8500637957D2}" type="datetime1">
              <a:rPr lang="en-IN" smtClean="0"/>
              <a:t>03-09-2024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9B043381-216A-1713-3615-31531A204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4010725-583B-2B8D-57DD-6141FF7A4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4649F-18EC-41DF-9E88-0730A9C70B8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02534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92C82081-89AA-C312-5FF1-071FFD30C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19F6A-5B44-4447-8DC1-FAEA5B813FD7}" type="datetime1">
              <a:rPr lang="en-IN" smtClean="0"/>
              <a:t>03-09-2024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70190510-2829-5BD3-1BD3-487BC65CE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57A8B47-1617-17AB-1C2A-3B729CC98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4649F-18EC-41DF-9E88-0730A9C70B8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08209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3C27D52-D299-0140-0FB3-0364A4F74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D38008C-3EBD-1B3F-E913-D6E3D94BA9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5822914-088F-85BE-B654-D9E425F775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16ED869-3141-C6A6-B6FF-4717B07D9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385AC-7E7B-4B27-8663-24D8D28923DF}" type="datetime1">
              <a:rPr lang="en-IN" smtClean="0"/>
              <a:t>03-09-2024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DF0BF4D-B3A6-8332-A6FF-0F5556739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85ED437-4F03-6E39-44DD-48A8C2ED9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4649F-18EC-41DF-9E88-0730A9C70B8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46069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9CBCD3E-D650-8F9A-8506-E15E01426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32E6EE03-1664-FFC4-34F1-6D5A88083D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92ABB80-9C16-6D9A-CFDF-EF9137994E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044C0E1-EF3A-3180-8F67-2ABCD8AE8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E5BD9-8AB3-4BED-967C-7013125073C9}" type="datetime1">
              <a:rPr lang="en-IN" smtClean="0"/>
              <a:t>03-09-2024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0E428B2-3940-6DA6-1C4E-7A3925E5E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1A4FFE4-1C77-BFF2-FCFD-926D82012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4649F-18EC-41DF-9E88-0730A9C70B8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444568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CED3D6D3-5A83-975A-FE96-B2015D516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C8D1C07-E51B-5701-5A83-09DD7773E2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2A7A1CA-537F-932F-F358-3EAD30FF39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81B60D-0800-4ACB-9B61-19F10960E3F4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3E17CA4-A24D-B644-3DE3-D8E27B162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A3D9C90-D377-476E-43F9-A16393963D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E4649F-18EC-41DF-9E88-0730A9C70B8E}" type="slidenum">
              <a:rPr lang="en-IN" smtClean="0"/>
              <a:t>‹#›</a:t>
            </a:fld>
            <a:endParaRPr lang="en-IN"/>
          </a:p>
        </p:txBody>
      </p:sp>
      <p:sp>
        <p:nvSpPr>
          <p:cNvPr id="7" name="TextBox 6"/>
          <p:cNvSpPr txBox="1"/>
          <p:nvPr userDrawn="1"/>
        </p:nvSpPr>
        <p:spPr>
          <a:xfrm rot="19667770">
            <a:off x="2654300" y="2705100"/>
            <a:ext cx="795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endParaRPr lang="en-US" sz="40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746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xmlns="" id="{A0857E43-6BDC-4F9A-0AD7-68DDDF45CD8F}"/>
              </a:ext>
            </a:extLst>
          </p:cNvPr>
          <p:cNvSpPr txBox="1"/>
          <p:nvPr/>
        </p:nvSpPr>
        <p:spPr>
          <a:xfrm>
            <a:off x="2144131" y="3115946"/>
            <a:ext cx="9209670" cy="70788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IN" sz="4000" b="1" i="0" u="sng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Case  Presentation  On viral hepatitis 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xmlns="" id="{D283DB0E-B642-CD30-F17B-6A88678ED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xmlns="" id="{B7788F4C-5E6C-069C-AB96-ECD649F8A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4649F-18EC-41DF-9E88-0730A9C70B8E}" type="slidenum">
              <a:rPr lang="en-IN" smtClean="0"/>
              <a:t>1</a:t>
            </a:fld>
            <a:endParaRPr lang="en-IN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35CDBAB-E53E-B11B-33E9-FC86A2F69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21772C0-3ADC-6EEB-DE3D-F6D27825C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4649F-18EC-41DF-9E88-0730A9C70B8E}" type="slidenum">
              <a:rPr lang="en-IN" smtClean="0"/>
              <a:t>10</a:t>
            </a:fld>
            <a:endParaRPr lang="en-IN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773471E-6C44-880E-3E4F-8B5BB4156F93}"/>
              </a:ext>
            </a:extLst>
          </p:cNvPr>
          <p:cNvSpPr txBox="1"/>
          <p:nvPr/>
        </p:nvSpPr>
        <p:spPr>
          <a:xfrm>
            <a:off x="4437530" y="-62753"/>
            <a:ext cx="26894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GOALS</a:t>
            </a:r>
            <a:r>
              <a:rPr lang="en-IN" dirty="0"/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EABCD31-803E-440B-A909-742D109C8E00}"/>
              </a:ext>
            </a:extLst>
          </p:cNvPr>
          <p:cNvSpPr txBox="1"/>
          <p:nvPr/>
        </p:nvSpPr>
        <p:spPr>
          <a:xfrm>
            <a:off x="1582271" y="2026023"/>
            <a:ext cx="977152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improve the patient quality of life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control the vomiting and felling nausea symptoms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reduce further the complication of hepatitis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treat the pain and stools also . </a:t>
            </a:r>
          </a:p>
        </p:txBody>
      </p:sp>
    </p:spTree>
    <p:extLst>
      <p:ext uri="{BB962C8B-B14F-4D97-AF65-F5344CB8AC3E}">
        <p14:creationId xmlns:p14="http://schemas.microsoft.com/office/powerpoint/2010/main" val="41112703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68D79AF-1E14-F3DC-18B0-A443133E8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394572C-FB30-7135-9701-B8BC602B0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4649F-18EC-41DF-9E88-0730A9C70B8E}" type="slidenum">
              <a:rPr lang="en-IN" smtClean="0"/>
              <a:t>11</a:t>
            </a:fld>
            <a:endParaRPr lang="en-IN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1933912-85B1-CFB9-7C48-FA5257C75643}"/>
              </a:ext>
            </a:extLst>
          </p:cNvPr>
          <p:cNvSpPr txBox="1"/>
          <p:nvPr/>
        </p:nvSpPr>
        <p:spPr>
          <a:xfrm>
            <a:off x="3881717" y="0"/>
            <a:ext cx="42716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Treatment chart 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xmlns="" id="{4FA65759-5513-9FFE-CC96-658C06A47E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5431568"/>
              </p:ext>
            </p:extLst>
          </p:nvPr>
        </p:nvGraphicFramePr>
        <p:xfrm>
          <a:off x="301812" y="1087218"/>
          <a:ext cx="11594352" cy="51611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56023">
                  <a:extLst>
                    <a:ext uri="{9D8B030D-6E8A-4147-A177-3AD203B41FA5}">
                      <a16:colId xmlns:a16="http://schemas.microsoft.com/office/drawing/2014/main" xmlns="" val="1729915491"/>
                    </a:ext>
                  </a:extLst>
                </a:gridCol>
                <a:gridCol w="1730189">
                  <a:extLst>
                    <a:ext uri="{9D8B030D-6E8A-4147-A177-3AD203B41FA5}">
                      <a16:colId xmlns:a16="http://schemas.microsoft.com/office/drawing/2014/main" xmlns="" val="1641501450"/>
                    </a:ext>
                  </a:extLst>
                </a:gridCol>
                <a:gridCol w="1990164">
                  <a:extLst>
                    <a:ext uri="{9D8B030D-6E8A-4147-A177-3AD203B41FA5}">
                      <a16:colId xmlns:a16="http://schemas.microsoft.com/office/drawing/2014/main" xmlns="" val="3552051700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xmlns="" val="1528255778"/>
                    </a:ext>
                  </a:extLst>
                </a:gridCol>
                <a:gridCol w="1237130">
                  <a:extLst>
                    <a:ext uri="{9D8B030D-6E8A-4147-A177-3AD203B41FA5}">
                      <a16:colId xmlns:a16="http://schemas.microsoft.com/office/drawing/2014/main" xmlns="" val="2628358306"/>
                    </a:ext>
                  </a:extLst>
                </a:gridCol>
                <a:gridCol w="1344706">
                  <a:extLst>
                    <a:ext uri="{9D8B030D-6E8A-4147-A177-3AD203B41FA5}">
                      <a16:colId xmlns:a16="http://schemas.microsoft.com/office/drawing/2014/main" xmlns="" val="3281524116"/>
                    </a:ext>
                  </a:extLst>
                </a:gridCol>
                <a:gridCol w="3316940">
                  <a:extLst>
                    <a:ext uri="{9D8B030D-6E8A-4147-A177-3AD203B41FA5}">
                      <a16:colId xmlns:a16="http://schemas.microsoft.com/office/drawing/2014/main" xmlns="" val="532470933"/>
                    </a:ext>
                  </a:extLst>
                </a:gridCol>
              </a:tblGrid>
              <a:tr h="645148">
                <a:tc>
                  <a:txBody>
                    <a:bodyPr/>
                    <a:lstStyle/>
                    <a:p>
                      <a:pPr algn="ctr"/>
                      <a:r>
                        <a:rPr lang="en-IN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Sl</a:t>
                      </a:r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Brand name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Generic  name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Dose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Frequency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Days </a:t>
                      </a:r>
                    </a:p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1               2             3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37378326"/>
                  </a:ext>
                </a:extLst>
              </a:tr>
              <a:tr h="645148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Inj pan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Pantoprazole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– 0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13968344"/>
                  </a:ext>
                </a:extLst>
              </a:tr>
              <a:tr h="645148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Inj emeset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Ondansetron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– 0 – 0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22145308"/>
                  </a:ext>
                </a:extLst>
              </a:tr>
              <a:tr h="645148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 </a:t>
                      </a:r>
                      <a:r>
                        <a:rPr lang="en-IN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Norflox</a:t>
                      </a:r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TZ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Norfloxacin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– 0 – 1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78600346"/>
                  </a:ext>
                </a:extLst>
              </a:tr>
              <a:tr h="645148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 </a:t>
                      </a:r>
                      <a:r>
                        <a:rPr lang="en-IN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Buscopan</a:t>
                      </a:r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Buscopan</a:t>
                      </a:r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84490056"/>
                  </a:ext>
                </a:extLst>
              </a:tr>
              <a:tr h="645148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Ivf</a:t>
                      </a:r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Normal saline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 ml / HR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– 0 – 1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60301956"/>
                  </a:ext>
                </a:extLst>
              </a:tr>
              <a:tr h="645148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 pan 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Pantoprazole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– 0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92516214"/>
                  </a:ext>
                </a:extLst>
              </a:tr>
              <a:tr h="645148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 </a:t>
                      </a:r>
                      <a:r>
                        <a:rPr lang="en-IN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udilive</a:t>
                      </a:r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Ursodeoxycholic</a:t>
                      </a:r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acid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– 1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16207132"/>
                  </a:ext>
                </a:extLst>
              </a:tr>
            </a:tbl>
          </a:graphicData>
        </a:graphic>
      </p:graphicFrame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xmlns="" id="{3C33A681-DDE8-1784-902F-6C4E8CF641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8186746"/>
              </p:ext>
            </p:extLst>
          </p:nvPr>
        </p:nvGraphicFramePr>
        <p:xfrm>
          <a:off x="8610600" y="1732678"/>
          <a:ext cx="3279588" cy="451572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93196">
                  <a:extLst>
                    <a:ext uri="{9D8B030D-6E8A-4147-A177-3AD203B41FA5}">
                      <a16:colId xmlns:a16="http://schemas.microsoft.com/office/drawing/2014/main" xmlns="" val="603158566"/>
                    </a:ext>
                  </a:extLst>
                </a:gridCol>
                <a:gridCol w="1093196">
                  <a:extLst>
                    <a:ext uri="{9D8B030D-6E8A-4147-A177-3AD203B41FA5}">
                      <a16:colId xmlns:a16="http://schemas.microsoft.com/office/drawing/2014/main" xmlns="" val="4035377843"/>
                    </a:ext>
                  </a:extLst>
                </a:gridCol>
                <a:gridCol w="1093196">
                  <a:extLst>
                    <a:ext uri="{9D8B030D-6E8A-4147-A177-3AD203B41FA5}">
                      <a16:colId xmlns:a16="http://schemas.microsoft.com/office/drawing/2014/main" xmlns="" val="672375708"/>
                    </a:ext>
                  </a:extLst>
                </a:gridCol>
              </a:tblGrid>
              <a:tr h="645103">
                <a:tc>
                  <a:txBody>
                    <a:bodyPr/>
                    <a:lstStyle/>
                    <a:p>
                      <a:pPr algn="ctr"/>
                      <a:r>
                        <a:rPr lang="en-IN" sz="1800" b="1" dirty="0">
                          <a:latin typeface="Showcard Gothic" panose="04020904020102020604" pitchFamily="82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1800" b="1" dirty="0">
                        <a:latin typeface="Showcard Gothic" panose="04020904020102020604" pitchFamily="82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1800" b="1" dirty="0">
                        <a:latin typeface="Showcard Gothic" panose="04020904020102020604" pitchFamily="82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43704468"/>
                  </a:ext>
                </a:extLst>
              </a:tr>
              <a:tr h="645103">
                <a:tc>
                  <a:txBody>
                    <a:bodyPr/>
                    <a:lstStyle/>
                    <a:p>
                      <a:pPr algn="ctr"/>
                      <a:r>
                        <a:rPr lang="en-IN" sz="1800" b="1" dirty="0">
                          <a:latin typeface="Showcard Gothic" panose="04020904020102020604" pitchFamily="82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1800" b="1" dirty="0">
                        <a:latin typeface="Showcard Gothic" panose="04020904020102020604" pitchFamily="82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1800" b="1" dirty="0">
                        <a:latin typeface="Showcard Gothic" panose="04020904020102020604" pitchFamily="82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16749904"/>
                  </a:ext>
                </a:extLst>
              </a:tr>
              <a:tr h="645103">
                <a:tc>
                  <a:txBody>
                    <a:bodyPr/>
                    <a:lstStyle/>
                    <a:p>
                      <a:pPr algn="ctr"/>
                      <a:r>
                        <a:rPr lang="en-IN" sz="1800" b="1" dirty="0">
                          <a:latin typeface="Showcard Gothic" panose="04020904020102020604" pitchFamily="82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b="1" dirty="0">
                          <a:latin typeface="Showcard Gothic" panose="04020904020102020604" pitchFamily="82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b="1" dirty="0">
                          <a:latin typeface="Showcard Gothic" panose="04020904020102020604" pitchFamily="82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15765609"/>
                  </a:ext>
                </a:extLst>
              </a:tr>
              <a:tr h="645103">
                <a:tc>
                  <a:txBody>
                    <a:bodyPr/>
                    <a:lstStyle/>
                    <a:p>
                      <a:pPr algn="ctr"/>
                      <a:r>
                        <a:rPr lang="en-IN" sz="1800" b="1" dirty="0">
                          <a:latin typeface="Showcard Gothic" panose="04020904020102020604" pitchFamily="82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b="1" dirty="0">
                          <a:latin typeface="Showcard Gothic" panose="04020904020102020604" pitchFamily="82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b="1" dirty="0">
                          <a:latin typeface="Showcard Gothic" panose="04020904020102020604" pitchFamily="82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339860"/>
                  </a:ext>
                </a:extLst>
              </a:tr>
              <a:tr h="645103">
                <a:tc>
                  <a:txBody>
                    <a:bodyPr/>
                    <a:lstStyle/>
                    <a:p>
                      <a:pPr algn="ctr"/>
                      <a:endParaRPr lang="en-IN" sz="1800" b="1" dirty="0">
                        <a:latin typeface="Showcard Gothic" panose="04020904020102020604" pitchFamily="82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b="1" dirty="0">
                          <a:latin typeface="Showcard Gothic" panose="04020904020102020604" pitchFamily="82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b="1" dirty="0">
                          <a:latin typeface="Showcard Gothic" panose="04020904020102020604" pitchFamily="82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  <a:p>
                      <a:pPr algn="ctr"/>
                      <a:endParaRPr lang="en-IN" sz="1800" b="1" dirty="0">
                        <a:latin typeface="Showcard Gothic" panose="04020904020102020604" pitchFamily="82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84948375"/>
                  </a:ext>
                </a:extLst>
              </a:tr>
              <a:tr h="645103">
                <a:tc>
                  <a:txBody>
                    <a:bodyPr/>
                    <a:lstStyle/>
                    <a:p>
                      <a:pPr algn="ctr"/>
                      <a:endParaRPr lang="en-IN" sz="1800" b="1" dirty="0">
                        <a:latin typeface="Showcard Gothic" panose="04020904020102020604" pitchFamily="82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b="1" dirty="0">
                          <a:latin typeface="Showcard Gothic" panose="04020904020102020604" pitchFamily="82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b="1" dirty="0">
                          <a:latin typeface="Showcard Gothic" panose="04020904020102020604" pitchFamily="82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90783249"/>
                  </a:ext>
                </a:extLst>
              </a:tr>
              <a:tr h="645103">
                <a:tc>
                  <a:txBody>
                    <a:bodyPr/>
                    <a:lstStyle/>
                    <a:p>
                      <a:pPr algn="ctr"/>
                      <a:r>
                        <a:rPr lang="en-IN" sz="1800" b="1" dirty="0">
                          <a:latin typeface="Showcard Gothic" panose="04020904020102020604" pitchFamily="82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b="1" dirty="0">
                          <a:latin typeface="Showcard Gothic" panose="04020904020102020604" pitchFamily="82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b="1" dirty="0">
                          <a:latin typeface="Showcard Gothic" panose="04020904020102020604" pitchFamily="82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368169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356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04E5EDE-7234-CD99-CED2-2DAA4872E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C3AA026-8954-4E58-01C9-0DB62163E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4649F-18EC-41DF-9E88-0730A9C70B8E}" type="slidenum">
              <a:rPr lang="en-IN" smtClean="0"/>
              <a:t>12</a:t>
            </a:fld>
            <a:endParaRPr lang="en-IN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AC90C43-F6FD-DC04-5DC4-2E987DA5AA41}"/>
              </a:ext>
            </a:extLst>
          </p:cNvPr>
          <p:cNvSpPr txBox="1"/>
          <p:nvPr/>
        </p:nvSpPr>
        <p:spPr>
          <a:xfrm>
            <a:off x="4038600" y="0"/>
            <a:ext cx="411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Drug interaction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D256987-7B08-92CB-C81D-C74796312F1A}"/>
              </a:ext>
            </a:extLst>
          </p:cNvPr>
          <p:cNvSpPr txBox="1"/>
          <p:nvPr/>
        </p:nvSpPr>
        <p:spPr>
          <a:xfrm>
            <a:off x="1515034" y="1577788"/>
            <a:ext cx="879437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Norfloxacin and Ondansetron –</a:t>
            </a:r>
          </a:p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Both medication are can increase the risk of an irregular heart rhythm . Symptoms may like dizziness , fainting  , short ness of breath etc 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A4852DB-CB43-51EA-74B8-384E83A0BFA0}"/>
              </a:ext>
            </a:extLst>
          </p:cNvPr>
          <p:cNvSpPr txBox="1"/>
          <p:nvPr/>
        </p:nvSpPr>
        <p:spPr>
          <a:xfrm>
            <a:off x="2026023" y="894837"/>
            <a:ext cx="1721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Moderate</a:t>
            </a:r>
            <a:r>
              <a:rPr lang="en-IN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635884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C88A177-141A-7F38-B292-2BBA874E8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5F0A1FF-CB68-E4F3-331F-7CA5E8911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4649F-18EC-41DF-9E88-0730A9C70B8E}" type="slidenum">
              <a:rPr lang="en-IN" smtClean="0"/>
              <a:t>13</a:t>
            </a:fld>
            <a:endParaRPr lang="en-IN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3621F08-2F9F-82FA-5935-694BA5CBDB64}"/>
              </a:ext>
            </a:extLst>
          </p:cNvPr>
          <p:cNvSpPr txBox="1"/>
          <p:nvPr/>
        </p:nvSpPr>
        <p:spPr>
          <a:xfrm>
            <a:off x="4226859" y="0"/>
            <a:ext cx="39265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Medication description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BA9E461-7998-7207-A71B-A8A323974EC1}"/>
              </a:ext>
            </a:extLst>
          </p:cNvPr>
          <p:cNvSpPr txBox="1"/>
          <p:nvPr/>
        </p:nvSpPr>
        <p:spPr>
          <a:xfrm>
            <a:off x="-1" y="645459"/>
            <a:ext cx="12335435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Inj pan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it is a proton pump inhibitors , to treat the acid reflux and relief the excess the stomach acid . </a:t>
            </a:r>
          </a:p>
          <a:p>
            <a:endParaRPr lang="en-I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Inj emeset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it is a anti-emetic drugs , it is used as the to treat the control of nausea vomiting.</a:t>
            </a:r>
          </a:p>
          <a:p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I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 </a:t>
            </a:r>
            <a:r>
              <a:rPr lang="en-IN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Norflox</a:t>
            </a:r>
            <a:r>
              <a:rPr lang="en-I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TZ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it is a quinoline antibiotics to treat as a  bacterial infection in stomach and git tract . </a:t>
            </a:r>
          </a:p>
          <a:p>
            <a:endParaRPr lang="en-I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 </a:t>
            </a:r>
            <a:r>
              <a:rPr lang="en-IN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buscopan</a:t>
            </a:r>
            <a:r>
              <a:rPr lang="en-I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it is a antispasmodics , to treat the relieve cramps in the muscles of stomach . </a:t>
            </a:r>
          </a:p>
          <a:p>
            <a:endParaRPr lang="en-I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IVF NS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it is a electrolyte replenisher to treat the iron supplements . </a:t>
            </a:r>
          </a:p>
          <a:p>
            <a:endParaRPr lang="en-I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 </a:t>
            </a:r>
            <a:r>
              <a:rPr lang="en-IN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udilive</a:t>
            </a:r>
            <a:r>
              <a:rPr lang="en-I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it is a hepatoprotective agents , to treat the liver related disorders such as cirrhosis and sclerosing cholangitis .  </a:t>
            </a:r>
          </a:p>
        </p:txBody>
      </p:sp>
    </p:spTree>
    <p:extLst>
      <p:ext uri="{BB962C8B-B14F-4D97-AF65-F5344CB8AC3E}">
        <p14:creationId xmlns:p14="http://schemas.microsoft.com/office/powerpoint/2010/main" val="37267455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2049806-F9E5-7333-175A-C4070FB8F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028FDA7-76C7-6512-B9A7-105EAECA2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4649F-18EC-41DF-9E88-0730A9C70B8E}" type="slidenum">
              <a:rPr lang="en-IN" smtClean="0"/>
              <a:t>14</a:t>
            </a:fld>
            <a:endParaRPr lang="en-IN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697591D-3211-4AF5-C124-0F2B9F37B2DE}"/>
              </a:ext>
            </a:extLst>
          </p:cNvPr>
          <p:cNvSpPr txBox="1"/>
          <p:nvPr/>
        </p:nvSpPr>
        <p:spPr>
          <a:xfrm>
            <a:off x="3899647" y="0"/>
            <a:ext cx="43927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Discharge medication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5F2EAAF-1480-82B1-2EA4-B11CBF02815E}"/>
              </a:ext>
            </a:extLst>
          </p:cNvPr>
          <p:cNvSpPr txBox="1"/>
          <p:nvPr/>
        </p:nvSpPr>
        <p:spPr>
          <a:xfrm>
            <a:off x="2026023" y="1893965"/>
            <a:ext cx="9538447" cy="2375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 pan                  40 mg    1 – 0 – 0   for 5 days   </a:t>
            </a:r>
          </a:p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 </a:t>
            </a:r>
            <a:r>
              <a:rPr lang="en-I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Norflox</a:t>
            </a: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TZ     500 mg  1 – 0 – 1   for 5 days </a:t>
            </a:r>
          </a:p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 </a:t>
            </a:r>
            <a:r>
              <a:rPr lang="en-I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Buscopan</a:t>
            </a: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60 mg    SOS        </a:t>
            </a:r>
          </a:p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 </a:t>
            </a:r>
            <a:r>
              <a:rPr lang="en-I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udilive</a:t>
            </a: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50 mg    1 – 0 – 1  for 5 days 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583961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C4618BC-BBCD-A105-8200-ABC172796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1575400-52E8-7AA6-0112-954C161F4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4649F-18EC-41DF-9E88-0730A9C70B8E}" type="slidenum">
              <a:rPr lang="en-IN" smtClean="0"/>
              <a:t>15</a:t>
            </a:fld>
            <a:endParaRPr lang="en-IN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2644505-117E-DACC-D13D-6CA62861096E}"/>
              </a:ext>
            </a:extLst>
          </p:cNvPr>
          <p:cNvSpPr txBox="1"/>
          <p:nvPr/>
        </p:nvSpPr>
        <p:spPr>
          <a:xfrm>
            <a:off x="4038600" y="19999"/>
            <a:ext cx="457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 counselling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2088890-23FB-A25E-AB8E-A2DE36D8A071}"/>
              </a:ext>
            </a:extLst>
          </p:cNvPr>
          <p:cNvSpPr txBox="1"/>
          <p:nvPr/>
        </p:nvSpPr>
        <p:spPr>
          <a:xfrm>
            <a:off x="2330823" y="1676399"/>
            <a:ext cx="719866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Hand wash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Cleaning foods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Avoid contaminated food and water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Purification and disinfection of water 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Protection of susception by immunization 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Maintain hygienic itself 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8818847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2B6D9A5-470A-49F0-9798-8FC235C6913B}"/>
              </a:ext>
            </a:extLst>
          </p:cNvPr>
          <p:cNvSpPr txBox="1"/>
          <p:nvPr/>
        </p:nvSpPr>
        <p:spPr>
          <a:xfrm>
            <a:off x="4027503" y="2112885"/>
            <a:ext cx="413699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7200" dirty="0">
                <a:latin typeface="Algerian" panose="04020705040A02060702" pitchFamily="82" charset="0"/>
              </a:rPr>
              <a:t>Thank </a:t>
            </a:r>
          </a:p>
          <a:p>
            <a:r>
              <a:rPr lang="en-IN" sz="7200" dirty="0">
                <a:latin typeface="Algerian" panose="04020705040A02060702" pitchFamily="82" charset="0"/>
              </a:rPr>
              <a:t>        you 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C7DBF71A-E9B8-CE64-C4DE-DE7B8EA20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F67620CA-CBE2-7DD0-3FE8-E6966155B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4649F-18EC-41DF-9E88-0730A9C70B8E}" type="slidenum">
              <a:rPr lang="en-IN" smtClean="0"/>
              <a:t>16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31933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9D55035-0FDB-4CC7-A89C-BEC13222C035}"/>
              </a:ext>
            </a:extLst>
          </p:cNvPr>
          <p:cNvSpPr txBox="1"/>
          <p:nvPr/>
        </p:nvSpPr>
        <p:spPr>
          <a:xfrm>
            <a:off x="1711277" y="1066800"/>
            <a:ext cx="107508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b="1" dirty="0">
                <a:latin typeface="Arial Black" panose="020B0A04020102020204" pitchFamily="34" charset="0"/>
              </a:rPr>
              <a:t>Patient demographic details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94E5DE5-3D07-453B-A5BC-D2105052CA60}"/>
              </a:ext>
            </a:extLst>
          </p:cNvPr>
          <p:cNvSpPr txBox="1"/>
          <p:nvPr/>
        </p:nvSpPr>
        <p:spPr>
          <a:xfrm>
            <a:off x="2776882" y="2090172"/>
            <a:ext cx="796327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</a:t>
            </a:r>
            <a:r>
              <a:rPr lang="en-US" sz="2800" b="1" dirty="0"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Patient  name – ABC       </a:t>
            </a:r>
          </a:p>
          <a:p>
            <a:r>
              <a:rPr lang="en-US" sz="2800" b="1" dirty="0"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                          Age -   21 years  </a:t>
            </a:r>
          </a:p>
          <a:p>
            <a:r>
              <a:rPr lang="en-US" sz="2800" b="1" dirty="0"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                           Sex –   female  </a:t>
            </a:r>
          </a:p>
          <a:p>
            <a:r>
              <a:rPr lang="en-US" sz="2800" b="1" dirty="0"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                       Unit   -  Medi Gastro   </a:t>
            </a:r>
          </a:p>
          <a:p>
            <a:r>
              <a:rPr lang="en-US" sz="2800" b="1" dirty="0">
                <a:latin typeface="Times New Roman" panose="02020603050405020304" pitchFamily="18" charset="0"/>
                <a:ea typeface="Segoe UI Black" panose="020B0A02040204020203" pitchFamily="34" charset="0"/>
                <a:cs typeface="Times New Roman" panose="02020603050405020304" pitchFamily="18" charset="0"/>
              </a:rPr>
              <a:t>         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xmlns="" id="{6591E466-29DA-1920-4322-064C9A2D9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xmlns="" id="{37CFE446-904C-AA64-6B77-791B6621E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4649F-18EC-41DF-9E88-0730A9C70B8E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57397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7CEEA04-3A35-DAAC-8120-16B400F4F672}"/>
              </a:ext>
            </a:extLst>
          </p:cNvPr>
          <p:cNvSpPr txBox="1"/>
          <p:nvPr/>
        </p:nvSpPr>
        <p:spPr>
          <a:xfrm>
            <a:off x="2779059" y="157722"/>
            <a:ext cx="30748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SOAP Analysis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C8F7398-1B9D-D626-9055-A28FBF3EA8C2}"/>
              </a:ext>
            </a:extLst>
          </p:cNvPr>
          <p:cNvSpPr txBox="1"/>
          <p:nvPr/>
        </p:nvSpPr>
        <p:spPr>
          <a:xfrm>
            <a:off x="2268071" y="1506071"/>
            <a:ext cx="358588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– SUBJECTIVE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– OBJECTIVE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– ASSESSMENT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 – PLANNING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72ECF3BE-A19A-5F9C-75D8-3CAE7AB16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9FB065E8-60B7-1F9F-13B6-53C5C6B8EC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4649F-18EC-41DF-9E88-0730A9C70B8E}" type="slidenum">
              <a:rPr lang="en-IN" smtClean="0"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31168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DCC518B-ECA5-A10D-4CB4-744EFC232B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78859" y="805570"/>
            <a:ext cx="10515600" cy="1325563"/>
          </a:xfrm>
        </p:spPr>
        <p:txBody>
          <a:bodyPr/>
          <a:lstStyle/>
          <a:p>
            <a:pPr lvl="0"/>
            <a:r>
              <a:rPr lang="en-US" dirty="0">
                <a:latin typeface="Arial Black" pitchFamily="34"/>
              </a:rPr>
              <a:t>          CHIEF COMPLAINTS </a:t>
            </a:r>
            <a:endParaRPr lang="en-IN" dirty="0">
              <a:latin typeface="Arial Black" pitchFamily="3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754B0A2-2F5F-68D2-E89A-2B010163E980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629189" y="2464719"/>
            <a:ext cx="8955741" cy="2961527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c/o  vomiting 3 episode since 2 days </a:t>
            </a:r>
          </a:p>
          <a:p>
            <a:pPr marL="0" lvl="0" indent="0">
              <a:buNone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loose stools 3 episodes since 2 days</a:t>
            </a:r>
          </a:p>
          <a:p>
            <a:pPr marL="0" lvl="0" indent="0">
              <a:buNone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[ containing semi digested food particles and water without any presence of blood in stool  ]  </a:t>
            </a:r>
          </a:p>
          <a:p>
            <a:pPr marL="0" lvl="0" indent="0">
              <a:buNone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Abdominal pain since 2 days  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FD7BEEB-0FA7-981D-7AF8-E111D59E9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071DC07-3487-C3BD-C01A-EE85F3885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4649F-18EC-41DF-9E88-0730A9C70B8E}" type="slidenum">
              <a:rPr lang="en-IN" smtClean="0"/>
              <a:t>4</a:t>
            </a:fld>
            <a:endParaRPr lang="en-IN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159C34F-D805-8FA9-26C8-837CAFEA11E3}"/>
              </a:ext>
            </a:extLst>
          </p:cNvPr>
          <p:cNvSpPr txBox="1"/>
          <p:nvPr/>
        </p:nvSpPr>
        <p:spPr>
          <a:xfrm>
            <a:off x="1954305" y="34706"/>
            <a:ext cx="4312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Subjective evidence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E80124B-BE28-4623-BD84-9D470DA31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97757F8-9A33-4C12-5C08-F68AFDD4A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4649F-18EC-41DF-9E88-0730A9C70B8E}" type="slidenum">
              <a:rPr lang="en-IN" smtClean="0"/>
              <a:t>5</a:t>
            </a:fld>
            <a:endParaRPr lang="en-IN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41C95A9-E23C-E18D-8AA7-F41E71796AB2}"/>
              </a:ext>
            </a:extLst>
          </p:cNvPr>
          <p:cNvSpPr txBox="1"/>
          <p:nvPr/>
        </p:nvSpPr>
        <p:spPr>
          <a:xfrm>
            <a:off x="2994212" y="439271"/>
            <a:ext cx="452717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 history –</a:t>
            </a:r>
          </a:p>
          <a:p>
            <a:endParaRPr lang="en-IN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4CE3274-50B0-770F-7370-513B00327C7D}"/>
              </a:ext>
            </a:extLst>
          </p:cNvPr>
          <p:cNvSpPr txBox="1"/>
          <p:nvPr/>
        </p:nvSpPr>
        <p:spPr>
          <a:xfrm>
            <a:off x="1021975" y="2167863"/>
            <a:ext cx="1117002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Past medical history – nil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Past medication history – nil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Family history – no history of similar complaints in family 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Social history –  veg </a:t>
            </a:r>
          </a:p>
        </p:txBody>
      </p:sp>
    </p:spTree>
    <p:extLst>
      <p:ext uri="{BB962C8B-B14F-4D97-AF65-F5344CB8AC3E}">
        <p14:creationId xmlns:p14="http://schemas.microsoft.com/office/powerpoint/2010/main" val="21555682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A1D0EF4-DF2C-431F-9EAC-2AACE679739E}"/>
              </a:ext>
            </a:extLst>
          </p:cNvPr>
          <p:cNvSpPr txBox="1"/>
          <p:nvPr/>
        </p:nvSpPr>
        <p:spPr>
          <a:xfrm>
            <a:off x="3453589" y="193418"/>
            <a:ext cx="61078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Physical examination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2E604846-3223-43FD-BCE7-2F6637B475D4}"/>
              </a:ext>
            </a:extLst>
          </p:cNvPr>
          <p:cNvSpPr/>
          <p:nvPr/>
        </p:nvSpPr>
        <p:spPr>
          <a:xfrm>
            <a:off x="-286870" y="971713"/>
            <a:ext cx="11107270" cy="529109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Weight  : 37 kg </a:t>
            </a:r>
          </a:p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BP  : 110/60 mmHg</a:t>
            </a:r>
          </a:p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PR  :  64 bpm</a:t>
            </a:r>
          </a:p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RR : 17 bpm  </a:t>
            </a:r>
          </a:p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CVS :  S1S2 +ve murmurs heard </a:t>
            </a:r>
          </a:p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RS :  B/L NVBS + </a:t>
            </a:r>
          </a:p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CNS :  conscious and oriented   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PICCLE : 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(P+) , (I+) </a:t>
            </a:r>
            <a:endParaRPr lang="en-IN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E940807-9D51-3AD9-EB83-4FF6765220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2B523F1-7E5C-C6B1-9D5C-12057C718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1305E-02CC-431A-8BDD-50FAC2FDFE0E}" type="slidenum">
              <a:rPr lang="en-IN" smtClean="0"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051363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19C4172-1F3C-41D6-B319-7ADCA9E9C03D}"/>
              </a:ext>
            </a:extLst>
          </p:cNvPr>
          <p:cNvSpPr txBox="1"/>
          <p:nvPr/>
        </p:nvSpPr>
        <p:spPr>
          <a:xfrm>
            <a:off x="3675530" y="0"/>
            <a:ext cx="611097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 EVIDENCE 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xmlns="" id="{E89E4ED6-6ADB-66A3-5302-AEBC54BE5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D12F1A06-CFFD-64E9-2ED8-3EE94C1F5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1305E-02CC-431A-8BDD-50FAC2FDFE0E}" type="slidenum">
              <a:rPr lang="en-IN" smtClean="0"/>
              <a:t>7</a:t>
            </a:fld>
            <a:endParaRPr lang="en-IN"/>
          </a:p>
        </p:txBody>
      </p:sp>
      <p:graphicFrame>
        <p:nvGraphicFramePr>
          <p:cNvPr id="3" name="Table 7">
            <a:extLst>
              <a:ext uri="{FF2B5EF4-FFF2-40B4-BE49-F238E27FC236}">
                <a16:creationId xmlns:a16="http://schemas.microsoft.com/office/drawing/2014/main" xmlns="" id="{4F6A97AF-66D4-56FB-077E-3F6BF5FB91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941454"/>
              </p:ext>
            </p:extLst>
          </p:nvPr>
        </p:nvGraphicFramePr>
        <p:xfrm>
          <a:off x="286079" y="755525"/>
          <a:ext cx="11511476" cy="2966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34509">
                  <a:extLst>
                    <a:ext uri="{9D8B030D-6E8A-4147-A177-3AD203B41FA5}">
                      <a16:colId xmlns:a16="http://schemas.microsoft.com/office/drawing/2014/main" xmlns="" val="66814467"/>
                    </a:ext>
                  </a:extLst>
                </a:gridCol>
                <a:gridCol w="2886636">
                  <a:extLst>
                    <a:ext uri="{9D8B030D-6E8A-4147-A177-3AD203B41FA5}">
                      <a16:colId xmlns:a16="http://schemas.microsoft.com/office/drawing/2014/main" xmlns="" val="3163975041"/>
                    </a:ext>
                  </a:extLst>
                </a:gridCol>
                <a:gridCol w="3944470">
                  <a:extLst>
                    <a:ext uri="{9D8B030D-6E8A-4147-A177-3AD203B41FA5}">
                      <a16:colId xmlns:a16="http://schemas.microsoft.com/office/drawing/2014/main" xmlns="" val="2872681376"/>
                    </a:ext>
                  </a:extLst>
                </a:gridCol>
                <a:gridCol w="3845861">
                  <a:extLst>
                    <a:ext uri="{9D8B030D-6E8A-4147-A177-3AD203B41FA5}">
                      <a16:colId xmlns:a16="http://schemas.microsoft.com/office/drawing/2014/main" xmlns="" val="168921096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Sl</a:t>
                      </a:r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Test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Abnormal value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Normal value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113118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Haemoglobin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9.8 gm 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– 16 gm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504584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WBC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7100 cells / cmm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4500 – 11000 / cmm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793861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PROTEIN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6.5 %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6.0 – 8.3 %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226053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Albumin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3.7 gm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3.4 – 5.4 gm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400688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Globulin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3.8 gm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2.0 – 3.5 gm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662469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bilirubin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21.26 mg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– 1.2 mg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192247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Direct bilirubin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8.37 mg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&lt;0.2 mg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43099148"/>
                  </a:ext>
                </a:extLst>
              </a:tr>
            </a:tbl>
          </a:graphicData>
        </a:graphic>
      </p:graphicFrame>
      <p:graphicFrame>
        <p:nvGraphicFramePr>
          <p:cNvPr id="8" name="Table 10">
            <a:extLst>
              <a:ext uri="{FF2B5EF4-FFF2-40B4-BE49-F238E27FC236}">
                <a16:creationId xmlns:a16="http://schemas.microsoft.com/office/drawing/2014/main" xmlns="" id="{8E234043-EB80-6E6E-78C6-48DD10C5A7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515349"/>
              </p:ext>
            </p:extLst>
          </p:nvPr>
        </p:nvGraphicFramePr>
        <p:xfrm>
          <a:off x="286079" y="3722245"/>
          <a:ext cx="11511476" cy="2225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25545">
                  <a:extLst>
                    <a:ext uri="{9D8B030D-6E8A-4147-A177-3AD203B41FA5}">
                      <a16:colId xmlns:a16="http://schemas.microsoft.com/office/drawing/2014/main" xmlns="" val="4184838551"/>
                    </a:ext>
                  </a:extLst>
                </a:gridCol>
                <a:gridCol w="2904564">
                  <a:extLst>
                    <a:ext uri="{9D8B030D-6E8A-4147-A177-3AD203B41FA5}">
                      <a16:colId xmlns:a16="http://schemas.microsoft.com/office/drawing/2014/main" xmlns="" val="1120554466"/>
                    </a:ext>
                  </a:extLst>
                </a:gridCol>
                <a:gridCol w="3935506">
                  <a:extLst>
                    <a:ext uri="{9D8B030D-6E8A-4147-A177-3AD203B41FA5}">
                      <a16:colId xmlns:a16="http://schemas.microsoft.com/office/drawing/2014/main" xmlns="" val="2330272386"/>
                    </a:ext>
                  </a:extLst>
                </a:gridCol>
                <a:gridCol w="3845861">
                  <a:extLst>
                    <a:ext uri="{9D8B030D-6E8A-4147-A177-3AD203B41FA5}">
                      <a16:colId xmlns:a16="http://schemas.microsoft.com/office/drawing/2014/main" xmlns="" val="17410107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Indirect bilirubin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12.89 mg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 – 0.8 mg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242778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Alkaline phosphate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310 IU / 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 – 147 IU / 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721771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Serum creatinine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1.6 mg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 – 1.3 mg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823697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Sodium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142 </a:t>
                      </a:r>
                      <a:r>
                        <a:rPr lang="en-IN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mEQ</a:t>
                      </a:r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/L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136 – 145 meq / 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990276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SGOT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160 IU/ 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– 45 IU / 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708609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SGPT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180 IU / 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 – 25 IU / 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939164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03163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4259673-0504-B157-7D78-DD42C00DE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F971269-0B86-8FED-3FA5-26177E948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4649F-18EC-41DF-9E88-0730A9C70B8E}" type="slidenum">
              <a:rPr lang="en-IN" smtClean="0"/>
              <a:t>8</a:t>
            </a:fld>
            <a:endParaRPr lang="en-IN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BA12AEA-0DD9-8F40-2ADE-228455B6BB69}"/>
              </a:ext>
            </a:extLst>
          </p:cNvPr>
          <p:cNvSpPr txBox="1"/>
          <p:nvPr/>
        </p:nvSpPr>
        <p:spPr>
          <a:xfrm>
            <a:off x="4038600" y="367554"/>
            <a:ext cx="50202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Diagnosis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F48E6C3B-660C-7F79-CC99-FC2C4B25F799}"/>
              </a:ext>
            </a:extLst>
          </p:cNvPr>
          <p:cNvSpPr txBox="1"/>
          <p:nvPr/>
        </p:nvSpPr>
        <p:spPr>
          <a:xfrm>
            <a:off x="1187823" y="2161125"/>
            <a:ext cx="1072179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USG examination –</a:t>
            </a:r>
          </a:p>
          <a:p>
            <a:endParaRPr lang="en-I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borderline hepatomegaly with liver parenchymal disease . </a:t>
            </a:r>
          </a:p>
        </p:txBody>
      </p:sp>
    </p:spTree>
    <p:extLst>
      <p:ext uri="{BB962C8B-B14F-4D97-AF65-F5344CB8AC3E}">
        <p14:creationId xmlns:p14="http://schemas.microsoft.com/office/powerpoint/2010/main" val="42661066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CC0A81-27D6-ACA4-4D1E-0F98ED6FDB6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76400" y="436842"/>
            <a:ext cx="10515600" cy="1325563"/>
          </a:xfrm>
        </p:spPr>
        <p:txBody>
          <a:bodyPr>
            <a:normAutofit/>
          </a:bodyPr>
          <a:lstStyle/>
          <a:p>
            <a:pPr lvl="0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ASSESSMENT</a:t>
            </a:r>
            <a:endParaRPr lang="en-IN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116CA50-12AB-6ABB-5258-A8574224A0D1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lnSpc>
                <a:spcPct val="80000"/>
              </a:lnSpc>
              <a:buNone/>
            </a:pP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Based on subjective and objective evidence the  patient was suffering from viral hepatitis  . </a:t>
            </a:r>
          </a:p>
          <a:p>
            <a:pPr marL="0" lvl="0" indent="0">
              <a:lnSpc>
                <a:spcPct val="80000"/>
              </a:lnSpc>
              <a:buNone/>
            </a:pPr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8C24878-3012-B2F6-9E49-1338ECF2F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BDC245B-B882-48BC-B296-B0CEF1069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4649F-18EC-41DF-9E88-0730A9C70B8E}" type="slidenum">
              <a:rPr lang="en-IN" smtClean="0"/>
              <a:t>9</a:t>
            </a:fld>
            <a:endParaRPr lang="en-IN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79E3052-50E2-D025-1AEE-29C6A063A431}"/>
              </a:ext>
            </a:extLst>
          </p:cNvPr>
          <p:cNvSpPr txBox="1"/>
          <p:nvPr/>
        </p:nvSpPr>
        <p:spPr>
          <a:xfrm>
            <a:off x="1441075" y="3459213"/>
            <a:ext cx="86352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Final diagnosis – </a:t>
            </a:r>
          </a:p>
          <a:p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</a:t>
            </a:r>
            <a:r>
              <a:rPr lang="en-I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Viral Hepatitis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4345</TotalTime>
  <Words>778</Words>
  <Application>Microsoft Office PowerPoint</Application>
  <PresentationFormat>Widescreen</PresentationFormat>
  <Paragraphs>235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Algerian</vt:lpstr>
      <vt:lpstr>Arial</vt:lpstr>
      <vt:lpstr>Arial Black</vt:lpstr>
      <vt:lpstr>Calibri</vt:lpstr>
      <vt:lpstr>Calibri Light</vt:lpstr>
      <vt:lpstr>Segoe UI Black</vt:lpstr>
      <vt:lpstr>Showcard Gothic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          CHIEF COMPLAINTS </vt:lpstr>
      <vt:lpstr>PowerPoint Presentation</vt:lpstr>
      <vt:lpstr>PowerPoint Presentation</vt:lpstr>
      <vt:lpstr>PowerPoint Presentation</vt:lpstr>
      <vt:lpstr>PowerPoint Presentation</vt:lpstr>
      <vt:lpstr>ASSESSMENT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Animesh Das</dc:creator>
  <cp:lastModifiedBy>User</cp:lastModifiedBy>
  <cp:revision>46</cp:revision>
  <dcterms:created xsi:type="dcterms:W3CDTF">2023-04-18T17:34:13Z</dcterms:created>
  <dcterms:modified xsi:type="dcterms:W3CDTF">2024-09-03T06:55:40Z</dcterms:modified>
</cp:coreProperties>
</file>