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88" r:id="rId3"/>
    <p:sldId id="257" r:id="rId4"/>
    <p:sldId id="258" r:id="rId5"/>
    <p:sldId id="259" r:id="rId6"/>
    <p:sldId id="260" r:id="rId7"/>
    <p:sldId id="261" r:id="rId8"/>
    <p:sldId id="262" r:id="rId9"/>
    <p:sldId id="276" r:id="rId10"/>
    <p:sldId id="264" r:id="rId11"/>
    <p:sldId id="273" r:id="rId12"/>
    <p:sldId id="272" r:id="rId13"/>
    <p:sldId id="265" r:id="rId14"/>
    <p:sldId id="266" r:id="rId15"/>
    <p:sldId id="267" r:id="rId16"/>
    <p:sldId id="277" r:id="rId17"/>
    <p:sldId id="278" r:id="rId18"/>
    <p:sldId id="279" r:id="rId19"/>
    <p:sldId id="283" r:id="rId20"/>
    <p:sldId id="280" r:id="rId21"/>
    <p:sldId id="281" r:id="rId22"/>
    <p:sldId id="282" r:id="rId23"/>
    <p:sldId id="268" r:id="rId24"/>
    <p:sldId id="284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96" autoAdjust="0"/>
    <p:restoredTop sz="94660"/>
  </p:normalViewPr>
  <p:slideViewPr>
    <p:cSldViewPr snapToGrid="0">
      <p:cViewPr varScale="1">
        <p:scale>
          <a:sx n="70" d="100"/>
          <a:sy n="70" d="100"/>
        </p:scale>
        <p:origin x="720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98760E-4BC1-4CE1-B3C0-3FBA5E79E729}" type="datetimeFigureOut">
              <a:rPr lang="en-US" smtClean="0"/>
              <a:pPr/>
              <a:t>9/3/2024</a:t>
            </a:fld>
            <a:endParaRPr lang="en-IN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3312F0-ED62-4713-BD6A-940219B553DD}" type="slidenum">
              <a:rPr lang="en-IN" smtClean="0"/>
              <a:pPr/>
              <a:t>‹#›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13019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312F0-ED62-4713-BD6A-940219B553DD}" type="slidenum">
              <a:rPr lang="en-IN" smtClean="0"/>
              <a:pPr/>
              <a:t>1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8485168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312F0-ED62-4713-BD6A-940219B553DD}" type="slidenum">
              <a:rPr lang="en-IN" smtClean="0"/>
              <a:pPr/>
              <a:t>8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9595757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3312F0-ED62-4713-BD6A-940219B553DD}" type="slidenum">
              <a:rPr lang="en-IN" smtClean="0"/>
              <a:pPr/>
              <a:t>20</a:t>
            </a:fld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542812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085250-E674-4C74-B59C-BE6391DF6C8D}" type="datetime1">
              <a:rPr lang="en-US" smtClean="0"/>
              <a:t>9/3/2024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2866C-7B3A-46A3-AA8F-3A6A0A64A91F}" type="datetime1">
              <a:rPr lang="en-US" smtClean="0"/>
              <a:t>9/3/2024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EC3CE9-CED4-45F2-B1F8-6B7E2CBE3119}" type="datetime1">
              <a:rPr lang="en-US" smtClean="0"/>
              <a:t>9/3/2024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07B9B9-CC7B-4C4B-BC7F-16816E6BCC48}" type="datetime1">
              <a:rPr lang="en-US" smtClean="0"/>
              <a:t>9/3/2024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13FA4D-36B7-430D-BB64-43BA4AA205CD}" type="datetime1">
              <a:rPr lang="en-US" smtClean="0"/>
              <a:t>9/3/2024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D60413-5676-44A7-87C8-4BC7531F679F}" type="datetime1">
              <a:rPr lang="en-US" smtClean="0"/>
              <a:t>9/3/2024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5B172-7C44-48E2-991C-289ED64C6760}" type="datetime1">
              <a:rPr lang="en-US" smtClean="0"/>
              <a:t>9/3/2024</a:t>
            </a:fld>
            <a:endParaRPr lang="en-IN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D60CD5-1052-460A-A701-E014C955EF6D}" type="datetime1">
              <a:rPr lang="en-US" smtClean="0"/>
              <a:t>9/3/2024</a:t>
            </a:fld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B111B5-71B1-4225-B173-95B3CC8C884E}" type="datetime1">
              <a:rPr lang="en-US" smtClean="0"/>
              <a:t>9/3/2024</a:t>
            </a:fld>
            <a:endParaRPr lang="en-IN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215A3-5C0F-44F5-8E49-DB8B9802ABE7}" type="datetime1">
              <a:rPr lang="en-US" smtClean="0"/>
              <a:t>9/3/2024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282263-B912-4BDF-88C6-9E1C4B4B5CA8}" type="datetime1">
              <a:rPr lang="en-US" smtClean="0"/>
              <a:t>9/3/2024</a:t>
            </a:fld>
            <a:endParaRPr lang="en-IN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‹#›</a:t>
            </a:fld>
            <a:endParaRPr lang="en-IN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0C5837-5F71-44D4-A21F-31482DA3438E}" type="datetime1">
              <a:rPr lang="en-US" smtClean="0"/>
              <a:t>9/3/2024</a:t>
            </a:fld>
            <a:endParaRPr lang="en-IN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743C64-FD91-466C-997D-48E37431D7E4}" type="slidenum">
              <a:rPr lang="en-IN" smtClean="0"/>
              <a:pPr/>
              <a:t>‹#›</a:t>
            </a:fld>
            <a:endParaRPr lang="en-IN" dirty="0"/>
          </a:p>
        </p:txBody>
      </p:sp>
      <p:sp>
        <p:nvSpPr>
          <p:cNvPr id="7" name="TextBox 6"/>
          <p:cNvSpPr txBox="1"/>
          <p:nvPr userDrawn="1"/>
        </p:nvSpPr>
        <p:spPr>
          <a:xfrm rot="19668863">
            <a:off x="2367385" y="2915903"/>
            <a:ext cx="7975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chemeClr val="bg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RESEARCH DOCTOR PHARMA</a:t>
            </a:r>
            <a:endParaRPr lang="en-US" sz="4000" b="1" dirty="0">
              <a:solidFill>
                <a:schemeClr val="bg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xmlns="" id="{3C475ECE-81A2-4DDD-6981-DD33B328AA93}"/>
              </a:ext>
            </a:extLst>
          </p:cNvPr>
          <p:cNvSpPr txBox="1">
            <a:spLocks/>
          </p:cNvSpPr>
          <p:nvPr/>
        </p:nvSpPr>
        <p:spPr>
          <a:xfrm>
            <a:off x="386499" y="3201462"/>
            <a:ext cx="11685181" cy="854287"/>
          </a:xfrm>
          <a:prstGeom prst="rect">
            <a:avLst/>
          </a:prstGeom>
          <a:solidFill>
            <a:srgbClr val="FFFFFF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Case Presentation on ALCOHOLIC HEPATITIS </a:t>
            </a:r>
            <a:endParaRPr lang="en-IN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xmlns="" id="{FA3B2039-A9BE-AACC-A1A7-A215561680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xmlns="" id="{38A4B8DF-22E2-ACB9-9E0F-9C25C1F26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1</a:t>
            </a:fld>
            <a:endParaRPr lang="en-IN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SOAP ANALYSIS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600202"/>
            <a:ext cx="10972800" cy="282097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en-US" b="1" dirty="0"/>
              <a:t>UBJECTIVE EVIDENCE</a:t>
            </a:r>
            <a:r>
              <a:rPr lang="en-US" dirty="0"/>
              <a:t>:- </a:t>
            </a:r>
          </a:p>
          <a:p>
            <a:r>
              <a:rPr lang="en-US" dirty="0"/>
              <a:t>C/o pain abdomen since 3days –diffuse more in epigastric region, continues ,associated with vomiting  3-4 episodes ,blood tinged</a:t>
            </a:r>
          </a:p>
          <a:p>
            <a:endParaRPr lang="en-IN" dirty="0"/>
          </a:p>
          <a:p>
            <a:pPr>
              <a:buNone/>
            </a:pPr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A763A75-44F5-2C46-3044-5C0EFB7A1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636082B-5779-5436-779B-B2D823163C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10</a:t>
            </a:fld>
            <a:endParaRPr lang="en-IN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 EVIDENCE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sz="2600" dirty="0"/>
              <a:t> SODIUM – 132 mmol/l                      PT – 18.6</a:t>
            </a:r>
          </a:p>
          <a:p>
            <a:pPr>
              <a:buNone/>
            </a:pPr>
            <a:r>
              <a:rPr lang="en-US" sz="2600" dirty="0"/>
              <a:t>DB-1.9 mg/dl                                        INR- 1.45</a:t>
            </a:r>
          </a:p>
          <a:p>
            <a:pPr>
              <a:buNone/>
            </a:pPr>
            <a:r>
              <a:rPr lang="en-US" sz="2600" dirty="0"/>
              <a:t>TB- 2.6 mg/dl                                        SGOT- 593 IU/L</a:t>
            </a:r>
          </a:p>
          <a:p>
            <a:pPr>
              <a:buNone/>
            </a:pPr>
            <a:r>
              <a:rPr lang="en-US" sz="2600" dirty="0"/>
              <a:t>Hemoglobin- 11.6 g/dl                         SGPT- 213 IU/L</a:t>
            </a:r>
          </a:p>
          <a:p>
            <a:pPr>
              <a:buNone/>
            </a:pPr>
            <a:r>
              <a:rPr lang="en-US" sz="2600" dirty="0"/>
              <a:t>Total cells- 8130 cells/cumm               ALP- 217 IU/L</a:t>
            </a:r>
          </a:p>
          <a:p>
            <a:pPr>
              <a:buNone/>
            </a:pPr>
            <a:r>
              <a:rPr lang="en-US" sz="2600" dirty="0"/>
              <a:t>ALBUMIN- 2.8 g/ </a:t>
            </a:r>
          </a:p>
          <a:p>
            <a:pPr>
              <a:buNone/>
            </a:pPr>
            <a:r>
              <a:rPr lang="en-US" sz="2600" dirty="0"/>
              <a:t>potassium – 3.3mmol/l</a:t>
            </a:r>
          </a:p>
          <a:p>
            <a:pPr>
              <a:buNone/>
            </a:pPr>
            <a:r>
              <a:rPr lang="en-US" sz="2600" dirty="0"/>
              <a:t>ESR – 27 mm/hr</a:t>
            </a:r>
          </a:p>
          <a:p>
            <a:pPr>
              <a:buNone/>
            </a:pPr>
            <a:r>
              <a:rPr lang="en-US" sz="2600" dirty="0"/>
              <a:t>PCV- 33.9%</a:t>
            </a:r>
          </a:p>
          <a:p>
            <a:pPr>
              <a:buNone/>
            </a:pPr>
            <a:r>
              <a:rPr lang="en-US" sz="2600" dirty="0"/>
              <a:t>GAMMA GT- 497 U/L</a:t>
            </a:r>
          </a:p>
          <a:p>
            <a:pPr>
              <a:buNone/>
            </a:pPr>
            <a:r>
              <a:rPr lang="en-US" sz="2600" dirty="0"/>
              <a:t>SERUM LIPASE – 239 U/L                                      </a:t>
            </a:r>
            <a:endParaRPr lang="en-US" sz="2400" dirty="0"/>
          </a:p>
          <a:p>
            <a:pPr>
              <a:buNone/>
            </a:pPr>
            <a:endParaRPr lang="en-IN" sz="240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E835A31-4F4B-2B6D-5129-01C38ADF6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A078263-6647-05BC-3094-1E212C082F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11</a:t>
            </a:fld>
            <a:endParaRPr lang="en-IN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18268" y="412113"/>
            <a:ext cx="5744066" cy="1143000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 EVIDENCE</a:t>
            </a:r>
            <a:endParaRPr lang="en-I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endParaRPr lang="en-US" dirty="0"/>
          </a:p>
          <a:p>
            <a:r>
              <a:rPr lang="en-US" sz="2800" b="1" dirty="0"/>
              <a:t>UPPER  GI ENDOSCOPY </a:t>
            </a:r>
            <a:r>
              <a:rPr lang="en-US" sz="2800" dirty="0"/>
              <a:t>–</a:t>
            </a:r>
          </a:p>
          <a:p>
            <a:pPr>
              <a:buNone/>
            </a:pPr>
            <a:r>
              <a:rPr lang="en-US" sz="2800" dirty="0"/>
              <a:t> GERD – C  reflux esophagitis</a:t>
            </a:r>
          </a:p>
          <a:p>
            <a:endParaRPr lang="en-US" sz="2800" dirty="0"/>
          </a:p>
          <a:p>
            <a:r>
              <a:rPr lang="en-US" sz="2800" b="1" dirty="0"/>
              <a:t>USG abdomen  and pelvis </a:t>
            </a:r>
            <a:r>
              <a:rPr lang="en-US" sz="2800" dirty="0"/>
              <a:t>– hepatomegaly with grade 1 fatty changes </a:t>
            </a:r>
          </a:p>
          <a:p>
            <a:r>
              <a:rPr lang="en-US" sz="2800" dirty="0"/>
              <a:t>Mild ascities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A596EE7-527F-B385-FFC7-05EC05855B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32197A7-B86D-95F4-3AE7-77B5FB6AF0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12</a:t>
            </a:fld>
            <a:endParaRPr lang="en-IN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18360" y="1202690"/>
            <a:ext cx="6384290" cy="1661478"/>
          </a:xfrm>
        </p:spPr>
        <p:txBody>
          <a:bodyPr>
            <a:normAutofit/>
          </a:bodyPr>
          <a:lstStyle/>
          <a:p>
            <a:pPr algn="l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ASSESSEMENT </a:t>
            </a:r>
            <a:r>
              <a:rPr lang="en-US" sz="3600" b="1" dirty="0">
                <a:cs typeface="Times New Roman" pitchFamily="18" charset="0"/>
              </a:rPr>
              <a:t>– </a:t>
            </a:r>
            <a:r>
              <a:rPr lang="en-US" dirty="0"/>
              <a:t/>
            </a:r>
            <a:br>
              <a:rPr lang="en-US" dirty="0"/>
            </a:br>
            <a:endParaRPr lang="en-IN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192021"/>
            <a:ext cx="8229600" cy="3179763"/>
          </a:xfrm>
        </p:spPr>
        <p:txBody>
          <a:bodyPr/>
          <a:lstStyle/>
          <a:p>
            <a:pPr>
              <a:buNone/>
            </a:pPr>
            <a:r>
              <a:rPr lang="en-US" dirty="0">
                <a:latin typeface="Times New Roman" pitchFamily="18" charset="0"/>
                <a:cs typeface="Times New Roman" pitchFamily="18" charset="0"/>
              </a:rPr>
              <a:t>From both subjective and objective evidence 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GERD-C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 reflux esophagitis and alcoholic hepatitis and alcohol dependence syndrome with withdrawal</a:t>
            </a:r>
            <a:endParaRPr lang="en-US" b="1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8DED1FC-DDC7-7BB6-0E44-A4F7585637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9065E8B-1D25-1D17-8F87-0D7E540F9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13</a:t>
            </a:fld>
            <a:endParaRPr lang="en-IN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PLANNING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GOALS </a:t>
            </a:r>
          </a:p>
          <a:p>
            <a:r>
              <a:rPr lang="en-US" b="1" dirty="0"/>
              <a:t>DISEASE SPECIFIC- </a:t>
            </a:r>
          </a:p>
          <a:p>
            <a:r>
              <a:rPr lang="en-US" sz="2800" dirty="0"/>
              <a:t>TO  PREVENT FURTHER COMPLICATION</a:t>
            </a:r>
          </a:p>
          <a:p>
            <a:r>
              <a:rPr lang="en-US" sz="2800" dirty="0"/>
              <a:t>TO  TREAT  HEPATITIS AND GERD</a:t>
            </a:r>
          </a:p>
          <a:p>
            <a:pPr>
              <a:buNone/>
            </a:pPr>
            <a:endParaRPr lang="en-US" sz="2800" dirty="0"/>
          </a:p>
          <a:p>
            <a:r>
              <a:rPr lang="en-US" b="1" dirty="0"/>
              <a:t>PATIENT SPECIFIC-</a:t>
            </a:r>
          </a:p>
          <a:p>
            <a:r>
              <a:rPr lang="en-US" sz="2400" dirty="0"/>
              <a:t>TO REDUCE  PAIN</a:t>
            </a:r>
          </a:p>
          <a:p>
            <a:r>
              <a:rPr lang="en-US" sz="2400" dirty="0"/>
              <a:t>TO CORRECT LAB ABNORMALITIES</a:t>
            </a:r>
          </a:p>
          <a:p>
            <a:pPr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90332FA-1AF7-34B3-83A4-8C27452CFF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F0EB805-E673-7D8B-7DFA-5AE3811241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14</a:t>
            </a:fld>
            <a:endParaRPr lang="en-IN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0587" y="177709"/>
            <a:ext cx="6972300" cy="400050"/>
          </a:xfrm>
        </p:spPr>
        <p:txBody>
          <a:bodyPr>
            <a:noAutofit/>
          </a:bodyPr>
          <a:lstStyle/>
          <a:p>
            <a:pPr algn="l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DRUG CHART</a:t>
            </a:r>
            <a:endParaRPr lang="en-IN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546813"/>
              </p:ext>
            </p:extLst>
          </p:nvPr>
        </p:nvGraphicFramePr>
        <p:xfrm>
          <a:off x="1840859" y="742859"/>
          <a:ext cx="8076139" cy="561349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525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8318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5900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3664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4602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34602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607934">
                <a:tc>
                  <a:txBody>
                    <a:bodyPr/>
                    <a:lstStyle/>
                    <a:p>
                      <a:r>
                        <a:rPr lang="en-US" dirty="0"/>
                        <a:t>DRUG</a:t>
                      </a:r>
                      <a:r>
                        <a:rPr lang="en-US" baseline="0" dirty="0"/>
                        <a:t> NAME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GENERIC  NAME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ROUTE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DOSE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FREQUENCY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NO OF DAYS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1695">
                <a:tc>
                  <a:txBody>
                    <a:bodyPr/>
                    <a:lstStyle/>
                    <a:p>
                      <a:r>
                        <a:rPr lang="en-US" dirty="0"/>
                        <a:t>INJ</a:t>
                      </a:r>
                      <a:r>
                        <a:rPr lang="en-US" baseline="0" dirty="0"/>
                        <a:t>  PAN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/>
                        <a:t>PANTOPRAZOLE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IV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40mg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1-0-0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7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93338">
                <a:tc>
                  <a:txBody>
                    <a:bodyPr/>
                    <a:lstStyle/>
                    <a:p>
                      <a:r>
                        <a:rPr lang="en-US" dirty="0"/>
                        <a:t>INJ.</a:t>
                      </a:r>
                      <a:r>
                        <a:rPr lang="en-US" baseline="0" dirty="0"/>
                        <a:t> XONE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CEFTRIAXONE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IV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1gm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1-0-1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90481">
                <a:tc>
                  <a:txBody>
                    <a:bodyPr/>
                    <a:lstStyle/>
                    <a:p>
                      <a:r>
                        <a:rPr lang="en-US" dirty="0"/>
                        <a:t>INJ.</a:t>
                      </a:r>
                      <a:r>
                        <a:rPr lang="en-US" baseline="0" dirty="0"/>
                        <a:t> EMESET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ONDANSETRON</a:t>
                      </a:r>
                      <a:r>
                        <a:rPr lang="en-US" baseline="0" dirty="0"/>
                        <a:t>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IV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4mg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1—1-1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607934">
                <a:tc>
                  <a:txBody>
                    <a:bodyPr/>
                    <a:lstStyle/>
                    <a:p>
                      <a:r>
                        <a:rPr lang="en-US" dirty="0"/>
                        <a:t>INJ.TRAMADOL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TRAMADOL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IV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/>
                        <a:t>50mg in 100 ml NS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0-0-1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93338">
                <a:tc>
                  <a:txBody>
                    <a:bodyPr/>
                    <a:lstStyle/>
                    <a:p>
                      <a:r>
                        <a:rPr lang="en-US" dirty="0"/>
                        <a:t>INJ</a:t>
                      </a:r>
                      <a:r>
                        <a:rPr lang="en-US" baseline="0" dirty="0"/>
                        <a:t> VITAMIN K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PHTOMENADIONE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IV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30mg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/>
                        <a:t>stat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868478">
                <a:tc>
                  <a:txBody>
                    <a:bodyPr/>
                    <a:lstStyle/>
                    <a:p>
                      <a:r>
                        <a:rPr lang="en-US" dirty="0"/>
                        <a:t>INJ.</a:t>
                      </a:r>
                      <a:r>
                        <a:rPr lang="en-US" baseline="0" dirty="0"/>
                        <a:t> TERLIPRESS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TERLIPRESS</a:t>
                      </a:r>
                      <a:r>
                        <a:rPr lang="en-US" baseline="0" dirty="0"/>
                        <a:t>IN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IV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/>
                        <a:t>1mg in 100ml in NS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1-1-1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607934">
                <a:tc>
                  <a:txBody>
                    <a:bodyPr/>
                    <a:lstStyle/>
                    <a:p>
                      <a:r>
                        <a:rPr lang="en-US" dirty="0"/>
                        <a:t>INJ.</a:t>
                      </a:r>
                      <a:r>
                        <a:rPr lang="en-US" baseline="0" dirty="0"/>
                        <a:t> THIAMINE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THIAMINE</a:t>
                      </a:r>
                      <a:r>
                        <a:rPr lang="en-US" baseline="0" dirty="0"/>
                        <a:t>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IV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r>
                        <a:rPr lang="en-US" baseline="0" dirty="0"/>
                        <a:t>00mg in 100 ml NS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1-1-1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17A819FD-0038-E26B-A8BC-EA316A09D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2F875F95-CD85-D296-3117-E24EE7DA15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15</a:t>
            </a:fld>
            <a:endParaRPr lang="en-IN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61160" y="274638"/>
            <a:ext cx="8549640" cy="46831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DRUG TREATMENT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</p:nvPr>
        </p:nvGraphicFramePr>
        <p:xfrm>
          <a:off x="1912620" y="857250"/>
          <a:ext cx="8229600" cy="5156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916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90881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8011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3157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0589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21158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DRUG NAME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GENERIC</a:t>
                      </a:r>
                      <a:r>
                        <a:rPr lang="en-US" baseline="0" dirty="0"/>
                        <a:t> </a:t>
                      </a:r>
                      <a:r>
                        <a:rPr lang="en-US" dirty="0"/>
                        <a:t>NAME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ROUTE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DOSE</a:t>
                      </a:r>
                      <a:r>
                        <a:rPr lang="en-US" baseline="0" dirty="0"/>
                        <a:t>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FREQUENCY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NO OF DAYS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T.UDILIV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URSEODEOXY -CHOLIC</a:t>
                      </a:r>
                      <a:r>
                        <a:rPr lang="en-US" baseline="0" dirty="0"/>
                        <a:t> ACID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PO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300mg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1-0-1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baseline="0" dirty="0"/>
                        <a:t>IV DEXTROSE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DEXTROSE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IV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100 ml/hr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onflow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29260">
                <a:tc>
                  <a:txBody>
                    <a:bodyPr/>
                    <a:lstStyle/>
                    <a:p>
                      <a:r>
                        <a:rPr lang="en-US" dirty="0"/>
                        <a:t>SYP.INSTARAFT</a:t>
                      </a:r>
                      <a:r>
                        <a:rPr lang="en-US" baseline="0" dirty="0"/>
                        <a:t>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SODIUM ALGINATE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PO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10ml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1-1-1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INJ.PCT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PARACETAMOL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PO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1gm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S-o-s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T.CIRROSAN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ADEMETHIONINE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PO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400mg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1-0-1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INJ.LORAZEPAM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LORAZEPAM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IV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2mg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sos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3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T.ATIVAN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ALPRAZOLOAM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PO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2mg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1-0-2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T.AMLONG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AMLODIPINE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PO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5mg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0-0-1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T.</a:t>
                      </a:r>
                      <a:r>
                        <a:rPr lang="en-US" baseline="0" dirty="0"/>
                        <a:t> SOMPRAZ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ESOMEPRAZOLE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PO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40mg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1-0-0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SYP.POTKLOR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POTASSIUM CHLORIDE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PO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5ml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1-1-1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75DD9C1-5C01-EC6D-56DA-99931AF6C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A3926AD-5669-960B-D900-3885F6B1BA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16</a:t>
            </a:fld>
            <a:endParaRPr lang="en-IN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5560" y="274638"/>
            <a:ext cx="7635240" cy="651192"/>
          </a:xfrm>
        </p:spPr>
        <p:txBody>
          <a:bodyPr>
            <a:normAutofit fontScale="90000"/>
          </a:bodyPr>
          <a:lstStyle/>
          <a:p>
            <a:pPr algn="l"/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TREATMENT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1180" y="994410"/>
            <a:ext cx="8229600" cy="5212080"/>
          </a:xfrm>
        </p:spPr>
        <p:txBody>
          <a:bodyPr>
            <a:noAutofit/>
          </a:bodyPr>
          <a:lstStyle/>
          <a:p>
            <a:r>
              <a:rPr lang="en-US" sz="2800" b="1" dirty="0"/>
              <a:t>PANTOPRAZOLE- </a:t>
            </a:r>
            <a:r>
              <a:rPr lang="en-US" sz="2800" dirty="0"/>
              <a:t>TO reduce acid secretions by inhibiting H+/K+ATPase pump</a:t>
            </a:r>
            <a:r>
              <a:rPr lang="en-US" sz="2800" b="1" dirty="0"/>
              <a:t> </a:t>
            </a:r>
          </a:p>
          <a:p>
            <a:r>
              <a:rPr lang="en-US" sz="2800" b="1" dirty="0"/>
              <a:t>CEFTRIAXONE – </a:t>
            </a:r>
            <a:r>
              <a:rPr lang="en-US" sz="2800" dirty="0"/>
              <a:t> treat bacterial injection</a:t>
            </a:r>
            <a:r>
              <a:rPr lang="en-US" sz="2800" b="1" dirty="0"/>
              <a:t> </a:t>
            </a:r>
          </a:p>
          <a:p>
            <a:r>
              <a:rPr lang="en-US" sz="2800" b="1" dirty="0"/>
              <a:t>ONDANSETRON- </a:t>
            </a:r>
            <a:r>
              <a:rPr lang="en-US" sz="2800" dirty="0"/>
              <a:t>to treat vomiting by blocking serotonin</a:t>
            </a:r>
          </a:p>
          <a:p>
            <a:r>
              <a:rPr lang="en-US" sz="2800" b="1" dirty="0"/>
              <a:t>TRAMADOL- </a:t>
            </a:r>
            <a:r>
              <a:rPr lang="en-US" sz="2800" dirty="0"/>
              <a:t>to reduce pain by inhibiting serotonin and norepinephrine reuptake</a:t>
            </a:r>
          </a:p>
          <a:p>
            <a:r>
              <a:rPr lang="en-US" sz="2800" b="1" dirty="0"/>
              <a:t>VITAMIN K - </a:t>
            </a:r>
            <a:r>
              <a:rPr lang="en-US" sz="2800" dirty="0"/>
              <a:t> to treat prothrombin deficiency </a:t>
            </a:r>
          </a:p>
          <a:p>
            <a:r>
              <a:rPr lang="en-US" sz="2800" b="1" dirty="0"/>
              <a:t>TERLIPRESSIN - </a:t>
            </a:r>
            <a:r>
              <a:rPr lang="en-US" sz="2800" dirty="0"/>
              <a:t>to treat esophageal bleeding</a:t>
            </a:r>
          </a:p>
          <a:p>
            <a:r>
              <a:rPr lang="en-US" sz="2800" b="1" dirty="0"/>
              <a:t> URSODEOXYCHOLIC ACID- </a:t>
            </a:r>
            <a:r>
              <a:rPr lang="en-US" sz="2800" dirty="0"/>
              <a:t>to treat liver disease</a:t>
            </a:r>
          </a:p>
          <a:p>
            <a:r>
              <a:rPr lang="en-US" sz="2800" b="1" dirty="0"/>
              <a:t>ADEMETHIOINE- </a:t>
            </a:r>
            <a:r>
              <a:rPr lang="en-US" sz="2800" dirty="0"/>
              <a:t>to treat liver disease</a:t>
            </a:r>
          </a:p>
          <a:p>
            <a:endParaRPr lang="en-US" sz="2800" b="1" dirty="0"/>
          </a:p>
          <a:p>
            <a:endParaRPr lang="en-IN" sz="2800" b="1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15A4215-0043-01F8-C1FB-EF35F1BBF3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DA92905-B2D1-4B74-C665-08F380E73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17</a:t>
            </a:fld>
            <a:endParaRPr lang="en-IN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94311"/>
            <a:ext cx="10972800" cy="1143000"/>
          </a:xfrm>
        </p:spPr>
        <p:txBody>
          <a:bodyPr/>
          <a:lstStyle/>
          <a:p>
            <a:pPr algn="l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TREATMENT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337311"/>
            <a:ext cx="8229600" cy="4788853"/>
          </a:xfrm>
        </p:spPr>
        <p:txBody>
          <a:bodyPr>
            <a:noAutofit/>
          </a:bodyPr>
          <a:lstStyle/>
          <a:p>
            <a:r>
              <a:rPr lang="en-US" sz="2800" b="1" dirty="0"/>
              <a:t>LORAZEPAM- </a:t>
            </a:r>
            <a:r>
              <a:rPr lang="en-US" sz="2800" dirty="0"/>
              <a:t> to relieve anxiety by binding  gaba ligand gated chlorine channel</a:t>
            </a:r>
          </a:p>
          <a:p>
            <a:r>
              <a:rPr lang="en-US" sz="2800" b="1" dirty="0"/>
              <a:t>AMLODIPINE – </a:t>
            </a:r>
            <a:r>
              <a:rPr lang="en-US" sz="2800" dirty="0"/>
              <a:t>to treat hypertension</a:t>
            </a:r>
          </a:p>
          <a:p>
            <a:r>
              <a:rPr lang="en-US" sz="2800" b="1" dirty="0"/>
              <a:t>ALPRAZOLAM-  </a:t>
            </a:r>
            <a:r>
              <a:rPr lang="en-US" sz="2800" dirty="0"/>
              <a:t>to relieve anxiety by  binding gaba ligand gated chlorine channel</a:t>
            </a:r>
          </a:p>
          <a:p>
            <a:r>
              <a:rPr lang="en-US" sz="2800" b="1" dirty="0"/>
              <a:t>SOMEPRAZOLE – </a:t>
            </a:r>
            <a:r>
              <a:rPr lang="en-US" sz="2800" dirty="0"/>
              <a:t>to reduce acid secretions by inhibiting H+/K+ ATPase pump</a:t>
            </a:r>
          </a:p>
          <a:p>
            <a:r>
              <a:rPr lang="en-US" sz="2800" b="1" dirty="0"/>
              <a:t>INSTARAFT – </a:t>
            </a:r>
            <a:r>
              <a:rPr lang="en-US" sz="2800" dirty="0"/>
              <a:t>to treat heartburn and indigestion .it neutralizes acid in the stomach</a:t>
            </a:r>
          </a:p>
          <a:p>
            <a:r>
              <a:rPr lang="en-US" sz="2800" b="1" dirty="0"/>
              <a:t>POTKLOR –</a:t>
            </a:r>
            <a:r>
              <a:rPr lang="en-US" sz="2800" dirty="0"/>
              <a:t>to treat hypokalemia</a:t>
            </a:r>
            <a:endParaRPr lang="en-IN" sz="280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3B8E094-1A7D-1400-6722-4EA90D8835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AE495AA-D2F1-3DBC-7B83-0493E16F0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18</a:t>
            </a:fld>
            <a:endParaRPr lang="en-IN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DISCHARGE MEDICATION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TAB.URSOCOL 300 mg 1-0-1 for 10 days</a:t>
            </a:r>
          </a:p>
          <a:p>
            <a:r>
              <a:rPr lang="en-US" dirty="0"/>
              <a:t>Syp.INSTARAFT 10 ml 1-1-1 after food for 5 days</a:t>
            </a:r>
          </a:p>
          <a:p>
            <a:r>
              <a:rPr lang="en-US" dirty="0"/>
              <a:t>Tab. SOMPRAZ 40 mg 1-0-0 for 1month</a:t>
            </a:r>
          </a:p>
          <a:p>
            <a:r>
              <a:rPr lang="en-US" dirty="0"/>
              <a:t>Tab. LORAZEPAM 2mg 0-0-1 for 1week</a:t>
            </a:r>
          </a:p>
          <a:p>
            <a:r>
              <a:rPr lang="en-US" dirty="0"/>
              <a:t>Tab. FELICITA OD (benfotiamine,mecobalmin,alpha lipoic acid,chromium picolinate and inositol ) 0-1-0 for 1 month </a:t>
            </a:r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17A0BEC-7BF8-577F-4C7E-D26EE970E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D16599B-D770-CF32-EA86-312C3032D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19</a:t>
            </a:fld>
            <a:endParaRPr lang="en-IN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6">
            <a:extLst>
              <a:ext uri="{FF2B5EF4-FFF2-40B4-BE49-F238E27FC236}">
                <a16:creationId xmlns:a16="http://schemas.microsoft.com/office/drawing/2014/main" xmlns="" id="{474F5634-CCA4-9399-89EF-7243D3CC50DF}"/>
              </a:ext>
            </a:extLst>
          </p:cNvPr>
          <p:cNvSpPr txBox="1"/>
          <p:nvPr/>
        </p:nvSpPr>
        <p:spPr>
          <a:xfrm>
            <a:off x="2599950" y="1435269"/>
            <a:ext cx="3074889" cy="52321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IN" sz="2800" b="1" i="0" u="none" strike="noStrike" kern="1200" cap="none" spc="0" baseline="0">
                <a:solidFill>
                  <a:srgbClr val="FF0000"/>
                </a:solidFill>
                <a:uFillTx/>
                <a:latin typeface="Times New Roman" pitchFamily="18"/>
                <a:cs typeface="Times New Roman" pitchFamily="18"/>
              </a:rPr>
              <a:t>SOAP Analysis </a:t>
            </a: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xmlns="" id="{BEA179A2-80B7-A5CC-66BB-DDC4367003B4}"/>
              </a:ext>
            </a:extLst>
          </p:cNvPr>
          <p:cNvSpPr txBox="1"/>
          <p:nvPr/>
        </p:nvSpPr>
        <p:spPr>
          <a:xfrm>
            <a:off x="2446952" y="2362800"/>
            <a:ext cx="3585883" cy="181587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§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IN" sz="28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S –  SUBJECTIVE 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§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IN" sz="28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O – OBJECTIVE 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§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IN" sz="28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A –  ASSESSMENT </a:t>
            </a:r>
          </a:p>
          <a:p>
            <a:pPr marL="285750" marR="0" lvl="0" indent="-28575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Font typeface="Wingdings" pitchFamily="2"/>
              <a:buChar char="§"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IN" sz="2800" b="1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cs typeface="Times New Roman" pitchFamily="18"/>
              </a:rPr>
              <a:t>P –  PLANNING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EAA30D4-E048-018F-3E59-214A20D37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73389F6C-0817-F0C3-FF5B-7D6DBCF426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2</a:t>
            </a:fld>
            <a:endParaRPr lang="en-IN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0" y="236931"/>
            <a:ext cx="9140779" cy="822642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DRUG –DRUG INTERACTIONS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32610" y="1383030"/>
            <a:ext cx="8229600" cy="5154930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accent2">
                    <a:lumMod val="75000"/>
                  </a:schemeClr>
                </a:solidFill>
              </a:rPr>
              <a:t>MAJOR </a:t>
            </a:r>
          </a:p>
          <a:p>
            <a:r>
              <a:rPr lang="en-US" sz="2800" b="1" u="sng" dirty="0"/>
              <a:t>LORAZEPAM –TRAMADOL</a:t>
            </a:r>
            <a:r>
              <a:rPr lang="en-US" u="sng" dirty="0"/>
              <a:t>: </a:t>
            </a:r>
            <a:r>
              <a:rPr lang="en-US" sz="2400" dirty="0"/>
              <a:t>Concomitant use results in sedation ,respiratory depression, hypotension ,coma and death</a:t>
            </a:r>
          </a:p>
          <a:p>
            <a:pPr marL="0" indent="0">
              <a:buNone/>
            </a:pPr>
            <a:r>
              <a:rPr lang="en-US" sz="2800" b="1" dirty="0"/>
              <a:t>    Management</a:t>
            </a:r>
            <a:r>
              <a:rPr lang="en-US" sz="2800" dirty="0"/>
              <a:t>-</a:t>
            </a:r>
            <a:r>
              <a:rPr lang="en-US" dirty="0"/>
              <a:t> </a:t>
            </a:r>
            <a:r>
              <a:rPr lang="en-US" sz="2400" dirty="0"/>
              <a:t>dose and duration of drug should limited </a:t>
            </a:r>
          </a:p>
          <a:p>
            <a:pPr marL="0" indent="0">
              <a:buNone/>
            </a:pPr>
            <a:r>
              <a:rPr lang="en-US" sz="2400" dirty="0"/>
              <a:t>      and monitor the respiratory depression and sedation</a:t>
            </a:r>
          </a:p>
          <a:p>
            <a:r>
              <a:rPr lang="en-US" sz="2400" b="1" u="sng" dirty="0"/>
              <a:t>ALPRAZOLAM- TRAMADOL:</a:t>
            </a:r>
            <a:r>
              <a:rPr lang="en-US" sz="2400" u="sng" dirty="0"/>
              <a:t> </a:t>
            </a:r>
            <a:r>
              <a:rPr lang="en-US" sz="2400" dirty="0"/>
              <a:t>Concomitant use results in sedation ,respiratory depression, hypotension ,coma and death</a:t>
            </a:r>
          </a:p>
          <a:p>
            <a:pPr marL="0" indent="0">
              <a:buNone/>
            </a:pPr>
            <a:r>
              <a:rPr lang="en-US" sz="2800" b="1" dirty="0"/>
              <a:t>    Management</a:t>
            </a:r>
            <a:r>
              <a:rPr lang="en-US" sz="2800" dirty="0"/>
              <a:t>-</a:t>
            </a:r>
            <a:r>
              <a:rPr lang="en-US" sz="2400" dirty="0"/>
              <a:t> dose and duration of drug should limited</a:t>
            </a:r>
          </a:p>
          <a:p>
            <a:pPr marL="0" indent="0">
              <a:buNone/>
            </a:pPr>
            <a:r>
              <a:rPr lang="en-US" sz="2400" dirty="0"/>
              <a:t>     and monitor the respiratory depression and sedation</a:t>
            </a:r>
          </a:p>
          <a:p>
            <a:endParaRPr lang="en-US" sz="2400" dirty="0"/>
          </a:p>
          <a:p>
            <a:endParaRPr lang="en-US" sz="2400" dirty="0"/>
          </a:p>
          <a:p>
            <a:pPr>
              <a:buNone/>
            </a:pPr>
            <a:endParaRPr lang="en-IN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E135A16D-4AE3-E1BA-9FC9-746F755834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2D48238-20C1-D62D-13A4-67FA7C636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20</a:t>
            </a:fld>
            <a:endParaRPr lang="en-IN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89760" y="274638"/>
            <a:ext cx="8321040" cy="708342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DRUG- DRUG INTERACTIONS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7275" y="1338263"/>
            <a:ext cx="10889608" cy="5200650"/>
          </a:xfrm>
        </p:spPr>
        <p:txBody>
          <a:bodyPr>
            <a:noAutofit/>
          </a:bodyPr>
          <a:lstStyle/>
          <a:p>
            <a:r>
              <a:rPr lang="en-US" sz="2400" b="1" u="sng" dirty="0"/>
              <a:t>ONDANSETRON- TRAMADOL- </a:t>
            </a:r>
            <a:r>
              <a:rPr lang="en-US" sz="2400" dirty="0"/>
              <a:t>increase risk of serotonin syndrome /reduce the analgesic effect of tramadol and QT interval </a:t>
            </a:r>
          </a:p>
          <a:p>
            <a:pPr marL="0" indent="0">
              <a:buNone/>
            </a:pPr>
            <a:r>
              <a:rPr lang="en-US" sz="2400" b="1" dirty="0"/>
              <a:t>     Management</a:t>
            </a:r>
            <a:r>
              <a:rPr lang="en-US" sz="2400" dirty="0"/>
              <a:t> – monitored symptoms of serotonin syndrome . </a:t>
            </a:r>
          </a:p>
          <a:p>
            <a:r>
              <a:rPr lang="en-US" sz="2400" b="1" dirty="0">
                <a:solidFill>
                  <a:schemeClr val="accent2">
                    <a:lumMod val="75000"/>
                  </a:schemeClr>
                </a:solidFill>
              </a:rPr>
              <a:t>MODERATE-</a:t>
            </a:r>
          </a:p>
          <a:p>
            <a:r>
              <a:rPr lang="en-US" sz="2400" b="1" u="sng" dirty="0"/>
              <a:t>LORAZEPAM – AMLODIPINE- </a:t>
            </a:r>
            <a:r>
              <a:rPr lang="en-US" sz="2400" dirty="0"/>
              <a:t>exhibit hypotensive effects. </a:t>
            </a:r>
          </a:p>
          <a:p>
            <a:pPr marL="0" indent="0">
              <a:buNone/>
            </a:pPr>
            <a:r>
              <a:rPr lang="en-US" sz="2400" b="1" dirty="0"/>
              <a:t>      Management </a:t>
            </a:r>
            <a:r>
              <a:rPr lang="en-US" sz="2400" dirty="0"/>
              <a:t>– dose and duration of drug should be changed.  </a:t>
            </a:r>
          </a:p>
          <a:p>
            <a:r>
              <a:rPr lang="en-US" sz="2400" b="1" u="sng" dirty="0"/>
              <a:t>AMLODIPINE –TRAMADOL- </a:t>
            </a:r>
            <a:r>
              <a:rPr lang="en-US" sz="2400" dirty="0"/>
              <a:t>inhibitors of CYP450 3A4 isoenzymes increase plasma concentrations of tramadol and its active o- demethylated metabolite . The risk of adverse effects including seizures and serotonin syndrome increased.  </a:t>
            </a:r>
          </a:p>
          <a:p>
            <a:pPr marL="0" indent="0">
              <a:buNone/>
            </a:pPr>
            <a:r>
              <a:rPr lang="en-US" sz="2400" b="1" dirty="0"/>
              <a:t>     Management-</a:t>
            </a:r>
            <a:r>
              <a:rPr lang="en-US" sz="2400" dirty="0"/>
              <a:t> dosage adjustments and clinical monitoring. </a:t>
            </a:r>
            <a:endParaRPr lang="en-IN" sz="240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43AEE51-4391-AB0D-8025-9BB4D9D0F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09AE071-70BA-11BB-08FA-0A8D446EEE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21</a:t>
            </a:fld>
            <a:endParaRPr lang="en-IN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DRUG – FOOD INTERACTIONS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b="1" dirty="0"/>
              <a:t>MODERATE</a:t>
            </a:r>
            <a:r>
              <a:rPr lang="en-US" dirty="0"/>
              <a:t> </a:t>
            </a:r>
          </a:p>
          <a:p>
            <a:r>
              <a:rPr lang="en-US" sz="3100" b="1" dirty="0"/>
              <a:t>LORAZEPAM- FOOD </a:t>
            </a:r>
            <a:r>
              <a:rPr lang="en-US" sz="3100" dirty="0"/>
              <a:t>:alcohol potentiate pharmacologic effects like cns depression ,impairment of thinking , judgment </a:t>
            </a:r>
          </a:p>
          <a:p>
            <a:r>
              <a:rPr lang="en-US" sz="3100" b="1" dirty="0"/>
              <a:t>ALPRAZOLAM- FOOD </a:t>
            </a:r>
            <a:r>
              <a:rPr lang="en-US" sz="3100" dirty="0"/>
              <a:t>: pharmacologic  activity increased after drinking grapefruit juice</a:t>
            </a:r>
          </a:p>
          <a:p>
            <a:r>
              <a:rPr lang="en-US" sz="3100" b="1" dirty="0"/>
              <a:t>TRAMADOL- FOOD- </a:t>
            </a:r>
            <a:r>
              <a:rPr lang="en-US" sz="3100" dirty="0"/>
              <a:t>alcohol potentiate pharmacologic effects like cns depression ,impairment of thinking , judgment </a:t>
            </a:r>
          </a:p>
          <a:p>
            <a:r>
              <a:rPr lang="en-US" b="1" dirty="0"/>
              <a:t>MINOR</a:t>
            </a:r>
          </a:p>
          <a:p>
            <a:r>
              <a:rPr lang="en-US" sz="3100" b="1" dirty="0"/>
              <a:t>AMLODIPINE- FOOD</a:t>
            </a:r>
            <a:r>
              <a:rPr lang="en-US" sz="3100" dirty="0"/>
              <a:t>: grapefruit juice increase plasma concentrations of amlodipine by inhibition of cyp450 3A4 mediated first pass metabolism in the gut wall </a:t>
            </a:r>
            <a:endParaRPr lang="en-IN" sz="310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E5F8744-1261-68AF-17DF-39790B1D3E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7D5C879-8CC5-6C0D-62D4-76DB4FCAB0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22</a:t>
            </a:fld>
            <a:endParaRPr lang="en-IN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COUNSELLING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2957" y="1256991"/>
            <a:ext cx="10589443" cy="4756150"/>
          </a:xfrm>
        </p:spPr>
        <p:txBody>
          <a:bodyPr>
            <a:noAutofit/>
          </a:bodyPr>
          <a:lstStyle/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Take medication as directed by the physician </a:t>
            </a:r>
          </a:p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Don’t skip your medication </a:t>
            </a:r>
          </a:p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Avoid alcohol consumption </a:t>
            </a:r>
          </a:p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Dietary sodium restrictions</a:t>
            </a:r>
          </a:p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 exercise regularly</a:t>
            </a:r>
          </a:p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Upright position for 2-3 hr after eating</a:t>
            </a:r>
          </a:p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Decrease fatty meals </a:t>
            </a:r>
          </a:p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Avoid sleeping on additional pillows </a:t>
            </a:r>
          </a:p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Avoid certain trigger foods like chocolate, peppermint, coffee and beverages</a:t>
            </a:r>
          </a:p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Avoid late evening and large meals</a:t>
            </a:r>
          </a:p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Weight reduction</a:t>
            </a:r>
          </a:p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Green vegetables should be taken</a:t>
            </a:r>
          </a:p>
          <a:p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Avoid citrus fruits and juices of tomato </a:t>
            </a:r>
            <a:endParaRPr lang="en-IN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30AED0CA-1DF3-1EC0-AAF1-E704818C0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7BFB424-53BE-73D1-E02E-53AE53E3E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23</a:t>
            </a:fld>
            <a:endParaRPr lang="en-IN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4050" y="2526348"/>
            <a:ext cx="8229600" cy="1143000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en-US" sz="6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</a:t>
            </a:r>
            <a:endParaRPr lang="en-IN" sz="66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85931CE-4C1F-93D6-673D-187C7FD6D4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6B7EFA0-90FD-329E-C0F9-EABB3D0320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24</a:t>
            </a:fld>
            <a:endParaRPr lang="en-IN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PATIENT DEMOGRAPHIC DETAILS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73312" y="1692276"/>
            <a:ext cx="4688264" cy="2877531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/>
              <a:t>Patient Name- XYZ</a:t>
            </a:r>
          </a:p>
          <a:p>
            <a:pPr>
              <a:buNone/>
            </a:pPr>
            <a:r>
              <a:rPr lang="en-US" b="1" dirty="0"/>
              <a:t>Age- 39</a:t>
            </a:r>
          </a:p>
          <a:p>
            <a:pPr>
              <a:buNone/>
            </a:pPr>
            <a:r>
              <a:rPr lang="en-US" b="1" dirty="0"/>
              <a:t>Sex- Male</a:t>
            </a:r>
          </a:p>
          <a:p>
            <a:pPr>
              <a:buNone/>
            </a:pPr>
            <a:r>
              <a:rPr lang="en-US" b="1" dirty="0"/>
              <a:t>DOA – 10/ 08 / 2023 </a:t>
            </a:r>
          </a:p>
          <a:p>
            <a:pPr>
              <a:buNone/>
            </a:pPr>
            <a:r>
              <a:rPr lang="en-US" b="1" dirty="0"/>
              <a:t>Unit- Gastro Department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4E8EFE62-EBF9-3993-1E5E-6E6B1F0F31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00F6590D-9559-9FE6-27C2-924A0154E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3</a:t>
            </a:fld>
            <a:endParaRPr lang="en-IN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2902" y="1255026"/>
            <a:ext cx="10972800" cy="1143000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COMPLAINTS ON ADMISSION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03868" y="2816259"/>
            <a:ext cx="10972800" cy="1828799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C/O  pain abdomen since 3days –diffuse more in epigastric region, continues ,associated with vomiting  3-4 episodes ,blood tinged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xmlns="" id="{EFC4E37F-0B08-CBE5-1270-15DAEA4E6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xmlns="" id="{0CFD7C90-C71A-4543-B155-77ED419E0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4</a:t>
            </a:fld>
            <a:endParaRPr lang="en-IN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3295" y="1415632"/>
            <a:ext cx="5382705" cy="1143000"/>
          </a:xfrm>
        </p:spPr>
        <p:txBody>
          <a:bodyPr>
            <a:normAutofit/>
          </a:bodyPr>
          <a:lstStyle/>
          <a:p>
            <a:pPr algn="l"/>
            <a:r>
              <a:rPr lang="en-US" sz="3200" b="1" dirty="0">
                <a:latin typeface="Times New Roman" pitchFamily="18" charset="0"/>
                <a:cs typeface="Times New Roman" pitchFamily="18" charset="0"/>
              </a:rPr>
              <a:t>MEDICAL HISTORY –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NIL</a:t>
            </a:r>
            <a:endParaRPr lang="en-IN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3295" y="2693710"/>
            <a:ext cx="8515546" cy="2227081"/>
          </a:xfrm>
        </p:spPr>
        <p:txBody>
          <a:bodyPr/>
          <a:lstStyle/>
          <a:p>
            <a:pPr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MEDICATION 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HISTORY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  NIL </a:t>
            </a:r>
          </a:p>
          <a:p>
            <a:pPr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FAMILY HISTORY-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NIL</a:t>
            </a:r>
          </a:p>
          <a:p>
            <a:pPr>
              <a:buNone/>
            </a:pPr>
            <a:r>
              <a:rPr lang="en-US" b="1" dirty="0">
                <a:latin typeface="Times New Roman" pitchFamily="18" charset="0"/>
                <a:cs typeface="Times New Roman" pitchFamily="18" charset="0"/>
              </a:rPr>
              <a:t>SOCIAL HISTORY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  chronic alcoholism since 10 years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A41DDA5-8DCE-7EDA-CC88-417509650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8A198220-F00F-198F-4D41-5AC098F5E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5</a:t>
            </a:fld>
            <a:endParaRPr lang="en-IN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PHYSICAL EXAMINATION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48296" y="1143000"/>
            <a:ext cx="4739522" cy="492601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/>
              <a:t>BP- </a:t>
            </a:r>
            <a:r>
              <a:rPr lang="en-US" b="1" dirty="0">
                <a:solidFill>
                  <a:srgbClr val="FF0000"/>
                </a:solidFill>
              </a:rPr>
              <a:t>186/110 mmHg</a:t>
            </a:r>
          </a:p>
          <a:p>
            <a:pPr>
              <a:buNone/>
            </a:pPr>
            <a:r>
              <a:rPr lang="en-US" b="1" dirty="0"/>
              <a:t>CVS- S1 S2 +ve</a:t>
            </a:r>
          </a:p>
          <a:p>
            <a:pPr>
              <a:buNone/>
            </a:pPr>
            <a:r>
              <a:rPr lang="en-US" b="1" dirty="0"/>
              <a:t>CNS- conscious ,oriented</a:t>
            </a:r>
          </a:p>
          <a:p>
            <a:pPr>
              <a:buNone/>
            </a:pPr>
            <a:r>
              <a:rPr lang="en-US" b="1" dirty="0"/>
              <a:t>PR</a:t>
            </a:r>
            <a:r>
              <a:rPr lang="en-IN" b="1" dirty="0"/>
              <a:t>- 94 bpm</a:t>
            </a:r>
          </a:p>
          <a:p>
            <a:pPr>
              <a:buNone/>
            </a:pPr>
            <a:r>
              <a:rPr lang="en-US" b="1" dirty="0"/>
              <a:t>RS- B/L NVBS +ve</a:t>
            </a:r>
          </a:p>
          <a:p>
            <a:pPr>
              <a:buNone/>
            </a:pPr>
            <a:r>
              <a:rPr lang="en-US" b="1" dirty="0"/>
              <a:t>RR- 18cpm</a:t>
            </a:r>
          </a:p>
          <a:p>
            <a:pPr>
              <a:buNone/>
            </a:pPr>
            <a:r>
              <a:rPr lang="en-US" b="1" dirty="0"/>
              <a:t>P/A-  soft non tenderness</a:t>
            </a:r>
          </a:p>
          <a:p>
            <a:pPr>
              <a:buNone/>
            </a:pPr>
            <a:r>
              <a:rPr lang="en-US" b="1" dirty="0"/>
              <a:t>SPO2- 99%</a:t>
            </a:r>
          </a:p>
          <a:p>
            <a:pPr>
              <a:buNone/>
            </a:pPr>
            <a:r>
              <a:rPr lang="en-US" b="1" dirty="0">
                <a:solidFill>
                  <a:srgbClr val="FF0000"/>
                </a:solidFill>
              </a:rPr>
              <a:t>Icterus is positive</a:t>
            </a:r>
          </a:p>
          <a:p>
            <a:pPr>
              <a:buNone/>
            </a:pPr>
            <a:r>
              <a:rPr lang="en-US" b="1" dirty="0">
                <a:solidFill>
                  <a:srgbClr val="FF0000"/>
                </a:solidFill>
              </a:rPr>
              <a:t>Tremors present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A1183688-D7AB-5761-CD33-0BC4FF23D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A809D8EC-0019-6951-291F-6411BBB209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6</a:t>
            </a:fld>
            <a:endParaRPr lang="en-IN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9988" y="-107533"/>
            <a:ext cx="8229600" cy="765810"/>
          </a:xfrm>
        </p:spPr>
        <p:txBody>
          <a:bodyPr>
            <a:normAutofit/>
          </a:bodyPr>
          <a:lstStyle/>
          <a:p>
            <a:pPr algn="l"/>
            <a:r>
              <a:rPr lang="en-US" sz="4000" dirty="0"/>
              <a:t>	</a:t>
            </a:r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LABORATORY DATA</a:t>
            </a:r>
            <a:endParaRPr lang="en-IN" sz="4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1644922"/>
              </p:ext>
            </p:extLst>
          </p:nvPr>
        </p:nvGraphicFramePr>
        <p:xfrm>
          <a:off x="2032000" y="491806"/>
          <a:ext cx="8229600" cy="5826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624840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LABA   INVESTIGATION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 ABNORMAL VALUE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NORMAL VALUE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S. CREATININE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0.9mg/dl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         0.6-1.4 mg/dl                                      </a:t>
                      </a:r>
                      <a:endParaRPr lang="en-IN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 UREA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17mg/dl</a:t>
                      </a:r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10-40mg/dl</a:t>
                      </a:r>
                      <a:endParaRPr lang="en-IN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NA</a:t>
                      </a:r>
                      <a:r>
                        <a:rPr lang="en-IN" b="1" dirty="0"/>
                        <a:t>+</a:t>
                      </a:r>
                      <a:endParaRPr lang="en-US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132 mmol/l</a:t>
                      </a:r>
                      <a:r>
                        <a:rPr lang="en-IN" b="1" baseline="0" dirty="0">
                          <a:solidFill>
                            <a:srgbClr val="FF0000"/>
                          </a:solidFill>
                        </a:rPr>
                        <a:t> </a:t>
                      </a:r>
                      <a:endParaRPr lang="en-US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136-144mmol/l</a:t>
                      </a:r>
                      <a:endParaRPr lang="en-IN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K+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3.3mmol/l</a:t>
                      </a:r>
                      <a:endParaRPr lang="en-IN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3.6-5.1 mmol/l</a:t>
                      </a:r>
                      <a:endParaRPr lang="en-IN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baseline="0" dirty="0"/>
                        <a:t>CL- 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96</a:t>
                      </a:r>
                      <a:r>
                        <a:rPr lang="en-US" b="1" baseline="0" dirty="0">
                          <a:solidFill>
                            <a:schemeClr val="tx1"/>
                          </a:solidFill>
                        </a:rPr>
                        <a:t> mmol/l</a:t>
                      </a:r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93-105mmol/l</a:t>
                      </a:r>
                      <a:endParaRPr lang="en-IN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DB</a:t>
                      </a:r>
                      <a:endParaRPr lang="en-IN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1.9mg/dl</a:t>
                      </a:r>
                      <a:endParaRPr lang="en-IN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O-1.2</a:t>
                      </a:r>
                      <a:r>
                        <a:rPr lang="en-US" b="1" baseline="0" dirty="0"/>
                        <a:t> mg/dl</a:t>
                      </a:r>
                      <a:endParaRPr lang="en-IN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IB</a:t>
                      </a:r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0.7mg/dl</a:t>
                      </a:r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0.2-0.8</a:t>
                      </a:r>
                      <a:r>
                        <a:rPr lang="en-US" b="1" baseline="0" dirty="0"/>
                        <a:t> mg/dl</a:t>
                      </a:r>
                      <a:endParaRPr lang="en-IN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TB</a:t>
                      </a:r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2.6mg/dl</a:t>
                      </a:r>
                      <a:endParaRPr lang="en-IN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0.1</a:t>
                      </a:r>
                      <a:r>
                        <a:rPr lang="en-US" b="1" baseline="0" dirty="0"/>
                        <a:t> -1.2 mg/dl</a:t>
                      </a:r>
                      <a:endParaRPr lang="en-IN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2692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ALBUMIN</a:t>
                      </a:r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baseline="0" dirty="0">
                          <a:solidFill>
                            <a:srgbClr val="FF0000"/>
                          </a:solidFill>
                        </a:rPr>
                        <a:t>2.8 m g/dl</a:t>
                      </a:r>
                      <a:endParaRPr lang="en-IN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  3.4</a:t>
                      </a:r>
                      <a:r>
                        <a:rPr lang="en-US" b="1" baseline="0" dirty="0"/>
                        <a:t> -5.4 g/dl</a:t>
                      </a:r>
                      <a:r>
                        <a:rPr lang="en-US" b="1" dirty="0"/>
                        <a:t>                                                                                                                                                </a:t>
                      </a:r>
                      <a:endParaRPr lang="en-IN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2692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SGOT</a:t>
                      </a:r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baseline="0" dirty="0">
                          <a:solidFill>
                            <a:srgbClr val="FF0000"/>
                          </a:solidFill>
                        </a:rPr>
                        <a:t>593 IU/L</a:t>
                      </a:r>
                      <a:endParaRPr lang="en-IN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5-45 IU/L</a:t>
                      </a:r>
                      <a:endParaRPr lang="en-IN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SGPT</a:t>
                      </a:r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213IU/L</a:t>
                      </a:r>
                      <a:endParaRPr lang="en-IN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5-30IU/L</a:t>
                      </a:r>
                      <a:endParaRPr lang="en-IN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TOTAL</a:t>
                      </a:r>
                      <a:r>
                        <a:rPr lang="en-US" b="1" baseline="0" dirty="0">
                          <a:solidFill>
                            <a:schemeClr val="tx1"/>
                          </a:solidFill>
                        </a:rPr>
                        <a:t> Protein </a:t>
                      </a:r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6.2g/dl</a:t>
                      </a:r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6- 8.3 g/dl</a:t>
                      </a:r>
                      <a:endParaRPr lang="en-IN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PROTHROMBIN</a:t>
                      </a:r>
                      <a:r>
                        <a:rPr lang="en-US" b="1" baseline="0" dirty="0">
                          <a:solidFill>
                            <a:schemeClr val="tx1"/>
                          </a:solidFill>
                        </a:rPr>
                        <a:t> TIME</a:t>
                      </a:r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18.6</a:t>
                      </a:r>
                      <a:endParaRPr lang="en-IN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13-16</a:t>
                      </a:r>
                      <a:endParaRPr lang="en-IN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7592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INR</a:t>
                      </a:r>
                      <a:endParaRPr lang="en-IN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1.45</a:t>
                      </a:r>
                      <a:endParaRPr lang="en-IN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1-1.3</a:t>
                      </a:r>
                      <a:endParaRPr lang="en-IN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F335E1A4-76D3-04B2-FD66-3DBC8B8B24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31F2D1D8-D62F-4E71-8558-4888BD16A0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7</a:t>
            </a:fld>
            <a:endParaRPr lang="en-IN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136524"/>
            <a:ext cx="4765040" cy="234315"/>
          </a:xfrm>
        </p:spPr>
        <p:txBody>
          <a:bodyPr>
            <a:noAutofit/>
          </a:bodyPr>
          <a:lstStyle/>
          <a:p>
            <a:pPr algn="l"/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Lab data</a:t>
            </a:r>
            <a:endParaRPr lang="en-IN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4157753"/>
              </p:ext>
            </p:extLst>
          </p:nvPr>
        </p:nvGraphicFramePr>
        <p:xfrm>
          <a:off x="2032000" y="467964"/>
          <a:ext cx="7923543" cy="58769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902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9333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4118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50062"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LABA INVESTIGATION 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ABNORMAL  VALUE</a:t>
                      </a:r>
                      <a:endParaRPr lang="en-I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NORMAL VALUE</a:t>
                      </a:r>
                      <a:endParaRPr lang="en-I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42235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ALP</a:t>
                      </a:r>
                      <a:endParaRPr lang="en-IN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0000"/>
                          </a:solidFill>
                        </a:rPr>
                        <a:t>217 IU/L</a:t>
                      </a:r>
                      <a:endParaRPr lang="en-IN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 35-144</a:t>
                      </a:r>
                      <a:r>
                        <a:rPr lang="en-US" sz="1400" b="1" baseline="0" dirty="0"/>
                        <a:t> IU/L</a:t>
                      </a:r>
                      <a:r>
                        <a:rPr lang="en-US" sz="1400" b="1" dirty="0"/>
                        <a:t>                  </a:t>
                      </a:r>
                      <a:endParaRPr lang="en-IN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42235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Hb</a:t>
                      </a:r>
                      <a:endParaRPr lang="en-IN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0000"/>
                          </a:solidFill>
                        </a:rPr>
                        <a:t>11.6 g/dl</a:t>
                      </a:r>
                      <a:endParaRPr lang="en-IN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baseline="0" dirty="0"/>
                        <a:t> 13-18g/dl                                  </a:t>
                      </a:r>
                      <a:r>
                        <a:rPr lang="en-US" sz="1400" b="1" dirty="0"/>
                        <a:t>                                                                                                                                                                  </a:t>
                      </a:r>
                      <a:endParaRPr lang="en-IN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42235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N</a:t>
                      </a:r>
                      <a:endParaRPr lang="en-IN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62%</a:t>
                      </a:r>
                      <a:endParaRPr lang="en-IN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40-70%</a:t>
                      </a:r>
                      <a:endParaRPr lang="en-IN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42235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L</a:t>
                      </a:r>
                      <a:endParaRPr lang="en-IN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32%</a:t>
                      </a:r>
                      <a:endParaRPr lang="en-IN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20-40%</a:t>
                      </a:r>
                      <a:endParaRPr lang="en-IN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42235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M</a:t>
                      </a:r>
                      <a:endParaRPr lang="en-IN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05%</a:t>
                      </a:r>
                      <a:endParaRPr lang="en-IN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2-4%</a:t>
                      </a:r>
                      <a:endParaRPr lang="en-IN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30815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E</a:t>
                      </a:r>
                      <a:endParaRPr lang="en-IN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01%</a:t>
                      </a:r>
                      <a:endParaRPr lang="en-IN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1-4%</a:t>
                      </a:r>
                      <a:endParaRPr lang="en-IN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42235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B</a:t>
                      </a:r>
                      <a:endParaRPr lang="en-IN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00%</a:t>
                      </a:r>
                      <a:endParaRPr lang="en-IN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0-1%</a:t>
                      </a:r>
                      <a:endParaRPr lang="en-IN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42235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TC</a:t>
                      </a:r>
                      <a:endParaRPr lang="en-IN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8130 cells/cumm</a:t>
                      </a:r>
                      <a:endParaRPr lang="en-IN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4000-11000cells/cumm</a:t>
                      </a:r>
                      <a:endParaRPr lang="en-IN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42235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RBC</a:t>
                      </a:r>
                      <a:endParaRPr lang="en-IN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baseline="0" dirty="0">
                          <a:solidFill>
                            <a:schemeClr val="tx1"/>
                          </a:solidFill>
                        </a:rPr>
                        <a:t>4.79 MILLION/CUMM         </a:t>
                      </a:r>
                      <a:endParaRPr lang="en-IN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   3.5-5.9 million /cumm</a:t>
                      </a:r>
                      <a:r>
                        <a:rPr lang="en-US" sz="1400" b="1" baseline="0" dirty="0"/>
                        <a:t>                                                                         </a:t>
                      </a:r>
                      <a:r>
                        <a:rPr lang="en-US" sz="1400" b="1" dirty="0"/>
                        <a:t>                                                                                                                     </a:t>
                      </a:r>
                      <a:endParaRPr lang="en-IN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42235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PLATELETS</a:t>
                      </a:r>
                      <a:endParaRPr lang="en-IN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1.78 L/CUMM</a:t>
                      </a:r>
                      <a:endParaRPr lang="en-IN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1.5-4</a:t>
                      </a:r>
                      <a:r>
                        <a:rPr lang="en-US" sz="1400" b="1" baseline="0" dirty="0"/>
                        <a:t> L/cumm</a:t>
                      </a:r>
                      <a:endParaRPr lang="en-IN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42235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GLOBULIN</a:t>
                      </a:r>
                      <a:endParaRPr lang="en-IN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baseline="0" dirty="0"/>
                        <a:t>3.4g/dl</a:t>
                      </a:r>
                      <a:endParaRPr lang="en-IN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    2-</a:t>
                      </a:r>
                      <a:r>
                        <a:rPr lang="en-US" sz="1400" b="1" baseline="0" dirty="0"/>
                        <a:t> 3.5 g/dl</a:t>
                      </a:r>
                      <a:r>
                        <a:rPr lang="en-US" sz="1400" b="1" dirty="0"/>
          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          </a:r>
                      <a:endParaRPr lang="en-IN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42235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SERUM</a:t>
                      </a:r>
                      <a:r>
                        <a:rPr lang="en-US" sz="1400" b="1" baseline="0" dirty="0"/>
                        <a:t>  LIPASE</a:t>
                      </a:r>
                      <a:endParaRPr lang="en-IN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0000"/>
                          </a:solidFill>
                        </a:rPr>
                        <a:t>239</a:t>
                      </a:r>
                      <a:r>
                        <a:rPr lang="en-US" sz="1400" b="1" baseline="0" dirty="0">
                          <a:solidFill>
                            <a:srgbClr val="FF0000"/>
                          </a:solidFill>
                        </a:rPr>
                        <a:t> U/L</a:t>
                      </a:r>
                      <a:endParaRPr lang="en-IN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baseline="0" dirty="0"/>
                        <a:t>10-40 U/L</a:t>
                      </a:r>
                      <a:endParaRPr lang="en-IN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42235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Gamma</a:t>
                      </a:r>
                      <a:r>
                        <a:rPr lang="en-US" sz="1400" b="1" baseline="0" dirty="0"/>
                        <a:t> GT</a:t>
                      </a:r>
                      <a:endParaRPr lang="en-IN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0000"/>
                          </a:solidFill>
                        </a:rPr>
                        <a:t>497</a:t>
                      </a:r>
                      <a:r>
                        <a:rPr lang="en-US" sz="1400" b="1" baseline="0" dirty="0">
                          <a:solidFill>
                            <a:srgbClr val="FF0000"/>
                          </a:solidFill>
                        </a:rPr>
                        <a:t> U/L</a:t>
                      </a:r>
                      <a:endParaRPr lang="en-IN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7-50</a:t>
                      </a:r>
                      <a:r>
                        <a:rPr lang="en-US" sz="1400" b="1" baseline="0" dirty="0"/>
                        <a:t> U/L</a:t>
                      </a:r>
                      <a:endParaRPr lang="en-IN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42235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GRBS</a:t>
                      </a:r>
                      <a:endParaRPr lang="en-IN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chemeClr val="tx1"/>
                          </a:solidFill>
                        </a:rPr>
                        <a:t>63mg/dl</a:t>
                      </a:r>
                      <a:endParaRPr lang="en-IN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&lt;</a:t>
                      </a:r>
                      <a:r>
                        <a:rPr lang="en-US" sz="1400" b="1" baseline="0" dirty="0"/>
                        <a:t> 140mg/dl</a:t>
                      </a:r>
                      <a:endParaRPr lang="en-IN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  <a:tr h="342235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ESR</a:t>
                      </a:r>
                      <a:endParaRPr lang="en-IN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baseline="0" dirty="0">
                          <a:solidFill>
                            <a:srgbClr val="FF0000"/>
                          </a:solidFill>
                        </a:rPr>
                        <a:t>27mm/hr</a:t>
                      </a:r>
                      <a:endParaRPr lang="en-IN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1-20mm/hr</a:t>
                      </a:r>
                      <a:endParaRPr lang="en-IN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5"/>
                  </a:ext>
                </a:extLst>
              </a:tr>
              <a:tr h="281289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PCV</a:t>
                      </a:r>
                      <a:endParaRPr lang="en-IN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>
                          <a:solidFill>
                            <a:srgbClr val="FF0000"/>
                          </a:solidFill>
                        </a:rPr>
                        <a:t>33.9%</a:t>
                      </a:r>
                      <a:endParaRPr lang="en-IN" sz="14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/>
                        <a:t>40-50%</a:t>
                      </a:r>
                      <a:endParaRPr lang="en-IN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16"/>
                  </a:ext>
                </a:extLst>
              </a:tr>
            </a:tbl>
          </a:graphicData>
        </a:graphic>
      </p:graphicFrame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CDB81715-22B9-93E9-D53D-F394532CB4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BDEEDBCB-752F-6FB4-5B4B-15275CEDA4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8</a:t>
            </a:fld>
            <a:endParaRPr lang="en-IN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4040" y="320041"/>
            <a:ext cx="8378190" cy="1039837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OTHER EXAMINATION</a:t>
            </a:r>
            <a:endParaRPr lang="en-IN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61210" y="1428751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endParaRPr lang="en-US" sz="2400" dirty="0"/>
          </a:p>
          <a:p>
            <a:r>
              <a:rPr lang="en-US" sz="2800" b="1" dirty="0"/>
              <a:t>USG abdomen  and pelvis </a:t>
            </a:r>
            <a:r>
              <a:rPr lang="en-US" dirty="0"/>
              <a:t>–</a:t>
            </a:r>
            <a:r>
              <a:rPr lang="en-US" sz="2400" dirty="0"/>
              <a:t> hepatomegaly with grade 1 fatty changes </a:t>
            </a:r>
          </a:p>
          <a:p>
            <a:r>
              <a:rPr lang="en-US" sz="2400" dirty="0"/>
              <a:t>Mild ascities</a:t>
            </a:r>
          </a:p>
          <a:p>
            <a:endParaRPr lang="en-US" sz="2400" dirty="0"/>
          </a:p>
          <a:p>
            <a:pPr>
              <a:buNone/>
            </a:pPr>
            <a:r>
              <a:rPr lang="en-US" sz="2400" b="1" dirty="0"/>
              <a:t>URINE ANALYSIS </a:t>
            </a:r>
            <a:r>
              <a:rPr lang="en-US" sz="2400" dirty="0"/>
              <a:t>– </a:t>
            </a:r>
          </a:p>
          <a:p>
            <a:pPr>
              <a:buNone/>
            </a:pPr>
            <a:r>
              <a:rPr lang="en-US" sz="2400" dirty="0"/>
              <a:t>CRYSTALS-  bacteria  present</a:t>
            </a:r>
          </a:p>
          <a:p>
            <a:pPr>
              <a:buNone/>
            </a:pPr>
            <a:r>
              <a:rPr lang="en-US" sz="2400" b="1" dirty="0"/>
              <a:t>UPPER  GI ENDOSCOPY </a:t>
            </a:r>
            <a:r>
              <a:rPr lang="en-US" sz="2400" dirty="0"/>
              <a:t>–</a:t>
            </a:r>
          </a:p>
          <a:p>
            <a:pPr>
              <a:buNone/>
            </a:pPr>
            <a:r>
              <a:rPr lang="en-US" sz="2400" dirty="0"/>
              <a:t> GERD – C  reflux esophagitis</a:t>
            </a:r>
          </a:p>
          <a:p>
            <a:endParaRPr lang="en-IN" sz="2400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29F74306-0B41-4113-44C9-62F699AC8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 smtClean="0"/>
              <a:t>RDP</a:t>
            </a:r>
            <a:endParaRPr lang="en-IN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96BE3CE5-F513-A401-EA26-2E0B545EB0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743C64-FD91-466C-997D-48E37431D7E4}" type="slidenum">
              <a:rPr lang="en-IN" smtClean="0"/>
              <a:pPr/>
              <a:t>9</a:t>
            </a:fld>
            <a:endParaRPr lang="en-IN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713</TotalTime>
  <Words>1152</Words>
  <Application>Microsoft Office PowerPoint</Application>
  <PresentationFormat>Widescreen</PresentationFormat>
  <Paragraphs>397</Paragraphs>
  <Slides>24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Times New Roman</vt:lpstr>
      <vt:lpstr>Wingdings</vt:lpstr>
      <vt:lpstr>Office Theme</vt:lpstr>
      <vt:lpstr>PowerPoint Presentation</vt:lpstr>
      <vt:lpstr>PowerPoint Presentation</vt:lpstr>
      <vt:lpstr>PATIENT DEMOGRAPHIC DETAILS</vt:lpstr>
      <vt:lpstr>COMPLAINTS ON ADMISSION</vt:lpstr>
      <vt:lpstr>MEDICAL HISTORY –  NIL</vt:lpstr>
      <vt:lpstr>PHYSICAL EXAMINATION</vt:lpstr>
      <vt:lpstr> LABORATORY DATA</vt:lpstr>
      <vt:lpstr>Lab data</vt:lpstr>
      <vt:lpstr>OTHER EXAMINATION</vt:lpstr>
      <vt:lpstr>SOAP ANALYSIS</vt:lpstr>
      <vt:lpstr>OBJECTIVE EVIDENCE</vt:lpstr>
      <vt:lpstr>OBJECTIVE EVIDENCE</vt:lpstr>
      <vt:lpstr>ASSESSEMENT –  </vt:lpstr>
      <vt:lpstr>PLANNING</vt:lpstr>
      <vt:lpstr>DRUG CHART</vt:lpstr>
      <vt:lpstr>DRUG TREATMENT</vt:lpstr>
      <vt:lpstr>TREATMENT</vt:lpstr>
      <vt:lpstr>TREATMENT -</vt:lpstr>
      <vt:lpstr>DISCHARGE MEDICATION</vt:lpstr>
      <vt:lpstr>DRUG –DRUG INTERACTIONS</vt:lpstr>
      <vt:lpstr>DRUG- DRUG INTERACTIONS</vt:lpstr>
      <vt:lpstr>DRUG – FOOD INTERACTIONS</vt:lpstr>
      <vt:lpstr>PATIENT COUNSELLING</vt:lpstr>
      <vt:lpstr>THANK YOU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CASE PRESENTATION ON ACUTE PANCREATITIS</dc:title>
  <dc:creator>SuperAdmin</dc:creator>
  <cp:lastModifiedBy>User</cp:lastModifiedBy>
  <cp:revision>90</cp:revision>
  <dcterms:created xsi:type="dcterms:W3CDTF">2001-12-31T18:34:01Z</dcterms:created>
  <dcterms:modified xsi:type="dcterms:W3CDTF">2024-09-03T07:42:19Z</dcterms:modified>
</cp:coreProperties>
</file>