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88" r:id="rId4"/>
    <p:sldId id="289" r:id="rId5"/>
    <p:sldId id="290" r:id="rId6"/>
    <p:sldId id="286" r:id="rId7"/>
    <p:sldId id="292" r:id="rId8"/>
    <p:sldId id="291" r:id="rId9"/>
    <p:sldId id="297" r:id="rId10"/>
    <p:sldId id="263" r:id="rId11"/>
    <p:sldId id="264" r:id="rId12"/>
    <p:sldId id="282" r:id="rId13"/>
    <p:sldId id="293" r:id="rId14"/>
    <p:sldId id="294" r:id="rId15"/>
    <p:sldId id="295" r:id="rId16"/>
    <p:sldId id="270" r:id="rId17"/>
    <p:sldId id="29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3DDA6-3C97-402F-9B28-3F3D31AACCE3}" type="datetimeFigureOut">
              <a:rPr lang="en-IN" smtClean="0"/>
              <a:t>03-09-2024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738BA5-2300-4083-91EE-CC0580E958D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2010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738BA5-2300-4083-91EE-CC0580E958DA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1378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3F0FD4-11FD-9C57-A80A-33EE6B821D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DE8AECC-FC59-205E-71A0-669EC42592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AC50C55-639E-6524-8F70-0EDFD9C9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7478B-1A12-42E7-A7F1-DCCE0D3BE637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E3A7BCC-11B3-E473-7E25-29A24620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F7BBD6A-2CB9-2F8F-B9F6-DA865F376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0032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D04FED-EC62-618D-FAF8-F018793F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3F115FE-2541-91FA-86DC-E7BEAFE380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685F316-356B-8CD0-96F8-624424F7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539BC-46E5-4218-8EDA-F0B0AFCCD55D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DD172AA-1EB8-FE1D-7887-FF535C0F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2C6C7A2-2FD6-2C18-1572-0377249C8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20929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ED1F8267-18BC-5A2D-588F-31BB50AA30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07C5E238-0765-BD57-41CA-52FD28CD6C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823BA88-24D4-9DCD-9F51-73D1A25E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C5FB-C836-429E-989D-14A388C33E6A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4CCD393-AC81-2401-680E-4310588B9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CA8764-588F-BD0D-CCB4-380D73E7C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631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538401A-6FAD-B1F3-A9A3-9A6C729A5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BD9621-7CA1-4022-5706-EE6B0FDA8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6D60E7-1836-3575-7154-D394C5E4E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D12-E80D-4202-8171-22B19FAAB244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544E0B-8B65-C379-07C7-771928F6F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AF0124F-F6A9-6309-1931-C2C970426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8783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FB56B6-B3A0-9C27-BBBC-C7CDA1310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1FB08B9-BD80-AB11-00E9-D7C1F6C78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6C49120-BB33-F2A2-CDF3-8642551EA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4739D-B9BA-4BE3-AF0E-F5FC7443DF56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0332E1-6B6E-F28D-5101-DCCA53AF4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8404C03-957B-AF60-C01D-14A6D448C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1807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CA4BFB-3FA3-B40F-51EE-15B582811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6B56D0-0507-F04D-186D-03C740E806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FC363A-F486-9387-7AAD-9A1167734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69C58E2-49D5-B6E5-D817-6643BCD13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D636-DB8D-460F-A0B5-0A916990CDCB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04D4D8-233E-FA4E-33FB-5B5514B6E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D909606-6B35-CB9B-D040-FC1687473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077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E0715C-47C9-84BF-D88C-0601FCC76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E4D7B7-A250-92BC-4EEF-0C9B953F5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BEFDCB-E0DA-2666-5C9A-2AAB07437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64D0B8-E49E-1308-BAC6-169A567BC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EE069771-8B60-54F3-6B90-9F0BEC235A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44ACB08-ECE6-2B7C-1145-4C4994493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D7A06-345B-4807-A0C6-D3DD01A92788}" type="datetime1">
              <a:rPr lang="en-IN" smtClean="0"/>
              <a:t>03-09-2024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0BED205-A8D1-2F07-6124-1306F52C4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50CFF77-5641-4F96-DDFA-C5739C1B6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37539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2E5489-E739-9079-FB6E-2DB798072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AB33BF7-0E6B-9FA1-B02C-9298C6BA9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90A4B-DFD6-489B-B71C-AE199D1984DE}" type="datetime1">
              <a:rPr lang="en-IN" smtClean="0"/>
              <a:t>03-09-2024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15891FA-33B1-218A-A46C-091920CE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68C1071-2DB7-C35C-E6B5-B9B4069F5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295827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B8D2AB7-55DF-8819-F12C-543946E12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AFF7CB-A09C-4C26-B0CA-9A98DCDFF2D6}" type="datetime1">
              <a:rPr lang="en-IN" smtClean="0"/>
              <a:t>03-09-2024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232D4F3-D66E-FB30-5B66-9516C8E14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AE62518-D224-C671-6F19-1B2CEE9BD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455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EE0F60-D894-AEBA-1BAE-F5373725E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A0BF75F-664D-8398-09EC-0C02D6142E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B37FC0A-DE68-524D-8DC4-86DF74BFB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D54E4BF-6492-9A78-1F77-738CEEDF1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1E45-EAE5-408B-9EC2-C01DFBB1E3D3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C59A8D-8918-330B-2819-65836EEE9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C9850FE-976B-FC4C-7DC4-DACDCB5C9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08471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A0E1264-E3EB-3C77-E716-87DF3E279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2904275-6DBD-D135-8589-9FF4072BAE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1875E40-B70C-3B7A-D1C4-C7DC4CAE1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D4B24BC-F989-F98C-2409-14EF5A654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E1598-624E-4DC3-8169-8312C30607E6}" type="datetime1">
              <a:rPr lang="en-IN" smtClean="0"/>
              <a:t>03-09-2024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C03BAE4-42E1-2A85-8219-22DB7BD8A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D5DE3DF-4A59-87D4-FC97-43A8C02CA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8825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B563546-C207-0951-9C2A-11D34B44A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7D227E-781A-7048-481B-7069B8CB0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72CE0A-970E-802D-79A6-52FB74C99D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4A0A5-4516-40C7-BBF6-8F15DDCE0920}" type="datetime1">
              <a:rPr lang="en-IN" smtClean="0"/>
              <a:t>03-09-2024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B00619-FADB-E213-DE72-6FFE6923CE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6F88427-5DC4-158B-1DB5-A2A123F34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254C3C-51BA-4EE6-8F24-00634175CF5E}" type="slidenum">
              <a:rPr lang="en-IN" smtClean="0"/>
              <a:t>‹#›</a:t>
            </a:fld>
            <a:endParaRPr lang="en-IN"/>
          </a:p>
        </p:txBody>
      </p:sp>
      <p:sp>
        <p:nvSpPr>
          <p:cNvPr id="7" name="TextBox 6"/>
          <p:cNvSpPr txBox="1"/>
          <p:nvPr userDrawn="1"/>
        </p:nvSpPr>
        <p:spPr>
          <a:xfrm rot="19868933">
            <a:off x="2342701" y="2905163"/>
            <a:ext cx="7962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667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446B5E-4B85-D111-C2AD-F1C02045EF8A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75955" y="3166119"/>
            <a:ext cx="11685181" cy="854287"/>
          </a:xfrm>
          <a:solidFill>
            <a:srgbClr val="FFFFFF"/>
          </a:solidFill>
        </p:spPr>
        <p:txBody>
          <a:bodyPr>
            <a:noAutofit/>
          </a:bodyPr>
          <a:lstStyle/>
          <a:p>
            <a:pPr lvl="0"/>
            <a:r>
              <a:rPr lang="en-US" sz="4800" u="sng" dirty="0">
                <a:latin typeface="Times New Roman" pitchFamily="18"/>
                <a:cs typeface="Times New Roman" pitchFamily="18"/>
              </a:rPr>
              <a:t>Case Presentation on GERD </a:t>
            </a:r>
            <a:endParaRPr lang="en-IN" sz="4800" u="sng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638AAEF3-4359-6FF7-1AF5-41C4E93E6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5F7E3F9D-D296-7BFE-D8DB-C917B76A3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</a:t>
            </a:fld>
            <a:endParaRPr lang="en-IN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8E96AF-12F6-4F89-3514-F009E33B19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5908" y="355738"/>
            <a:ext cx="10228707" cy="1280891"/>
          </a:xfrm>
          <a:solidFill>
            <a:srgbClr val="FFFFFF"/>
          </a:solidFill>
        </p:spPr>
        <p:txBody>
          <a:bodyPr anchorCtr="1"/>
          <a:lstStyle/>
          <a:p>
            <a:pPr lvl="0" algn="ctr"/>
            <a:r>
              <a:rPr lang="en-US" sz="3800" u="sng">
                <a:latin typeface="Times New Roman" pitchFamily="18"/>
                <a:cs typeface="Times New Roman" pitchFamily="18"/>
              </a:rPr>
              <a:t>ASSESSMENT</a:t>
            </a:r>
            <a:endParaRPr lang="en-IN" sz="3800" u="sng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C807AC6-F8BB-11AA-2D0B-480DFC6E323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414128" y="1998128"/>
            <a:ext cx="10090477" cy="3777624"/>
          </a:xfrm>
          <a:solidFill>
            <a:srgbClr val="FFFFFF"/>
          </a:solidFill>
        </p:spPr>
        <p:txBody>
          <a:bodyPr/>
          <a:lstStyle/>
          <a:p>
            <a:pPr lvl="0" algn="just"/>
            <a:r>
              <a:rPr lang="en-US" sz="3200" dirty="0">
                <a:latin typeface="Times New Roman" pitchFamily="18"/>
                <a:cs typeface="Times New Roman" pitchFamily="18"/>
              </a:rPr>
              <a:t>Based on the subjective and objective evidence the case is assessed as umbilical hernia , GERD B reflux esophagitis . </a:t>
            </a:r>
            <a:endParaRPr lang="en-US" sz="2000" dirty="0"/>
          </a:p>
          <a:p>
            <a:pPr marL="0" lvl="0" indent="0">
              <a:buNone/>
            </a:pPr>
            <a:r>
              <a:rPr lang="en-US" dirty="0"/>
              <a:t>              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5674DA4C-41CB-75AA-BE1A-356ADB459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626D02A1-4913-E59B-BE37-EE9B0AF875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10</a:t>
            </a:fld>
            <a:endParaRPr lang="en-IN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304F1-9CEA-B1C8-C4D3-515FCADA1E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830921" y="275197"/>
            <a:ext cx="8911687" cy="1280891"/>
          </a:xfrm>
          <a:solidFill>
            <a:srgbClr val="FFFFFF"/>
          </a:solidFill>
        </p:spPr>
        <p:txBody>
          <a:bodyPr anchorCtr="1"/>
          <a:lstStyle/>
          <a:p>
            <a:pPr lvl="0" algn="ctr"/>
            <a:r>
              <a:rPr lang="en-US" u="sng">
                <a:latin typeface="Times New Roman" pitchFamily="18"/>
                <a:cs typeface="Times New Roman" pitchFamily="18"/>
              </a:rPr>
              <a:t>GOALS OF THERAPY</a:t>
            </a:r>
            <a:endParaRPr lang="en-IN" u="sng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1B47B0-DAC2-55B9-1878-7DBFC37BC8C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021948" y="1676396"/>
            <a:ext cx="9418685" cy="4523619"/>
          </a:xfrm>
        </p:spPr>
        <p:txBody>
          <a:bodyPr/>
          <a:lstStyle/>
          <a:p>
            <a:pPr marL="0" lvl="0" indent="0">
              <a:buNone/>
            </a:pPr>
            <a:endParaRPr lang="en-US" sz="2400" dirty="0">
              <a:latin typeface="Sitka Small" pitchFamily="2"/>
            </a:endParaRPr>
          </a:p>
          <a:p>
            <a:pPr marL="0" lvl="0" indent="0">
              <a:buNone/>
            </a:pPr>
            <a:endParaRPr lang="en-US" sz="2000" dirty="0">
              <a:latin typeface="Sitka Small" pitchFamily="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797CB3C-1993-462E-D97A-E022F1510A8B}"/>
              </a:ext>
            </a:extLst>
          </p:cNvPr>
          <p:cNvSpPr txBox="1"/>
          <p:nvPr/>
        </p:nvSpPr>
        <p:spPr>
          <a:xfrm>
            <a:off x="1501995" y="2797459"/>
            <a:ext cx="1010729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prevent the complication 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bring the symptoms under control.  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maximize the quality of life and ability to functions.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normalize the laboratory abnormalities.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85A28D24-1E60-5C3B-93DD-D8FAFE7655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086E28AE-AB78-401A-A146-21E06C8E5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11</a:t>
            </a:fld>
            <a:endParaRPr lang="en-IN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727FECF9-75E0-419E-1250-3D64BC7E4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83280" y="49249"/>
            <a:ext cx="5218462" cy="458443"/>
          </a:xfrm>
          <a:solidFill>
            <a:srgbClr val="FFFFFF"/>
          </a:solidFill>
        </p:spPr>
        <p:txBody>
          <a:bodyPr anchorCtr="1">
            <a:noAutofit/>
          </a:bodyPr>
          <a:lstStyle/>
          <a:p>
            <a:pPr lvl="0" algn="ctr"/>
            <a:r>
              <a:rPr lang="en-US" sz="2800" b="1" u="sng">
                <a:latin typeface="Times New Roman" pitchFamily="18"/>
                <a:cs typeface="Times New Roman" pitchFamily="18"/>
              </a:rPr>
              <a:t>Drug treatment chart </a:t>
            </a:r>
            <a:endParaRPr lang="en-IN" sz="2800" b="1" u="sng"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xmlns="" id="{6A723389-00BF-9843-D691-9A2128E992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3506176"/>
              </p:ext>
            </p:extLst>
          </p:nvPr>
        </p:nvGraphicFramePr>
        <p:xfrm>
          <a:off x="482602" y="598155"/>
          <a:ext cx="11431490" cy="49005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6927">
                  <a:extLst>
                    <a:ext uri="{9D8B030D-6E8A-4147-A177-3AD203B41FA5}">
                      <a16:colId xmlns:a16="http://schemas.microsoft.com/office/drawing/2014/main" xmlns="" val="9309375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xmlns="" val="672111072"/>
                    </a:ext>
                  </a:extLst>
                </a:gridCol>
                <a:gridCol w="2163483">
                  <a:extLst>
                    <a:ext uri="{9D8B030D-6E8A-4147-A177-3AD203B41FA5}">
                      <a16:colId xmlns:a16="http://schemas.microsoft.com/office/drawing/2014/main" xmlns="" val="461506641"/>
                    </a:ext>
                  </a:extLst>
                </a:gridCol>
                <a:gridCol w="911412">
                  <a:extLst>
                    <a:ext uri="{9D8B030D-6E8A-4147-A177-3AD203B41FA5}">
                      <a16:colId xmlns:a16="http://schemas.microsoft.com/office/drawing/2014/main" xmlns="" val="190847799"/>
                    </a:ext>
                  </a:extLst>
                </a:gridCol>
                <a:gridCol w="968188">
                  <a:extLst>
                    <a:ext uri="{9D8B030D-6E8A-4147-A177-3AD203B41FA5}">
                      <a16:colId xmlns:a16="http://schemas.microsoft.com/office/drawing/2014/main" xmlns="" val="2104916011"/>
                    </a:ext>
                  </a:extLst>
                </a:gridCol>
                <a:gridCol w="1255059">
                  <a:extLst>
                    <a:ext uri="{9D8B030D-6E8A-4147-A177-3AD203B41FA5}">
                      <a16:colId xmlns:a16="http://schemas.microsoft.com/office/drawing/2014/main" xmlns="" val="1010858000"/>
                    </a:ext>
                  </a:extLst>
                </a:gridCol>
                <a:gridCol w="3397621">
                  <a:extLst>
                    <a:ext uri="{9D8B030D-6E8A-4147-A177-3AD203B41FA5}">
                      <a16:colId xmlns:a16="http://schemas.microsoft.com/office/drawing/2014/main" xmlns="" val="965881310"/>
                    </a:ext>
                  </a:extLst>
                </a:gridCol>
              </a:tblGrid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Brand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Generic name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DOSE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Frequency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Days </a:t>
                      </a:r>
                    </a:p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1        2        3       4        5       6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1668801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pan with 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Pantoprazole </a:t>
                      </a:r>
                    </a:p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saline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1—0—1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1529344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sucralfate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Sucralfate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1—0—1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4221727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Tab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cydopam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Dicyclomine and paracetamol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1—0—1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76774739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Syp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cremaffin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plus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Magnesium hydroxide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ml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 O 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4719371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Hp kit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Omeprazole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1—0—1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3286530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Jonac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suppository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Diclofenac 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1—1—1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3453927"/>
                  </a:ext>
                </a:extLst>
              </a:tr>
              <a:tr h="56670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xone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Ceftriaxone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gm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1—0—1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3760758"/>
                  </a:ext>
                </a:extLst>
              </a:tr>
            </a:tbl>
          </a:graphicData>
        </a:graphic>
      </p:graphicFrame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xmlns="" id="{BE19604A-8F3C-CABB-C71D-5F6A18981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666188"/>
              </p:ext>
            </p:extLst>
          </p:nvPr>
        </p:nvGraphicFramePr>
        <p:xfrm>
          <a:off x="482602" y="5487265"/>
          <a:ext cx="11431490" cy="68779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753">
                  <a:extLst>
                    <a:ext uri="{9D8B030D-6E8A-4147-A177-3AD203B41FA5}">
                      <a16:colId xmlns:a16="http://schemas.microsoft.com/office/drawing/2014/main" xmlns="" val="2844521630"/>
                    </a:ext>
                  </a:extLst>
                </a:gridCol>
                <a:gridCol w="1819835">
                  <a:extLst>
                    <a:ext uri="{9D8B030D-6E8A-4147-A177-3AD203B41FA5}">
                      <a16:colId xmlns:a16="http://schemas.microsoft.com/office/drawing/2014/main" xmlns="" val="671071777"/>
                    </a:ext>
                  </a:extLst>
                </a:gridCol>
                <a:gridCol w="2154622">
                  <a:extLst>
                    <a:ext uri="{9D8B030D-6E8A-4147-A177-3AD203B41FA5}">
                      <a16:colId xmlns:a16="http://schemas.microsoft.com/office/drawing/2014/main" xmlns="" val="3788061981"/>
                    </a:ext>
                  </a:extLst>
                </a:gridCol>
                <a:gridCol w="911412">
                  <a:extLst>
                    <a:ext uri="{9D8B030D-6E8A-4147-A177-3AD203B41FA5}">
                      <a16:colId xmlns:a16="http://schemas.microsoft.com/office/drawing/2014/main" xmlns="" val="3060897738"/>
                    </a:ext>
                  </a:extLst>
                </a:gridCol>
                <a:gridCol w="977152">
                  <a:extLst>
                    <a:ext uri="{9D8B030D-6E8A-4147-A177-3AD203B41FA5}">
                      <a16:colId xmlns:a16="http://schemas.microsoft.com/office/drawing/2014/main" xmlns="" val="1238475402"/>
                    </a:ext>
                  </a:extLst>
                </a:gridCol>
                <a:gridCol w="1246095">
                  <a:extLst>
                    <a:ext uri="{9D8B030D-6E8A-4147-A177-3AD203B41FA5}">
                      <a16:colId xmlns:a16="http://schemas.microsoft.com/office/drawing/2014/main" xmlns="" val="3566767215"/>
                    </a:ext>
                  </a:extLst>
                </a:gridCol>
                <a:gridCol w="3397621">
                  <a:extLst>
                    <a:ext uri="{9D8B030D-6E8A-4147-A177-3AD203B41FA5}">
                      <a16:colId xmlns:a16="http://schemas.microsoft.com/office/drawing/2014/main" xmlns="" val="208884559"/>
                    </a:ext>
                  </a:extLst>
                </a:gridCol>
              </a:tblGrid>
              <a:tr h="68779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Inj emeset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Ondansetron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–0 – 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3966945"/>
                  </a:ext>
                </a:extLst>
              </a:tr>
            </a:tbl>
          </a:graphicData>
        </a:graphic>
      </p:graphicFrame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xmlns="" id="{7C69A42D-3ADD-C5D0-6FE8-79158932BC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973729"/>
              </p:ext>
            </p:extLst>
          </p:nvPr>
        </p:nvGraphicFramePr>
        <p:xfrm>
          <a:off x="8534400" y="1230510"/>
          <a:ext cx="3379692" cy="4876089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563282">
                  <a:extLst>
                    <a:ext uri="{9D8B030D-6E8A-4147-A177-3AD203B41FA5}">
                      <a16:colId xmlns:a16="http://schemas.microsoft.com/office/drawing/2014/main" xmlns="" val="1308755932"/>
                    </a:ext>
                  </a:extLst>
                </a:gridCol>
                <a:gridCol w="563282">
                  <a:extLst>
                    <a:ext uri="{9D8B030D-6E8A-4147-A177-3AD203B41FA5}">
                      <a16:colId xmlns:a16="http://schemas.microsoft.com/office/drawing/2014/main" xmlns="" val="3523418011"/>
                    </a:ext>
                  </a:extLst>
                </a:gridCol>
                <a:gridCol w="563282">
                  <a:extLst>
                    <a:ext uri="{9D8B030D-6E8A-4147-A177-3AD203B41FA5}">
                      <a16:colId xmlns:a16="http://schemas.microsoft.com/office/drawing/2014/main" xmlns="" val="3265348038"/>
                    </a:ext>
                  </a:extLst>
                </a:gridCol>
                <a:gridCol w="563282">
                  <a:extLst>
                    <a:ext uri="{9D8B030D-6E8A-4147-A177-3AD203B41FA5}">
                      <a16:colId xmlns:a16="http://schemas.microsoft.com/office/drawing/2014/main" xmlns="" val="1323599796"/>
                    </a:ext>
                  </a:extLst>
                </a:gridCol>
                <a:gridCol w="563282">
                  <a:extLst>
                    <a:ext uri="{9D8B030D-6E8A-4147-A177-3AD203B41FA5}">
                      <a16:colId xmlns:a16="http://schemas.microsoft.com/office/drawing/2014/main" xmlns="" val="3889422476"/>
                    </a:ext>
                  </a:extLst>
                </a:gridCol>
                <a:gridCol w="563282">
                  <a:extLst>
                    <a:ext uri="{9D8B030D-6E8A-4147-A177-3AD203B41FA5}">
                      <a16:colId xmlns:a16="http://schemas.microsoft.com/office/drawing/2014/main" xmlns="" val="93665862"/>
                    </a:ext>
                  </a:extLst>
                </a:gridCol>
              </a:tblGrid>
              <a:tr h="61646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73743919"/>
                  </a:ext>
                </a:extLst>
              </a:tr>
              <a:tr h="575841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99144077"/>
                  </a:ext>
                </a:extLst>
              </a:tr>
              <a:tr h="64545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7934773"/>
                  </a:ext>
                </a:extLst>
              </a:tr>
              <a:tr h="618564"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90405696"/>
                  </a:ext>
                </a:extLst>
              </a:tr>
              <a:tr h="600636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74595163"/>
                  </a:ext>
                </a:extLst>
              </a:tr>
              <a:tr h="600635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44011521"/>
                  </a:ext>
                </a:extLst>
              </a:tr>
              <a:tr h="59167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14810127"/>
                  </a:ext>
                </a:extLst>
              </a:tr>
              <a:tr h="626819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N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53651054"/>
                  </a:ext>
                </a:extLst>
              </a:tr>
            </a:tbl>
          </a:graphicData>
        </a:graphic>
      </p:graphicFrame>
      <p:sp>
        <p:nvSpPr>
          <p:cNvPr id="18" name="Footer Placeholder 17">
            <a:extLst>
              <a:ext uri="{FF2B5EF4-FFF2-40B4-BE49-F238E27FC236}">
                <a16:creationId xmlns:a16="http://schemas.microsoft.com/office/drawing/2014/main" xmlns="" id="{F4ED9B8C-970D-7C9E-7088-8A959AB4C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xmlns="" id="{908C47D5-B0E1-AFDC-F178-CD6A3FB09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12</a:t>
            </a:fld>
            <a:endParaRPr lang="en-IN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3B2A65-E4D0-27E1-C662-E10193A7218F}"/>
              </a:ext>
            </a:extLst>
          </p:cNvPr>
          <p:cNvSpPr txBox="1"/>
          <p:nvPr/>
        </p:nvSpPr>
        <p:spPr>
          <a:xfrm>
            <a:off x="4338917" y="21197"/>
            <a:ext cx="38458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Medication description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5ADA30-4745-CA06-38EF-DC47ED661343}"/>
              </a:ext>
            </a:extLst>
          </p:cNvPr>
          <p:cNvSpPr txBox="1"/>
          <p:nvPr/>
        </p:nvSpPr>
        <p:spPr>
          <a:xfrm>
            <a:off x="1134034" y="1443841"/>
            <a:ext cx="1055594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Pantoprazole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used to reduce the amount of stomach acid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Sucralfate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used to treat stomach ulcers , GERD , stomach inflammation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Cyclopam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used to treat abdominal pain and cramps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Magnesium hydroxide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is an antacid , used to treat hyperacidity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Omeprazole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used in too much acid secretion in the stomach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Diclofenac sodium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used for relief of pain , inflammation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Ceftriaxone 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used to treat bacterial injections .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Ondansetron</a:t>
            </a:r>
            <a:r>
              <a:rPr lang="en-I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used to prevent nausea and vomiting .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A706057D-16E5-1572-B4D6-E6E2A0C40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CDB4B6C-793E-3B01-D3B5-492625CA3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0109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8171985-DFFC-8C33-F6D3-10A0913D9BCD}"/>
              </a:ext>
            </a:extLst>
          </p:cNvPr>
          <p:cNvSpPr txBox="1"/>
          <p:nvPr/>
        </p:nvSpPr>
        <p:spPr>
          <a:xfrm>
            <a:off x="4509247" y="0"/>
            <a:ext cx="3971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40DC2BF-D397-4470-1031-684BDC6F3D1E}"/>
              </a:ext>
            </a:extLst>
          </p:cNvPr>
          <p:cNvSpPr txBox="1"/>
          <p:nvPr/>
        </p:nvSpPr>
        <p:spPr>
          <a:xfrm>
            <a:off x="80682" y="394692"/>
            <a:ext cx="11923059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Sucralfate and magnesium hydroxide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using sucralfate together with magnesium hydroxide can decrease the effects of sucralfate.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Adjust dosing interval 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antacid induced gastric PH changes was reduce binding a sucralfate with the gastrointestinal mucosa resulting in reduced therapeutic efficacy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sucralfate and antacid dose should be separated by at least half an hour .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Ondansetron and magnesium hydroxide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ondansetron can cause an irregular heart rhythm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symptoms 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dizziness , </a:t>
            </a:r>
            <a:r>
              <a:rPr lang="en-IN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lightheadedness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fainting , shortness of breath or heart palpitations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Monitor 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bowel cleansing as well as over use of certain laxatives may cause electrolyte loss and increase the risk of ventricular arrhythmia .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recommended dose and duration of use , should not be exceeded .</a:t>
            </a:r>
          </a:p>
          <a:p>
            <a:r>
              <a:rPr lang="en-IN" dirty="0"/>
              <a:t> </a:t>
            </a:r>
          </a:p>
          <a:p>
            <a:r>
              <a:rPr lang="en-IN" dirty="0"/>
              <a:t> </a:t>
            </a:r>
          </a:p>
          <a:p>
            <a:endParaRPr lang="en-IN" b="1" u="sng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xmlns="" id="{0B34261E-F9D3-D0BE-C07B-781248AAD5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xmlns="" id="{279C9561-7D50-07C1-1E40-E4FB36FD1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9608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7427727-428E-9936-6CA3-121F51AE2365}"/>
              </a:ext>
            </a:extLst>
          </p:cNvPr>
          <p:cNvSpPr txBox="1"/>
          <p:nvPr/>
        </p:nvSpPr>
        <p:spPr>
          <a:xfrm>
            <a:off x="295834" y="659011"/>
            <a:ext cx="11770659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Minor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Ceftriaxone and diclofenac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Diclofenac increase biliary excretion and decrease renal elimination of ceftriaxone . </a:t>
            </a: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Sucralfate and diclofenac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Sucralfate may delay or decrease the pharmacologic effects of diclofenac . </a:t>
            </a: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Acetaminophen and dicyclomine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Anticholinergic agents may delay or decrease the gastrointestinal absorption of acetaminophen by reducing gastric motility and delaying gastric emptying . </a:t>
            </a:r>
          </a:p>
          <a:p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Moderate </a:t>
            </a:r>
          </a:p>
          <a:p>
            <a:r>
              <a:rPr lang="en-IN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Sucralfate and food </a:t>
            </a:r>
          </a:p>
          <a:p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the administration of sucralfate </a:t>
            </a:r>
            <a:r>
              <a:rPr lang="en-IN" sz="2400">
                <a:latin typeface="Times New Roman" panose="02020603050405020304" pitchFamily="18" charset="0"/>
                <a:cs typeface="Times New Roman" panose="02020603050405020304" pitchFamily="18" charset="0"/>
              </a:rPr>
              <a:t>with enteral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nutrition may result in precipitation </a:t>
            </a:r>
          </a:p>
          <a:p>
            <a:r>
              <a:rPr lang="en-I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: </a:t>
            </a: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separating the sucralfate doses from enteral feedings by at least 1 hour . </a:t>
            </a:r>
          </a:p>
          <a:p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246653D-59A2-E400-9888-5437F48F0DF5}"/>
              </a:ext>
            </a:extLst>
          </p:cNvPr>
          <p:cNvSpPr txBox="1"/>
          <p:nvPr/>
        </p:nvSpPr>
        <p:spPr>
          <a:xfrm>
            <a:off x="4509247" y="0"/>
            <a:ext cx="39713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interaction </a:t>
            </a: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C49F388A-0CDE-B929-DDE4-5BA27308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D9BE91A-1076-FA93-74E1-711F2067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8867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3465E19-6A2A-7A39-8538-7BF592E7330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0156" y="136520"/>
            <a:ext cx="8911687" cy="488371"/>
          </a:xfrm>
          <a:solidFill>
            <a:srgbClr val="FFFFFF"/>
          </a:solidFill>
        </p:spPr>
        <p:txBody>
          <a:bodyPr anchorCtr="1">
            <a:normAutofit fontScale="90000"/>
          </a:bodyPr>
          <a:lstStyle/>
          <a:p>
            <a:pPr lvl="0" algn="ctr"/>
            <a:r>
              <a:rPr lang="en-US" sz="3400" b="1" u="sng" dirty="0">
                <a:latin typeface="Times New Roman" pitchFamily="18"/>
                <a:cs typeface="Times New Roman" pitchFamily="18"/>
              </a:rPr>
              <a:t>Patient counselling </a:t>
            </a:r>
            <a:endParaRPr lang="en-IN" sz="3400" b="1" u="sng" dirty="0"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22576D9-97CE-5AA4-C7F1-92E5E48EC7E9}"/>
              </a:ext>
            </a:extLst>
          </p:cNvPr>
          <p:cNvSpPr txBox="1"/>
          <p:nvPr/>
        </p:nvSpPr>
        <p:spPr>
          <a:xfrm>
            <a:off x="157072" y="676126"/>
            <a:ext cx="1187785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heavy lifting and exercise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Don’t smoke and drink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liquid intake to prevent constipation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intake of high </a:t>
            </a:r>
            <a:r>
              <a:rPr lang="en-IN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fiber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foods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Eating smaller meals , losing weight is the patient is over weight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Remaining in the up right position forb 2 to 3 hours after eating , elevating the head of a bed by 6 inches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Avoiding spicy foods , citrus foods , chocolate , fatty foods and caffeine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Eat food slowly and chew thoroughly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tight fitting clothing .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Sleeping on your left side 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medication as directed by the physician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Don’t skip your medication </a:t>
            </a: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C3070A4D-3C80-A7B4-4563-B38DBF207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87B9EB9A-7E10-CE36-4480-12C852BEE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16</a:t>
            </a:fld>
            <a:endParaRPr lang="en-I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FE59A17-88A0-02B0-3FD0-F6BFF837915E}"/>
              </a:ext>
            </a:extLst>
          </p:cNvPr>
          <p:cNvSpPr txBox="1"/>
          <p:nvPr/>
        </p:nvSpPr>
        <p:spPr>
          <a:xfrm>
            <a:off x="3881718" y="2584124"/>
            <a:ext cx="56119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2DB8179A-5BA2-FF13-75E4-90B31002D2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30C6CB21-3A97-02A8-D5FB-BA03ED29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8257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0FEE27-5E60-658F-ACDB-63483188F9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40159" y="65443"/>
            <a:ext cx="8911687" cy="1280891"/>
          </a:xfrm>
          <a:solidFill>
            <a:srgbClr val="FFFFFF"/>
          </a:solidFill>
        </p:spPr>
        <p:txBody>
          <a:bodyPr/>
          <a:lstStyle/>
          <a:p>
            <a:pPr lvl="0"/>
            <a:r>
              <a:rPr lang="en-US" sz="4000" u="sng">
                <a:latin typeface="Times New Roman" pitchFamily="18"/>
                <a:cs typeface="Times New Roman" pitchFamily="18"/>
              </a:rPr>
              <a:t>PATIENT DEMOGRAPHIC DETAILS</a:t>
            </a:r>
            <a:endParaRPr lang="en-IN" sz="4000" u="sng"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Content Placeholder 4">
            <a:extLst>
              <a:ext uri="{FF2B5EF4-FFF2-40B4-BE49-F238E27FC236}">
                <a16:creationId xmlns:a16="http://schemas.microsoft.com/office/drawing/2014/main" xmlns="" id="{C5130ED0-35EF-E05A-53DB-6A46A30E3B1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778876" y="1709473"/>
            <a:ext cx="5033430" cy="3777624"/>
          </a:xfrm>
          <a:solidFill>
            <a:srgbClr val="FFFFFF"/>
          </a:solidFill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Patient Name – XYZ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Patient Age – 35 years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Sex – Female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Weight – 38 kgs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Ip no - 2307190238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Unit- General Surgery 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IN" sz="2400" dirty="0">
                <a:latin typeface="Times New Roman" panose="02020603050405020304" pitchFamily="18" charset="0"/>
                <a:ea typeface="Gadugi" pitchFamily="34"/>
                <a:cs typeface="Times New Roman" panose="02020603050405020304" pitchFamily="18" charset="0"/>
              </a:rPr>
              <a:t>DOA – 28 / 07 / 2023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D4F45437-36BB-0F1F-3A69-28305EF54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82B7A917-A635-DB94-5FFE-3FA22AB5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2</a:t>
            </a:fld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xmlns="" id="{474F5634-CCA4-9399-89EF-7243D3CC50DF}"/>
              </a:ext>
            </a:extLst>
          </p:cNvPr>
          <p:cNvSpPr txBox="1"/>
          <p:nvPr/>
        </p:nvSpPr>
        <p:spPr>
          <a:xfrm>
            <a:off x="2599950" y="1435269"/>
            <a:ext cx="3074889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cs typeface="Times New Roman" pitchFamily="18"/>
              </a:rPr>
              <a:t>SOAP Analysis 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xmlns="" id="{BEA179A2-80B7-A5CC-66BB-DDC4367003B4}"/>
              </a:ext>
            </a:extLst>
          </p:cNvPr>
          <p:cNvSpPr txBox="1"/>
          <p:nvPr/>
        </p:nvSpPr>
        <p:spPr>
          <a:xfrm>
            <a:off x="2446952" y="2362800"/>
            <a:ext cx="3585883" cy="18158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 –  SUBJECTIVE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O – OBJECTIVE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A –  ASSESSMENT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 –  PLANNING 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xmlns="" id="{22AAB625-E46F-865F-2EAF-3F876BAB0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xmlns="" id="{986A046C-84B8-CBBD-0A44-593E2766A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3</a:t>
            </a:fld>
            <a:endParaRPr lang="en-IN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7D5996-98BA-DB87-D7B0-2EDF247BF5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93991"/>
            <a:ext cx="11223144" cy="459367"/>
          </a:xfrm>
          <a:solidFill>
            <a:srgbClr val="FFFFFF"/>
          </a:solidFill>
        </p:spPr>
        <p:txBody>
          <a:bodyPr anchorCtr="1">
            <a:noAutofit/>
          </a:bodyPr>
          <a:lstStyle/>
          <a:p>
            <a:pPr lvl="0" algn="ctr"/>
            <a:r>
              <a:rPr lang="en-US" sz="3200" u="sng">
                <a:solidFill>
                  <a:srgbClr val="FF0000"/>
                </a:solidFill>
                <a:latin typeface="Times New Roman" pitchFamily="18"/>
                <a:cs typeface="Times New Roman" pitchFamily="18"/>
              </a:rPr>
              <a:t>Subjective Evidence</a:t>
            </a:r>
            <a:endParaRPr lang="en-IN" sz="3200" u="sng">
              <a:solidFill>
                <a:srgbClr val="FF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C0FB16-2297-D8D8-C142-0A952CE50C3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116462" y="1192586"/>
            <a:ext cx="6987634" cy="758876"/>
          </a:xfrm>
          <a:solidFill>
            <a:srgbClr val="FFFFFF"/>
          </a:solidFill>
        </p:spPr>
        <p:txBody>
          <a:bodyPr/>
          <a:lstStyle/>
          <a:p>
            <a:pPr lvl="0" algn="just">
              <a:lnSpc>
                <a:spcPct val="80000"/>
              </a:lnSpc>
            </a:pPr>
            <a:r>
              <a:rPr lang="en-US" sz="2600" dirty="0">
                <a:latin typeface="Times New Roman" pitchFamily="18"/>
                <a:cs typeface="Times New Roman" pitchFamily="18"/>
              </a:rPr>
              <a:t>Complaints of pain abdomen since 4 month . 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xmlns="" id="{A53251FA-B69F-018E-3A4E-D7FF4CF5156D}"/>
              </a:ext>
            </a:extLst>
          </p:cNvPr>
          <p:cNvSpPr txBox="1"/>
          <p:nvPr/>
        </p:nvSpPr>
        <p:spPr>
          <a:xfrm>
            <a:off x="2209800" y="3348975"/>
            <a:ext cx="6094430" cy="230832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CVS</a:t>
            </a:r>
            <a:r>
              <a:rPr lang="en-IN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: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S1S2+ no murmur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RS</a:t>
            </a:r>
            <a:r>
              <a:rPr lang="en-IN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: </a:t>
            </a:r>
            <a:r>
              <a:rPr lang="en-US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NUBS B/L +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CNS</a:t>
            </a:r>
            <a:r>
              <a:rPr lang="en-IN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: Conscious and oriented 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Pulse</a:t>
            </a:r>
            <a:r>
              <a:rPr lang="en-IN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: 80 bpm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400" b="1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BP</a:t>
            </a:r>
            <a:r>
              <a:rPr lang="en-IN" sz="2400" b="0" i="0" u="none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 : 120/86 mmHg</a:t>
            </a:r>
          </a:p>
          <a:p>
            <a:pPr marL="342900" marR="0" lvl="0" indent="-34290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400" b="1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RR</a:t>
            </a:r>
            <a:r>
              <a:rPr lang="en-IN" sz="24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: 16 </a:t>
            </a:r>
            <a:r>
              <a:rPr lang="en-IN" sz="2400" dirty="0" err="1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cpm</a:t>
            </a:r>
            <a:r>
              <a:rPr lang="en-IN" sz="2400" dirty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 </a:t>
            </a:r>
            <a:endParaRPr lang="en-IN" sz="24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xmlns="" id="{C1BEF5D9-B7FB-8D67-C37E-35081AA77BEC}"/>
              </a:ext>
            </a:extLst>
          </p:cNvPr>
          <p:cNvSpPr txBox="1"/>
          <p:nvPr/>
        </p:nvSpPr>
        <p:spPr>
          <a:xfrm>
            <a:off x="534188" y="2127294"/>
            <a:ext cx="6094430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800" b="0" i="0" u="sng" strike="noStrike" kern="1200" cap="none" spc="0" baseline="0" dirty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PHYSICAL EXAMINATION</a:t>
            </a:r>
            <a:endParaRPr lang="en-IN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xmlns="" id="{4162B1F5-1C6D-45D9-4A11-02700B912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xmlns="" id="{20157D53-8891-EFBA-1E0B-044CF633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4</a:t>
            </a:fld>
            <a:endParaRPr lang="en-I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5C4F929-B8B8-1755-6BD3-A3834816ED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1290" y="698583"/>
            <a:ext cx="10090477" cy="5460842"/>
          </a:xfrm>
          <a:solidFill>
            <a:srgbClr val="FFFFFF"/>
          </a:solidFill>
        </p:spPr>
        <p:txBody>
          <a:bodyPr anchorCtr="1">
            <a:normAutofit fontScale="90000"/>
          </a:bodyPr>
          <a:lstStyle/>
          <a:p>
            <a:pPr lvl="0" algn="ctr"/>
            <a:r>
              <a:rPr lang="en-US" sz="4000" dirty="0">
                <a:latin typeface="Times New Roman" pitchFamily="18"/>
                <a:cs typeface="Times New Roman" pitchFamily="18"/>
              </a:rPr>
              <a:t/>
            </a:r>
            <a:br>
              <a:rPr lang="en-US" sz="4000" dirty="0">
                <a:latin typeface="Times New Roman" pitchFamily="18"/>
                <a:cs typeface="Times New Roman" pitchFamily="18"/>
              </a:rPr>
            </a:br>
            <a:r>
              <a:rPr lang="en-US" sz="4000" dirty="0">
                <a:latin typeface="Times New Roman" pitchFamily="18"/>
                <a:cs typeface="Times New Roman" pitchFamily="18"/>
              </a:rPr>
              <a:t/>
            </a:r>
            <a:br>
              <a:rPr lang="en-US" sz="4000" dirty="0">
                <a:latin typeface="Times New Roman" pitchFamily="18"/>
                <a:cs typeface="Times New Roman" pitchFamily="18"/>
              </a:rPr>
            </a:br>
            <a:r>
              <a:rPr lang="en-US" sz="4000" dirty="0">
                <a:latin typeface="Times New Roman" pitchFamily="18"/>
                <a:cs typeface="Times New Roman" pitchFamily="18"/>
              </a:rPr>
              <a:t/>
            </a:r>
            <a:br>
              <a:rPr lang="en-US" sz="4000" dirty="0">
                <a:latin typeface="Times New Roman" pitchFamily="18"/>
                <a:cs typeface="Times New Roman" pitchFamily="18"/>
              </a:rPr>
            </a:br>
            <a:r>
              <a:rPr lang="en-US" sz="4000" dirty="0">
                <a:latin typeface="Times New Roman" pitchFamily="18"/>
                <a:cs typeface="Times New Roman" pitchFamily="18"/>
              </a:rPr>
              <a:t/>
            </a:r>
            <a:br>
              <a:rPr lang="en-US" sz="4000" dirty="0">
                <a:latin typeface="Times New Roman" pitchFamily="18"/>
                <a:cs typeface="Times New Roman" pitchFamily="18"/>
              </a:rPr>
            </a:br>
            <a:r>
              <a:rPr lang="en-US" sz="4000" dirty="0">
                <a:latin typeface="Times New Roman" pitchFamily="18"/>
                <a:cs typeface="Times New Roman" pitchFamily="18"/>
              </a:rPr>
              <a:t>Medical history :-</a:t>
            </a:r>
            <a:br>
              <a:rPr lang="en-US" sz="4000" dirty="0">
                <a:latin typeface="Times New Roman" pitchFamily="18"/>
                <a:cs typeface="Times New Roman" pitchFamily="18"/>
              </a:rPr>
            </a:br>
            <a:r>
              <a:rPr lang="en-US" dirty="0">
                <a:latin typeface="Times New Roman" pitchFamily="18"/>
                <a:cs typeface="Times New Roman" pitchFamily="18"/>
              </a:rPr>
              <a:t/>
            </a:r>
            <a:br>
              <a:rPr lang="en-US" dirty="0">
                <a:latin typeface="Times New Roman" pitchFamily="18"/>
                <a:cs typeface="Times New Roman" pitchFamily="18"/>
              </a:rPr>
            </a:br>
            <a:r>
              <a:rPr lang="en-US" sz="3200" dirty="0">
                <a:latin typeface="Times New Roman" pitchFamily="18"/>
                <a:cs typeface="Times New Roman" pitchFamily="18"/>
              </a:rPr>
              <a:t>Similar complaints since 10 years of age .</a:t>
            </a:r>
            <a:br>
              <a:rPr lang="en-US" sz="3200" dirty="0">
                <a:latin typeface="Times New Roman" pitchFamily="18"/>
                <a:cs typeface="Times New Roman" pitchFamily="18"/>
              </a:rPr>
            </a:br>
            <a:r>
              <a:rPr lang="en-US" sz="3200" dirty="0">
                <a:latin typeface="Times New Roman" pitchFamily="18"/>
                <a:cs typeface="Times New Roman" pitchFamily="18"/>
              </a:rPr>
              <a:t>GERD reflux esophagitis </a:t>
            </a:r>
            <a:br>
              <a:rPr lang="en-US" sz="3200" dirty="0">
                <a:latin typeface="Times New Roman" pitchFamily="18"/>
                <a:cs typeface="Times New Roman" pitchFamily="18"/>
              </a:rPr>
            </a:br>
            <a:r>
              <a:rPr lang="en-US" sz="3200" dirty="0">
                <a:latin typeface="Times New Roman" pitchFamily="18"/>
                <a:cs typeface="Times New Roman" pitchFamily="18"/>
              </a:rPr>
              <a:t>tubectomy done .</a:t>
            </a:r>
            <a:br>
              <a:rPr lang="en-US" sz="3200" dirty="0">
                <a:latin typeface="Times New Roman" pitchFamily="18"/>
                <a:cs typeface="Times New Roman" pitchFamily="18"/>
              </a:rPr>
            </a:br>
            <a:r>
              <a:rPr lang="en-US" sz="3200" dirty="0">
                <a:latin typeface="Times New Roman" pitchFamily="18"/>
                <a:cs typeface="Times New Roman" pitchFamily="18"/>
              </a:rPr>
              <a:t/>
            </a:r>
            <a:br>
              <a:rPr lang="en-US" sz="3200" dirty="0">
                <a:latin typeface="Times New Roman" pitchFamily="18"/>
                <a:cs typeface="Times New Roman" pitchFamily="18"/>
              </a:rPr>
            </a:br>
            <a:r>
              <a:rPr lang="en-US" sz="3200" dirty="0">
                <a:latin typeface="Times New Roman" pitchFamily="18"/>
                <a:cs typeface="Times New Roman" pitchFamily="18"/>
              </a:rPr>
              <a:t/>
            </a:r>
            <a:br>
              <a:rPr lang="en-US" sz="3200" dirty="0">
                <a:latin typeface="Times New Roman" pitchFamily="18"/>
                <a:cs typeface="Times New Roman" pitchFamily="18"/>
              </a:rPr>
            </a:br>
            <a:r>
              <a:rPr lang="en-US" sz="3200" dirty="0">
                <a:latin typeface="Times New Roman" pitchFamily="18"/>
                <a:cs typeface="Times New Roman" pitchFamily="18"/>
              </a:rPr>
              <a:t/>
            </a:r>
            <a:br>
              <a:rPr lang="en-US" sz="3200" dirty="0">
                <a:latin typeface="Times New Roman" pitchFamily="18"/>
                <a:cs typeface="Times New Roman" pitchFamily="18"/>
              </a:rPr>
            </a:br>
            <a:r>
              <a:rPr lang="en-US" sz="2900" dirty="0">
                <a:latin typeface="Times New Roman" pitchFamily="18"/>
                <a:ea typeface="Gadugi" pitchFamily="34"/>
                <a:cs typeface="Times New Roman" pitchFamily="18"/>
              </a:rPr>
              <a:t>Family History – None</a:t>
            </a:r>
            <a:br>
              <a:rPr lang="en-US" sz="2900" dirty="0">
                <a:latin typeface="Times New Roman" pitchFamily="18"/>
                <a:ea typeface="Gadugi" pitchFamily="34"/>
                <a:cs typeface="Times New Roman" pitchFamily="18"/>
              </a:rPr>
            </a:br>
            <a:r>
              <a:rPr lang="en-US" sz="2900" dirty="0">
                <a:latin typeface="Times New Roman" pitchFamily="18"/>
                <a:ea typeface="Gadugi" pitchFamily="34"/>
                <a:cs typeface="Times New Roman" pitchFamily="18"/>
              </a:rPr>
              <a:t>Social History – no   </a:t>
            </a:r>
            <a:br>
              <a:rPr lang="en-US" sz="2900" dirty="0">
                <a:latin typeface="Times New Roman" pitchFamily="18"/>
                <a:ea typeface="Gadugi" pitchFamily="34"/>
                <a:cs typeface="Times New Roman" pitchFamily="18"/>
              </a:rPr>
            </a:br>
            <a:r>
              <a:rPr lang="en-US" sz="2800" dirty="0">
                <a:latin typeface="Bahnschrift" pitchFamily="34"/>
                <a:cs typeface="Dubai" pitchFamily="34"/>
              </a:rPr>
              <a:t/>
            </a:r>
            <a:br>
              <a:rPr lang="en-US" sz="2800" dirty="0">
                <a:latin typeface="Bahnschrift" pitchFamily="34"/>
                <a:cs typeface="Dubai" pitchFamily="34"/>
              </a:rPr>
            </a:br>
            <a:r>
              <a:rPr lang="en-US" sz="2800" dirty="0">
                <a:latin typeface="Bahnschrift" pitchFamily="34"/>
                <a:cs typeface="Dubai" pitchFamily="34"/>
              </a:rPr>
              <a:t/>
            </a:r>
            <a:br>
              <a:rPr lang="en-US" sz="2800" dirty="0">
                <a:latin typeface="Bahnschrift" pitchFamily="34"/>
                <a:cs typeface="Dubai" pitchFamily="34"/>
              </a:rPr>
            </a:br>
            <a:r>
              <a:rPr lang="en-US" sz="4000" dirty="0">
                <a:latin typeface="Bodoni MT" pitchFamily="18"/>
              </a:rPr>
              <a:t/>
            </a:r>
            <a:br>
              <a:rPr lang="en-US" sz="4000" dirty="0">
                <a:latin typeface="Bodoni MT" pitchFamily="18"/>
              </a:rPr>
            </a:b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IN" sz="400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95CE4C22-623E-4ED9-8899-E7EFA320E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7192FD02-6383-408D-9235-70FC00E09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5</a:t>
            </a:fld>
            <a:endParaRPr lang="en-I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BBCD1FE9-A24C-4D11-A039-BC026C8397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3977" y="76818"/>
            <a:ext cx="8911687" cy="365129"/>
          </a:xfrm>
          <a:solidFill>
            <a:srgbClr val="FFFFFF"/>
          </a:solidFill>
        </p:spPr>
        <p:txBody>
          <a:bodyPr anchorCtr="1">
            <a:noAutofit/>
          </a:bodyPr>
          <a:lstStyle/>
          <a:p>
            <a:pPr lvl="0" algn="ctr"/>
            <a:r>
              <a:rPr lang="en-US" sz="3200" u="sng">
                <a:latin typeface="Times New Roman" pitchFamily="18"/>
                <a:cs typeface="Times New Roman" pitchFamily="18"/>
              </a:rPr>
              <a:t>LABORATORY DATA</a:t>
            </a:r>
            <a:endParaRPr lang="en-IN" sz="3200" u="sng"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CB7D2C49-6F69-FBCC-AFAD-23234366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544949"/>
              </p:ext>
            </p:extLst>
          </p:nvPr>
        </p:nvGraphicFramePr>
        <p:xfrm>
          <a:off x="364565" y="1386740"/>
          <a:ext cx="11531600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329">
                  <a:extLst>
                    <a:ext uri="{9D8B030D-6E8A-4147-A177-3AD203B41FA5}">
                      <a16:colId xmlns:a16="http://schemas.microsoft.com/office/drawing/2014/main" xmlns="" val="4124146508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xmlns="" val="4195403945"/>
                    </a:ext>
                  </a:extLst>
                </a:gridCol>
                <a:gridCol w="3567953">
                  <a:extLst>
                    <a:ext uri="{9D8B030D-6E8A-4147-A177-3AD203B41FA5}">
                      <a16:colId xmlns:a16="http://schemas.microsoft.com/office/drawing/2014/main" xmlns="" val="2877669143"/>
                    </a:ext>
                  </a:extLst>
                </a:gridCol>
                <a:gridCol w="3433483">
                  <a:extLst>
                    <a:ext uri="{9D8B030D-6E8A-4147-A177-3AD203B41FA5}">
                      <a16:colId xmlns:a16="http://schemas.microsoft.com/office/drawing/2014/main" xmlns="" val="3078121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369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Serum creatinine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 – 1.4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8425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Urea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mg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– 40 mg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331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135 -145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1576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Potassium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5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1769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Chloride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 meq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 – 108 meq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8415848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xmlns="" id="{EE43B19D-268F-FC06-4713-80780FBA7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722389"/>
              </p:ext>
            </p:extLst>
          </p:nvPr>
        </p:nvGraphicFramePr>
        <p:xfrm>
          <a:off x="364565" y="3611780"/>
          <a:ext cx="115316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330">
                  <a:extLst>
                    <a:ext uri="{9D8B030D-6E8A-4147-A177-3AD203B41FA5}">
                      <a16:colId xmlns:a16="http://schemas.microsoft.com/office/drawing/2014/main" xmlns="" val="29944561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xmlns="" val="1995392104"/>
                    </a:ext>
                  </a:extLst>
                </a:gridCol>
                <a:gridCol w="3567953">
                  <a:extLst>
                    <a:ext uri="{9D8B030D-6E8A-4147-A177-3AD203B41FA5}">
                      <a16:colId xmlns:a16="http://schemas.microsoft.com/office/drawing/2014/main" xmlns="" val="3168222052"/>
                    </a:ext>
                  </a:extLst>
                </a:gridCol>
                <a:gridCol w="3433482">
                  <a:extLst>
                    <a:ext uri="{9D8B030D-6E8A-4147-A177-3AD203B41FA5}">
                      <a16:colId xmlns:a16="http://schemas.microsoft.com/office/drawing/2014/main" xmlns="" val="2900407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SGOT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– 45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893578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SGPT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– 30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88764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ALP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IU / 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– 144 IU / 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17404957"/>
                  </a:ext>
                </a:extLst>
              </a:tr>
            </a:tbl>
          </a:graphicData>
        </a:graphic>
      </p:graphicFrame>
      <p:sp>
        <p:nvSpPr>
          <p:cNvPr id="16" name="Footer Placeholder 15">
            <a:extLst>
              <a:ext uri="{FF2B5EF4-FFF2-40B4-BE49-F238E27FC236}">
                <a16:creationId xmlns:a16="http://schemas.microsoft.com/office/drawing/2014/main" xmlns="" id="{B78ACC85-C5C2-8BD3-23CD-C2480C53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xmlns="" id="{BFD311CE-3F98-3263-5483-0FA27F9C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6</a:t>
            </a:fld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xmlns="" id="{BBCD1FE9-A24C-4D11-A039-BC026C83975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43977" y="76818"/>
            <a:ext cx="8911687" cy="365129"/>
          </a:xfrm>
          <a:solidFill>
            <a:srgbClr val="FFFFFF"/>
          </a:solidFill>
        </p:spPr>
        <p:txBody>
          <a:bodyPr anchorCtr="1">
            <a:noAutofit/>
          </a:bodyPr>
          <a:lstStyle/>
          <a:p>
            <a:pPr lvl="0" algn="ctr"/>
            <a:r>
              <a:rPr lang="en-US" sz="3200" u="sng">
                <a:latin typeface="Times New Roman" pitchFamily="18"/>
                <a:cs typeface="Times New Roman" pitchFamily="18"/>
              </a:rPr>
              <a:t>LABORATORY DATA</a:t>
            </a:r>
            <a:endParaRPr lang="en-IN" sz="3200" u="sng"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CB7D2C49-6F69-FBCC-AFAD-2323436698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015296"/>
              </p:ext>
            </p:extLst>
          </p:nvPr>
        </p:nvGraphicFramePr>
        <p:xfrm>
          <a:off x="364565" y="1282863"/>
          <a:ext cx="11531600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329">
                  <a:extLst>
                    <a:ext uri="{9D8B030D-6E8A-4147-A177-3AD203B41FA5}">
                      <a16:colId xmlns:a16="http://schemas.microsoft.com/office/drawing/2014/main" xmlns="" val="4124146508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xmlns="" val="4195403945"/>
                    </a:ext>
                  </a:extLst>
                </a:gridCol>
                <a:gridCol w="3567953">
                  <a:extLst>
                    <a:ext uri="{9D8B030D-6E8A-4147-A177-3AD203B41FA5}">
                      <a16:colId xmlns:a16="http://schemas.microsoft.com/office/drawing/2014/main" xmlns="" val="2877669143"/>
                    </a:ext>
                  </a:extLst>
                </a:gridCol>
                <a:gridCol w="3433483">
                  <a:extLst>
                    <a:ext uri="{9D8B030D-6E8A-4147-A177-3AD203B41FA5}">
                      <a16:colId xmlns:a16="http://schemas.microsoft.com/office/drawing/2014/main" xmlns="" val="30781218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 err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Abnormal value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value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36901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Haemoglobin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11.9 gm / dl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– 18 gm / dl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48425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count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4370  c/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 – 11000 c /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cumm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4331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Neutrophiles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– 70 %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11576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Lymphocytes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– 33 %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1769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Monocytes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– 7 %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784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Eosinophils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06 %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1-3 %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450537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Basophiles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00 – 01 %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76526758"/>
                  </a:ext>
                </a:extLst>
              </a:tr>
            </a:tbl>
          </a:graphicData>
        </a:graphic>
      </p:graphicFrame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xmlns="" id="{EE43B19D-268F-FC06-4713-80780FBA7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032891"/>
              </p:ext>
            </p:extLst>
          </p:nvPr>
        </p:nvGraphicFramePr>
        <p:xfrm>
          <a:off x="364565" y="4249583"/>
          <a:ext cx="11531600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86330">
                  <a:extLst>
                    <a:ext uri="{9D8B030D-6E8A-4147-A177-3AD203B41FA5}">
                      <a16:colId xmlns:a16="http://schemas.microsoft.com/office/drawing/2014/main" xmlns="" val="29944561"/>
                    </a:ext>
                  </a:extLst>
                </a:gridCol>
                <a:gridCol w="3343835">
                  <a:extLst>
                    <a:ext uri="{9D8B030D-6E8A-4147-A177-3AD203B41FA5}">
                      <a16:colId xmlns:a16="http://schemas.microsoft.com/office/drawing/2014/main" xmlns="" val="1995392104"/>
                    </a:ext>
                  </a:extLst>
                </a:gridCol>
                <a:gridCol w="3567953">
                  <a:extLst>
                    <a:ext uri="{9D8B030D-6E8A-4147-A177-3AD203B41FA5}">
                      <a16:colId xmlns:a16="http://schemas.microsoft.com/office/drawing/2014/main" xmlns="" val="3168222052"/>
                    </a:ext>
                  </a:extLst>
                </a:gridCol>
                <a:gridCol w="3433482">
                  <a:extLst>
                    <a:ext uri="{9D8B030D-6E8A-4147-A177-3AD203B41FA5}">
                      <a16:colId xmlns:a16="http://schemas.microsoft.com/office/drawing/2014/main" xmlns="" val="29004076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RBC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4.08 m/cmm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3.5 – 5.9 m / cmm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05345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Platelet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0.22 L/ cmm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1.5 – 4 L / </a:t>
                      </a:r>
                      <a:r>
                        <a:rPr lang="en-IN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cumm</a:t>
                      </a:r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4184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PCV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33.7 %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– 54 % </a:t>
                      </a:r>
                      <a:endParaRPr lang="en-IN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36846972"/>
                  </a:ext>
                </a:extLst>
              </a:tr>
            </a:tbl>
          </a:graphicData>
        </a:graphic>
      </p:graphicFrame>
      <p:sp>
        <p:nvSpPr>
          <p:cNvPr id="13" name="Footer Placeholder 12">
            <a:extLst>
              <a:ext uri="{FF2B5EF4-FFF2-40B4-BE49-F238E27FC236}">
                <a16:creationId xmlns:a16="http://schemas.microsoft.com/office/drawing/2014/main" xmlns="" id="{132E043B-B114-865B-5FBD-0F35DB895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xmlns="" id="{44D52958-8084-AD8F-3D50-AD74ECAF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5593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>
            <a:extLst>
              <a:ext uri="{FF2B5EF4-FFF2-40B4-BE49-F238E27FC236}">
                <a16:creationId xmlns:a16="http://schemas.microsoft.com/office/drawing/2014/main" xmlns="" id="{3925E5A5-F720-2238-CF56-9B37029A17A2}"/>
              </a:ext>
            </a:extLst>
          </p:cNvPr>
          <p:cNvSpPr txBox="1"/>
          <p:nvPr/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F12C9F09-6B88-4D87-8566-C203BA8CFEA0}" type="slidenum">
              <a:t>8</a:t>
            </a:fld>
            <a:endParaRPr lang="en-IN" sz="1200" b="0" i="0" u="none" strike="noStrike" kern="1200" cap="none" spc="0" baseline="0">
              <a:solidFill>
                <a:srgbClr val="898989"/>
              </a:solidFill>
              <a:uFillTx/>
              <a:latin typeface="Calibri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xmlns="" id="{1FCFCF52-F306-7214-198B-8E370156F15F}"/>
              </a:ext>
            </a:extLst>
          </p:cNvPr>
          <p:cNvSpPr txBox="1"/>
          <p:nvPr/>
        </p:nvSpPr>
        <p:spPr>
          <a:xfrm>
            <a:off x="3300263" y="0"/>
            <a:ext cx="6094430" cy="6463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sng" strike="noStrike" kern="1200" cap="none" spc="0" baseline="0" dirty="0">
                <a:solidFill>
                  <a:srgbClr val="FF0000"/>
                </a:solidFill>
                <a:uFillTx/>
                <a:latin typeface="Times New Roman" pitchFamily="18"/>
                <a:cs typeface="Times New Roman" pitchFamily="18"/>
              </a:rPr>
              <a:t>Objective Evidence</a:t>
            </a:r>
            <a:endParaRPr lang="en-IN" sz="4000" b="1" i="0" u="sng" strike="noStrike" kern="1200" cap="none" spc="0" baseline="0" dirty="0">
              <a:solidFill>
                <a:srgbClr val="FF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xmlns="" id="{032DF840-F79C-3F48-1998-3D7FDA7722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EBA57F0D-2069-A6FE-7945-14941461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8</a:t>
            </a:fld>
            <a:endParaRPr lang="en-I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B9503EE-68E2-7808-D931-72166DB6EBF6}"/>
              </a:ext>
            </a:extLst>
          </p:cNvPr>
          <p:cNvSpPr txBox="1"/>
          <p:nvPr/>
        </p:nvSpPr>
        <p:spPr>
          <a:xfrm>
            <a:off x="2868706" y="1488141"/>
            <a:ext cx="609443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Urea abnormal 7 mg / dl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Haemoglobin abnormal 11.9 gm / dl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Lymphocytes abnormal 44 %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Monocytes abnormal 06 %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Platelet abnormal 0.22 L /Cmm 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I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PCV abnormal 33.7 % 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131962BF-9A9D-586B-BC9C-A7CFA084D78C}"/>
              </a:ext>
            </a:extLst>
          </p:cNvPr>
          <p:cNvCxnSpPr/>
          <p:nvPr/>
        </p:nvCxnSpPr>
        <p:spPr>
          <a:xfrm>
            <a:off x="7351059" y="1586753"/>
            <a:ext cx="0" cy="349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2C9C01DC-823C-51A3-66EB-F6BCA0CA496A}"/>
              </a:ext>
            </a:extLst>
          </p:cNvPr>
          <p:cNvCxnSpPr/>
          <p:nvPr/>
        </p:nvCxnSpPr>
        <p:spPr>
          <a:xfrm>
            <a:off x="7001435" y="3747247"/>
            <a:ext cx="0" cy="349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AE151000-1738-E584-C4B1-8CE06EFE4E45}"/>
              </a:ext>
            </a:extLst>
          </p:cNvPr>
          <p:cNvCxnSpPr/>
          <p:nvPr/>
        </p:nvCxnSpPr>
        <p:spPr>
          <a:xfrm>
            <a:off x="8310283" y="3294529"/>
            <a:ext cx="0" cy="349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xmlns="" id="{6E3A5E6D-6298-556A-F4DD-DE5457BCAB5C}"/>
              </a:ext>
            </a:extLst>
          </p:cNvPr>
          <p:cNvCxnSpPr/>
          <p:nvPr/>
        </p:nvCxnSpPr>
        <p:spPr>
          <a:xfrm>
            <a:off x="8963136" y="2034988"/>
            <a:ext cx="0" cy="349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F299FA34-670D-3425-5A90-6BBBE04D3945}"/>
              </a:ext>
            </a:extLst>
          </p:cNvPr>
          <p:cNvCxnSpPr/>
          <p:nvPr/>
        </p:nvCxnSpPr>
        <p:spPr>
          <a:xfrm flipV="1">
            <a:off x="8032376" y="2384611"/>
            <a:ext cx="0" cy="340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xmlns="" id="{687A5213-4DAF-DE74-DF1F-AD7F89E8CD7A}"/>
              </a:ext>
            </a:extLst>
          </p:cNvPr>
          <p:cNvCxnSpPr/>
          <p:nvPr/>
        </p:nvCxnSpPr>
        <p:spPr>
          <a:xfrm flipV="1">
            <a:off x="7637929" y="2886635"/>
            <a:ext cx="0" cy="3406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A21A2A-3C9E-36C4-8226-916F8D69F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F12F13-B7ED-5B8D-9D2C-8540D9AE5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254C3C-51BA-4EE6-8F24-00634175CF5E}" type="slidenum">
              <a:rPr lang="en-IN" smtClean="0"/>
              <a:t>9</a:t>
            </a:fld>
            <a:endParaRPr lang="en-I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94FB6CD-6244-EE97-46F0-296D86B66C57}"/>
              </a:ext>
            </a:extLst>
          </p:cNvPr>
          <p:cNvSpPr txBox="1"/>
          <p:nvPr/>
        </p:nvSpPr>
        <p:spPr>
          <a:xfrm>
            <a:off x="5432612" y="0"/>
            <a:ext cx="28149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Others</a:t>
            </a:r>
            <a:r>
              <a:rPr lang="en-IN" dirty="0"/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18169CC-1F95-06EB-D07A-75D296996787}"/>
              </a:ext>
            </a:extLst>
          </p:cNvPr>
          <p:cNvSpPr txBox="1"/>
          <p:nvPr/>
        </p:nvSpPr>
        <p:spPr>
          <a:xfrm>
            <a:off x="1972235" y="1808569"/>
            <a:ext cx="870472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USG abdomen &amp; pelvis  – showed umbilical hernia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Upper gastro intestinal endoscopy -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GERD B reflux esophagitis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I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Mayo’s repair for umbilical hernia under Spinal anaesthesia operating surgeon .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46821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983</Words>
  <Application>Microsoft Office PowerPoint</Application>
  <PresentationFormat>Widescreen</PresentationFormat>
  <Paragraphs>292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Bahnschrift</vt:lpstr>
      <vt:lpstr>Bodoni MT</vt:lpstr>
      <vt:lpstr>Calibri</vt:lpstr>
      <vt:lpstr>Calibri Light</vt:lpstr>
      <vt:lpstr>Dubai</vt:lpstr>
      <vt:lpstr>Gadugi</vt:lpstr>
      <vt:lpstr>Sitka Small</vt:lpstr>
      <vt:lpstr>Times New Roman</vt:lpstr>
      <vt:lpstr>Wingdings</vt:lpstr>
      <vt:lpstr>Office Theme</vt:lpstr>
      <vt:lpstr>Case Presentation on GERD </vt:lpstr>
      <vt:lpstr>PATIENT DEMOGRAPHIC DETAILS</vt:lpstr>
      <vt:lpstr>PowerPoint Presentation</vt:lpstr>
      <vt:lpstr>Subjective Evidence</vt:lpstr>
      <vt:lpstr>    Medical history :-  Similar complaints since 10 years of age . GERD reflux esophagitis  tubectomy done .    Family History – None Social History – no         </vt:lpstr>
      <vt:lpstr>LABORATORY DATA</vt:lpstr>
      <vt:lpstr>LABORATORY DATA</vt:lpstr>
      <vt:lpstr>PowerPoint Presentation</vt:lpstr>
      <vt:lpstr>PowerPoint Presentation</vt:lpstr>
      <vt:lpstr>ASSESSMENT</vt:lpstr>
      <vt:lpstr>GOALS OF THERAPY</vt:lpstr>
      <vt:lpstr>Drug treatment chart </vt:lpstr>
      <vt:lpstr>PowerPoint Presentation</vt:lpstr>
      <vt:lpstr>PowerPoint Presentation</vt:lpstr>
      <vt:lpstr>PowerPoint Presentation</vt:lpstr>
      <vt:lpstr>Patient counselling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GERD </dc:title>
  <dc:creator>Animesh Das</dc:creator>
  <cp:lastModifiedBy>User</cp:lastModifiedBy>
  <cp:revision>20</cp:revision>
  <dcterms:created xsi:type="dcterms:W3CDTF">2023-09-05T13:34:26Z</dcterms:created>
  <dcterms:modified xsi:type="dcterms:W3CDTF">2024-09-03T07:44:58Z</dcterms:modified>
</cp:coreProperties>
</file>