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88" r:id="rId3"/>
    <p:sldId id="257" r:id="rId4"/>
    <p:sldId id="258" r:id="rId5"/>
    <p:sldId id="298" r:id="rId6"/>
    <p:sldId id="263" r:id="rId7"/>
    <p:sldId id="309" r:id="rId8"/>
    <p:sldId id="307" r:id="rId9"/>
    <p:sldId id="260" r:id="rId10"/>
    <p:sldId id="306" r:id="rId11"/>
    <p:sldId id="299" r:id="rId12"/>
    <p:sldId id="304" r:id="rId13"/>
    <p:sldId id="300" r:id="rId14"/>
    <p:sldId id="301" r:id="rId15"/>
    <p:sldId id="302" r:id="rId16"/>
    <p:sldId id="30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imesh Das" initials="AD" lastIdx="1" clrIdx="0">
    <p:extLst>
      <p:ext uri="{19B8F6BF-5375-455C-9EA6-DF929625EA0E}">
        <p15:presenceInfo xmlns:p15="http://schemas.microsoft.com/office/powerpoint/2012/main" userId="f037d472ee03c7e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E6952-DB40-4154-9B17-1C66FC701F5C}" type="datetimeFigureOut">
              <a:rPr lang="en-IN" smtClean="0"/>
              <a:t>03-09-2024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C05B9F-E233-44AE-9BA6-C27E31BF2A8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6415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05B9F-E233-44AE-9BA6-C27E31BF2A8A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2915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ceftriaxone </a:t>
            </a:r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third generation cephalosporin which are selectively inhibits bacterial cell wall synthesis by binding to trans peptidases which are penicillin – binding proteins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IVF DNS RL </a:t>
            </a:r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provide calories and are source of water for hydration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PCT </a:t>
            </a:r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analgesic and antipyretic to treat the mild and moderate pain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ondansetron </a:t>
            </a:r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anti emetic drugs to treat the control the nausea and vomiting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pantoprazole  </a:t>
            </a:r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 is a proton pump inhibitors to reduce the acid reflux and relief the excess amount of stomach acids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silymarin </a:t>
            </a:r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these medication reduce cholesterol absorption and also relieve itching in intrahepatic cholestasis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prednisolone</a:t>
            </a:r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decrease inflammation via suppression of migration of polymorphonuclear leukocytes and reversing increase capillary permeability . 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C05B9F-E233-44AE-9BA6-C27E31BF2A8A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0858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9F5BDA-7313-C3D3-E12F-CF41347CCA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41D3066-6F7B-C09D-B6F0-F3B3C2E8D1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DB0AFD4-B028-51D5-DF79-4E9777F5A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660C-E443-45CB-B91F-3CD1CCE3230E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7C29978-59D5-22C1-BF9A-D3DADB343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3D85B7D-3CB7-1386-C362-C79132C5C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6750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4AFB7B-EF00-FE72-33E0-07B29A1D9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806CD47-3771-C49C-52D2-3F5E4B0C59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DCAE96F-FA1B-7632-7F35-C11E4AD38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E7C25-72FD-4C9A-8D35-4882BFC724C5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F8AA9D-09F0-7CE0-51A7-AC891C204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AC501F-3D95-FFA0-C050-8DF428B0D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5704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0F3EC0E-8825-6BED-6E02-9E51F41F67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1AEA737-C12E-BCBD-154D-B5DCD0280C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D71251-091E-C102-19E3-19A1E497A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A4757-2F77-4643-85F8-DEA425D21103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782AD08-CD94-A8C2-5AF9-00CD02AE6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AD924C-A71C-D8E5-6AC0-7373892D5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6170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270E3F-3FB5-4FBC-7810-FC87E888F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FD709B-3AF4-EEA3-B20F-7578D4393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4B504C1-AD5A-B02C-DB76-26424876D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601EF-7475-489B-88F8-E810BC01C883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2EF134-A76F-D348-90A3-5B8BA8169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8FA5334-7D7C-A045-1848-0874F43A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9018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319997-E574-B58B-3157-9818302A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10C233D-710B-6308-2704-23CEE0753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9066D9-3B12-B467-2502-DAF030EE5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1762-4B6E-4C20-BFD6-B6AB01D6116F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581BF02-291A-9CD2-1AC7-53E5B04D8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64FC4A-9B01-A9BE-EC32-92ED8CEBD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0847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9CB651-570B-1818-7C2E-39E92352D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08465B-1FFA-31E9-66D9-A83F2D2A3B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E9FD164-E897-8054-107F-3338DEB2DD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D2225E8-8733-E105-4A0F-2C87CA760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A560F-BAA2-43DD-B66E-00D14BA9E2C3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40856AC-4690-DE06-2277-289472DFF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F3141C1-F5C7-2B7F-75AC-053304FC2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1677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AA490D-944D-8953-034B-0A3FD420E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B0B8048-6EF0-2EC9-256E-C241948BD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2C29096-2D45-BFE8-CDB3-EFFD809C42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7B4853B-58CD-0A1B-750D-5C19D974F1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1237048-898F-50AE-82AE-58B3E45CD3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46AC2E0-6218-DC2A-F032-6B80DFDDC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A7B36-A69D-4931-B64E-6C5E4F02972D}" type="datetime1">
              <a:rPr lang="en-IN" smtClean="0"/>
              <a:t>03-09-2024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72804A8-6A77-43FA-3FFB-EE4DCEC3B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FE3FA31-0AD3-14A8-C523-DC77DEB45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7614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06B259-78CB-9EE5-4644-4662855F9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48B13E4-3FBD-2BB1-CFE4-9E1577C7F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7973-C178-4B8C-9037-472AC74C8FE2}" type="datetime1">
              <a:rPr lang="en-IN" smtClean="0"/>
              <a:t>03-09-2024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91D8229-6742-69BD-4AFD-FBECA18A6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A4CA59E-1F76-997B-81C1-83E6CFE4F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6250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1429DD5-5741-901B-78E7-8521CE9A1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785B-61E2-4972-B731-9D94FA64031C}" type="datetime1">
              <a:rPr lang="en-IN" smtClean="0"/>
              <a:t>03-09-2024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E852DA5-A757-5A91-515F-0B033B61C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C5CACBF-F4EB-2E90-DFF6-8091F365B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812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20D319-5435-2E74-A2B2-F2AB9000D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CAD3B56-6D08-AEBA-E9A5-F2AD56517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C1DC6DD-D075-06B1-9BC9-DDD588AE91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51D449D-3925-9746-BB86-4F76519FE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78B51-BFA8-4A92-BF7B-F924412342AF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6DC0DAA-3D81-F7BB-4BDA-913989183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5ECC222-0741-0FED-912B-8FC5E7328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99400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0E3375-B50D-64C7-1CB3-410820BB7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51BA9B6-9788-8FE9-2259-0DCB816873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E65D143-F73E-1725-B6B3-3A5F5F69CA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74B914D-D331-D5B4-893B-CC3792D7C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5A940-6607-459F-9C74-5B7A8C18C800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FEA907E-94C2-A5D5-9A12-06E235E26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FC97BE3-27B8-4C17-1592-1024ADCC6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8179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4A885E0-CD5D-9BCC-AC54-BA72F6498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FB05E5D-30EA-B1EF-C3F9-E9F86AFA6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C6ECAC9-FE73-8CA1-B6FC-383AF8C815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A65EF-5628-4D9B-8795-64E0FF5E9D4B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09DFDF6-6E2A-D4DB-7DDE-4785EC3D44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C39C898-9D23-4275-9152-119ACF6BD3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59E64-F8C7-4131-9405-B4DC0E7EF09A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601497">
            <a:off x="2327441" y="2641601"/>
            <a:ext cx="812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91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56706BA-9338-8A62-D4BC-8CB55FED2475}"/>
              </a:ext>
            </a:extLst>
          </p:cNvPr>
          <p:cNvSpPr txBox="1"/>
          <p:nvPr/>
        </p:nvSpPr>
        <p:spPr>
          <a:xfrm>
            <a:off x="1039905" y="3173835"/>
            <a:ext cx="115375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presentation on Obstructive  jaundice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4559453-146C-B010-BD9F-F2740DB25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A87D2D4-73BE-5AA7-961B-8E7DD6E1A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752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A8F4FCE-7187-FD99-2785-7591AD298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045DB77-8965-9FE3-D461-D5C7DA1AD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10</a:t>
            </a:fld>
            <a:endParaRPr lang="en-I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C2FEE5-2049-A0A4-9264-E95BF3CE2459}"/>
              </a:ext>
            </a:extLst>
          </p:cNvPr>
          <p:cNvSpPr txBox="1"/>
          <p:nvPr/>
        </p:nvSpPr>
        <p:spPr>
          <a:xfrm>
            <a:off x="4437530" y="-62753"/>
            <a:ext cx="2689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GOALS</a:t>
            </a:r>
            <a:r>
              <a:rPr lang="en-IN" dirty="0"/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13E85B7-0EC5-9DD0-6F47-A35190B12E9F}"/>
              </a:ext>
            </a:extLst>
          </p:cNvPr>
          <p:cNvSpPr txBox="1"/>
          <p:nvPr/>
        </p:nvSpPr>
        <p:spPr>
          <a:xfrm>
            <a:off x="1783975" y="2044005"/>
            <a:ext cx="100494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efficiently and safety reduce the level of bilirubin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reduce further the complication of hepatitis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the patient quality of life . </a:t>
            </a:r>
          </a:p>
        </p:txBody>
      </p:sp>
    </p:spTree>
    <p:extLst>
      <p:ext uri="{BB962C8B-B14F-4D97-AF65-F5344CB8AC3E}">
        <p14:creationId xmlns:p14="http://schemas.microsoft.com/office/powerpoint/2010/main" val="3374893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5585046-C14A-3E29-3665-E12C594FD804}"/>
              </a:ext>
            </a:extLst>
          </p:cNvPr>
          <p:cNvSpPr txBox="1"/>
          <p:nvPr/>
        </p:nvSpPr>
        <p:spPr>
          <a:xfrm>
            <a:off x="4455459" y="0"/>
            <a:ext cx="37113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 chart 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xmlns="" id="{046B4F5C-4BEF-4F27-D0A2-FC3026A5CC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913729"/>
              </p:ext>
            </p:extLst>
          </p:nvPr>
        </p:nvGraphicFramePr>
        <p:xfrm>
          <a:off x="472140" y="664054"/>
          <a:ext cx="11531604" cy="49755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6025">
                  <a:extLst>
                    <a:ext uri="{9D8B030D-6E8A-4147-A177-3AD203B41FA5}">
                      <a16:colId xmlns:a16="http://schemas.microsoft.com/office/drawing/2014/main" xmlns="" val="2823594925"/>
                    </a:ext>
                  </a:extLst>
                </a:gridCol>
                <a:gridCol w="2008094">
                  <a:extLst>
                    <a:ext uri="{9D8B030D-6E8A-4147-A177-3AD203B41FA5}">
                      <a16:colId xmlns:a16="http://schemas.microsoft.com/office/drawing/2014/main" xmlns="" val="178949659"/>
                    </a:ext>
                  </a:extLst>
                </a:gridCol>
                <a:gridCol w="2177997">
                  <a:extLst>
                    <a:ext uri="{9D8B030D-6E8A-4147-A177-3AD203B41FA5}">
                      <a16:colId xmlns:a16="http://schemas.microsoft.com/office/drawing/2014/main" xmlns="" val="1874683968"/>
                    </a:ext>
                  </a:extLst>
                </a:gridCol>
                <a:gridCol w="1013439">
                  <a:extLst>
                    <a:ext uri="{9D8B030D-6E8A-4147-A177-3AD203B41FA5}">
                      <a16:colId xmlns:a16="http://schemas.microsoft.com/office/drawing/2014/main" xmlns="" val="1626713809"/>
                    </a:ext>
                  </a:extLst>
                </a:gridCol>
                <a:gridCol w="1344706">
                  <a:extLst>
                    <a:ext uri="{9D8B030D-6E8A-4147-A177-3AD203B41FA5}">
                      <a16:colId xmlns:a16="http://schemas.microsoft.com/office/drawing/2014/main" xmlns="" val="1192588390"/>
                    </a:ext>
                  </a:extLst>
                </a:gridCol>
                <a:gridCol w="1389529">
                  <a:extLst>
                    <a:ext uri="{9D8B030D-6E8A-4147-A177-3AD203B41FA5}">
                      <a16:colId xmlns:a16="http://schemas.microsoft.com/office/drawing/2014/main" xmlns="" val="1930500109"/>
                    </a:ext>
                  </a:extLst>
                </a:gridCol>
                <a:gridCol w="2841814">
                  <a:extLst>
                    <a:ext uri="{9D8B030D-6E8A-4147-A177-3AD203B41FA5}">
                      <a16:colId xmlns:a16="http://schemas.microsoft.com/office/drawing/2014/main" xmlns="" val="1105923750"/>
                    </a:ext>
                  </a:extLst>
                </a:gridCol>
              </a:tblGrid>
              <a:tr h="612681"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Brand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Generic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Frequency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91825225"/>
                  </a:ext>
                </a:extLst>
              </a:tr>
              <a:tr h="612681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ceftriaxone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Ceftriaxone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gm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–0 –0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16635124"/>
                  </a:ext>
                </a:extLst>
              </a:tr>
              <a:tr h="612681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IVF DNS RL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Ringer lactate with dextrose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1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117972"/>
                  </a:ext>
                </a:extLst>
              </a:tr>
              <a:tr h="65941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PCT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Paracetamol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63587197"/>
                  </a:ext>
                </a:extLst>
              </a:tr>
              <a:tr h="612681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emeset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Ondansetron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amp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72807932"/>
                  </a:ext>
                </a:extLst>
              </a:tr>
              <a:tr h="612681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pantoprazole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Pantoprazole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98138074"/>
                  </a:ext>
                </a:extLst>
              </a:tr>
              <a:tr h="612681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silymarin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Silymarin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54427715"/>
                  </a:ext>
                </a:extLst>
              </a:tr>
              <a:tr h="612681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prednisolone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prednisolone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76977778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40BE019-8657-E941-3CFA-E7A5EACEF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50A682A-D6F7-25D5-62D7-F640D0D9D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11</a:t>
            </a:fld>
            <a:endParaRPr lang="en-IN"/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xmlns="" id="{9F47E17B-74B3-42A9-F1CE-1FD81648E5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6833870"/>
              </p:ext>
            </p:extLst>
          </p:nvPr>
        </p:nvGraphicFramePr>
        <p:xfrm>
          <a:off x="472140" y="5639630"/>
          <a:ext cx="11531604" cy="5365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4989">
                  <a:extLst>
                    <a:ext uri="{9D8B030D-6E8A-4147-A177-3AD203B41FA5}">
                      <a16:colId xmlns:a16="http://schemas.microsoft.com/office/drawing/2014/main" xmlns="" val="1800072237"/>
                    </a:ext>
                  </a:extLst>
                </a:gridCol>
                <a:gridCol w="2017059">
                  <a:extLst>
                    <a:ext uri="{9D8B030D-6E8A-4147-A177-3AD203B41FA5}">
                      <a16:colId xmlns:a16="http://schemas.microsoft.com/office/drawing/2014/main" xmlns="" val="2144226482"/>
                    </a:ext>
                  </a:extLst>
                </a:gridCol>
                <a:gridCol w="2160068">
                  <a:extLst>
                    <a:ext uri="{9D8B030D-6E8A-4147-A177-3AD203B41FA5}">
                      <a16:colId xmlns:a16="http://schemas.microsoft.com/office/drawing/2014/main" xmlns="" val="1119918312"/>
                    </a:ext>
                  </a:extLst>
                </a:gridCol>
                <a:gridCol w="1022403">
                  <a:extLst>
                    <a:ext uri="{9D8B030D-6E8A-4147-A177-3AD203B41FA5}">
                      <a16:colId xmlns:a16="http://schemas.microsoft.com/office/drawing/2014/main" xmlns="" val="3611415595"/>
                    </a:ext>
                  </a:extLst>
                </a:gridCol>
                <a:gridCol w="1344706">
                  <a:extLst>
                    <a:ext uri="{9D8B030D-6E8A-4147-A177-3AD203B41FA5}">
                      <a16:colId xmlns:a16="http://schemas.microsoft.com/office/drawing/2014/main" xmlns="" val="2697502692"/>
                    </a:ext>
                  </a:extLst>
                </a:gridCol>
                <a:gridCol w="1389529">
                  <a:extLst>
                    <a:ext uri="{9D8B030D-6E8A-4147-A177-3AD203B41FA5}">
                      <a16:colId xmlns:a16="http://schemas.microsoft.com/office/drawing/2014/main" xmlns="" val="730842874"/>
                    </a:ext>
                  </a:extLst>
                </a:gridCol>
                <a:gridCol w="2832850">
                  <a:extLst>
                    <a:ext uri="{9D8B030D-6E8A-4147-A177-3AD203B41FA5}">
                      <a16:colId xmlns:a16="http://schemas.microsoft.com/office/drawing/2014/main" xmlns="" val="1175815436"/>
                    </a:ext>
                  </a:extLst>
                </a:gridCol>
              </a:tblGrid>
              <a:tr h="536593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diclofenac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Diclofenac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447024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920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57E5A80-780F-6F42-CB92-785B6EC99347}"/>
              </a:ext>
            </a:extLst>
          </p:cNvPr>
          <p:cNvSpPr txBox="1"/>
          <p:nvPr/>
        </p:nvSpPr>
        <p:spPr>
          <a:xfrm>
            <a:off x="4132730" y="0"/>
            <a:ext cx="4446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Medication description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D230D3A-20CA-7DA8-F4EF-35FE5510F855}"/>
              </a:ext>
            </a:extLst>
          </p:cNvPr>
          <p:cNvSpPr txBox="1"/>
          <p:nvPr/>
        </p:nvSpPr>
        <p:spPr>
          <a:xfrm>
            <a:off x="591671" y="992961"/>
            <a:ext cx="1152861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ceftriaxone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third generation cephalosporin which are selectively inhibits bacterial cell wall synthesis by binding to trans peptidases which are penicillin – binding proteins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IVF DNS RL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provide calories and are source of water for hydration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PCT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analgesic and antipyretic to treat the mild and moderate pain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ondansetron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anti emetic drugs to treat the control the nausea and vomiting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pantoprazole 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 is a proton pump inhibitors to reduce the acid reflux and relief the excess amount of stomach acids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silymarin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these medication reduce cholesterol absorption and also relieve itching in intrahepatic cholestasis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prednisolone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decrease inflammation via suppression of migration of polymorphonuclear leukocytes and reversing increase capillary permeability .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6CBB017-1412-EA16-D3A3-7B74D3265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568D3ED-379C-C432-E333-D17F3322B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7774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EC083A8-F4D6-96AF-693B-8CFC8307DC81}"/>
              </a:ext>
            </a:extLst>
          </p:cNvPr>
          <p:cNvSpPr txBox="1"/>
          <p:nvPr/>
        </p:nvSpPr>
        <p:spPr>
          <a:xfrm>
            <a:off x="4159624" y="3447"/>
            <a:ext cx="3245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interaction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E34D36C-F9A3-B24E-A7D2-3C24E5C42D62}"/>
              </a:ext>
            </a:extLst>
          </p:cNvPr>
          <p:cNvSpPr txBox="1"/>
          <p:nvPr/>
        </p:nvSpPr>
        <p:spPr>
          <a:xfrm>
            <a:off x="1855694" y="1455730"/>
            <a:ext cx="96729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MODERATE – </a:t>
            </a:r>
          </a:p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Prednisolone and diclofenac –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Using together with diclofenac may increase the risk of side effects in the gastrointestinal tract such as inflammation , bleeding , ulceration and rarely , perforation .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9B785A5-E3CA-53EE-70C9-CA15EE3D8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68E3626-F5EE-248C-4531-138BF634F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46911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CC6CF26-5165-6111-C546-B02BCCCC3C62}"/>
              </a:ext>
            </a:extLst>
          </p:cNvPr>
          <p:cNvSpPr txBox="1"/>
          <p:nvPr/>
        </p:nvSpPr>
        <p:spPr>
          <a:xfrm>
            <a:off x="3899647" y="0"/>
            <a:ext cx="4392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Discharge medication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FDD0D64-5CB7-2B89-F2FC-5A28E19189AC}"/>
              </a:ext>
            </a:extLst>
          </p:cNvPr>
          <p:cNvSpPr txBox="1"/>
          <p:nvPr/>
        </p:nvSpPr>
        <p:spPr>
          <a:xfrm>
            <a:off x="1676400" y="1691248"/>
            <a:ext cx="1023769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Paracetamol    500 mg   SOS 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Ondansetron    4 mg      SOS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pantoprazole    40 mg    for 10  days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silymarin         140 mg   for 10 days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prednisolone    5 mg      for 10 days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Drotin</a:t>
            </a: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40 mg    SOS          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91FFA48-550A-4F37-7804-3BA53F9FA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EA0F56-ECED-3F06-91FA-AC57B97AD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6504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C6C8859-141B-2306-D2F0-97FACBA368DD}"/>
              </a:ext>
            </a:extLst>
          </p:cNvPr>
          <p:cNvSpPr txBox="1"/>
          <p:nvPr/>
        </p:nvSpPr>
        <p:spPr>
          <a:xfrm>
            <a:off x="4392705" y="0"/>
            <a:ext cx="3236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counselling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633464C-4733-50ED-4F2B-FAD7EE5FE469}"/>
              </a:ext>
            </a:extLst>
          </p:cNvPr>
          <p:cNvSpPr txBox="1"/>
          <p:nvPr/>
        </p:nvSpPr>
        <p:spPr>
          <a:xfrm>
            <a:off x="779929" y="1900517"/>
            <a:ext cx="1087418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Eating a balanced diet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regularly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Limiting alcohol consumption 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Avoiding toxins from chemicals and other sources both inhaled and touched 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Managing medications carefully . 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B293065-1FBB-CCDE-4DEF-E1BC8A6E4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D2FD616-AE28-BA98-78D9-617E5A89A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1884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FA10B67-D1BB-FA2A-C821-3218E9519A7D}"/>
              </a:ext>
            </a:extLst>
          </p:cNvPr>
          <p:cNvSpPr txBox="1"/>
          <p:nvPr/>
        </p:nvSpPr>
        <p:spPr>
          <a:xfrm>
            <a:off x="3765175" y="2767280"/>
            <a:ext cx="60511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384A49E-4E2A-BDAF-F12B-6E269E40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788AF5A-AD6D-94F3-5943-66949C96D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1719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7CEEA04-3A35-DAAC-8120-16B400F4F672}"/>
              </a:ext>
            </a:extLst>
          </p:cNvPr>
          <p:cNvSpPr txBox="1"/>
          <p:nvPr/>
        </p:nvSpPr>
        <p:spPr>
          <a:xfrm>
            <a:off x="2779059" y="157722"/>
            <a:ext cx="3074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SOAP Analysis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C8F7398-1B9D-D626-9055-A28FBF3EA8C2}"/>
              </a:ext>
            </a:extLst>
          </p:cNvPr>
          <p:cNvSpPr txBox="1"/>
          <p:nvPr/>
        </p:nvSpPr>
        <p:spPr>
          <a:xfrm>
            <a:off x="2268071" y="1506071"/>
            <a:ext cx="35858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– SUBJECTIVE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– OBJECTIVE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– ASSESSMENT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– PLANNING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1168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5B552FF-6352-B07A-1CA6-1D9BA22C6F7D}"/>
              </a:ext>
            </a:extLst>
          </p:cNvPr>
          <p:cNvSpPr txBox="1"/>
          <p:nvPr/>
        </p:nvSpPr>
        <p:spPr>
          <a:xfrm>
            <a:off x="3980329" y="1264024"/>
            <a:ext cx="51905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demographic details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4ED685C-55E5-9787-C0BC-8EB906492675}"/>
              </a:ext>
            </a:extLst>
          </p:cNvPr>
          <p:cNvSpPr txBox="1"/>
          <p:nvPr/>
        </p:nvSpPr>
        <p:spPr>
          <a:xfrm>
            <a:off x="4428564" y="2013228"/>
            <a:ext cx="451821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Name – XYZ 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Age – 31 years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Sex –  male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DOA – 13/ 09 / 2023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– Gen Medicine </a:t>
            </a:r>
          </a:p>
          <a:p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1ADAC8E-97D3-CBBB-6C5A-FECBD363B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3DA7371-DBAC-6A6E-F5F5-1C3603F9F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1185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B6A17F9-FC4F-0666-C927-269C09DA3A55}"/>
              </a:ext>
            </a:extLst>
          </p:cNvPr>
          <p:cNvSpPr txBox="1"/>
          <p:nvPr/>
        </p:nvSpPr>
        <p:spPr>
          <a:xfrm>
            <a:off x="1559859" y="1520552"/>
            <a:ext cx="3908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Chief complaints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8BDF35A-CA1C-1BB6-9087-6A9B602B17F8}"/>
              </a:ext>
            </a:extLst>
          </p:cNvPr>
          <p:cNvSpPr txBox="1"/>
          <p:nvPr/>
        </p:nvSpPr>
        <p:spPr>
          <a:xfrm>
            <a:off x="838200" y="2906015"/>
            <a:ext cx="1084281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C/O , yellowish discoloration of skin and eye since 5 days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light colour stools and dark urine since 3 days , itching , abdominal pain and fever since 2 days.    </a:t>
            </a:r>
          </a:p>
          <a:p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CD22170-2C0A-953B-5D13-DB5DFED3F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36341363-355F-A2A3-0D28-66C78C4B9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4</a:t>
            </a:fld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049123A-6A66-2D04-A97E-84FE29B1D67E}"/>
              </a:ext>
            </a:extLst>
          </p:cNvPr>
          <p:cNvSpPr txBox="1"/>
          <p:nvPr/>
        </p:nvSpPr>
        <p:spPr>
          <a:xfrm>
            <a:off x="2209800" y="401343"/>
            <a:ext cx="5450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SUBJECTIVE EVIDENCE </a:t>
            </a:r>
          </a:p>
        </p:txBody>
      </p:sp>
    </p:spTree>
    <p:extLst>
      <p:ext uri="{BB962C8B-B14F-4D97-AF65-F5344CB8AC3E}">
        <p14:creationId xmlns:p14="http://schemas.microsoft.com/office/powerpoint/2010/main" val="874693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E80124B-BE28-4623-BD84-9D470DA31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97757F8-9A33-4C12-5C08-F68AFDD4A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5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41C95A9-E23C-E18D-8AA7-F41E71796AB2}"/>
              </a:ext>
            </a:extLst>
          </p:cNvPr>
          <p:cNvSpPr txBox="1"/>
          <p:nvPr/>
        </p:nvSpPr>
        <p:spPr>
          <a:xfrm>
            <a:off x="2994212" y="439271"/>
            <a:ext cx="45271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history –</a:t>
            </a:r>
          </a:p>
          <a:p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4CE3274-50B0-770F-7370-513B00327C7D}"/>
              </a:ext>
            </a:extLst>
          </p:cNvPr>
          <p:cNvSpPr txBox="1"/>
          <p:nvPr/>
        </p:nvSpPr>
        <p:spPr>
          <a:xfrm>
            <a:off x="1201270" y="2032482"/>
            <a:ext cx="907228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 medical history – No h/o TB / asthma / epilepsy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 medication history –  Nil </a:t>
            </a:r>
          </a:p>
          <a:p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 history –Nothing significant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history –  Mixed  </a:t>
            </a:r>
          </a:p>
        </p:txBody>
      </p:sp>
    </p:spTree>
    <p:extLst>
      <p:ext uri="{BB962C8B-B14F-4D97-AF65-F5344CB8AC3E}">
        <p14:creationId xmlns:p14="http://schemas.microsoft.com/office/powerpoint/2010/main" val="2155568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A1D0EF4-DF2C-431F-9EAC-2AACE679739E}"/>
              </a:ext>
            </a:extLst>
          </p:cNvPr>
          <p:cNvSpPr txBox="1"/>
          <p:nvPr/>
        </p:nvSpPr>
        <p:spPr>
          <a:xfrm>
            <a:off x="3453589" y="193418"/>
            <a:ext cx="61078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examination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E604846-3223-43FD-BCE7-2F6637B475D4}"/>
              </a:ext>
            </a:extLst>
          </p:cNvPr>
          <p:cNvSpPr/>
          <p:nvPr/>
        </p:nvSpPr>
        <p:spPr>
          <a:xfrm>
            <a:off x="-1" y="1115336"/>
            <a:ext cx="10506635" cy="52910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Skin :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Yellowish discoloration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Weight  : 46 kg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BP  : 120/ 80 mmHg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PR  : 82 bpm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RR : 18 bpm 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CVS :  S1S2 +ve murmurs heard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RS :  B/L NVBS +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CNS :  conscious and oriented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PICCLE :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[P +] [I +]   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endParaRPr lang="en-I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E940807-9D51-3AD9-EB83-4FF676522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2B523F1-7E5C-C6B1-9D5C-12057C718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5136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779080-E9A0-11BF-CDFE-73BAEC02F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94DFA98-F204-2282-9002-218AEBB73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7</a:t>
            </a:fld>
            <a:endParaRPr lang="en-IN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B0E33D90-3606-9C69-9D05-CA201257C4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164066"/>
              </p:ext>
            </p:extLst>
          </p:nvPr>
        </p:nvGraphicFramePr>
        <p:xfrm>
          <a:off x="838200" y="467192"/>
          <a:ext cx="10645588" cy="5115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5394">
                  <a:extLst>
                    <a:ext uri="{9D8B030D-6E8A-4147-A177-3AD203B41FA5}">
                      <a16:colId xmlns:a16="http://schemas.microsoft.com/office/drawing/2014/main" xmlns="" val="2047806024"/>
                    </a:ext>
                  </a:extLst>
                </a:gridCol>
                <a:gridCol w="2577638">
                  <a:extLst>
                    <a:ext uri="{9D8B030D-6E8A-4147-A177-3AD203B41FA5}">
                      <a16:colId xmlns:a16="http://schemas.microsoft.com/office/drawing/2014/main" xmlns="" val="1477268099"/>
                    </a:ext>
                  </a:extLst>
                </a:gridCol>
                <a:gridCol w="3201781">
                  <a:extLst>
                    <a:ext uri="{9D8B030D-6E8A-4147-A177-3AD203B41FA5}">
                      <a16:colId xmlns:a16="http://schemas.microsoft.com/office/drawing/2014/main" xmlns="" val="3629981832"/>
                    </a:ext>
                  </a:extLst>
                </a:gridCol>
                <a:gridCol w="3890775">
                  <a:extLst>
                    <a:ext uri="{9D8B030D-6E8A-4147-A177-3AD203B41FA5}">
                      <a16:colId xmlns:a16="http://schemas.microsoft.com/office/drawing/2014/main" xmlns="" val="3475394848"/>
                    </a:ext>
                  </a:extLst>
                </a:gridCol>
              </a:tblGrid>
              <a:tr h="511585"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Abnormal value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 value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28726170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415C8976-2213-FC39-0FEC-B631F0D7A5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562551"/>
              </p:ext>
            </p:extLst>
          </p:nvPr>
        </p:nvGraphicFramePr>
        <p:xfrm>
          <a:off x="838200" y="978777"/>
          <a:ext cx="10645588" cy="5115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5394">
                  <a:extLst>
                    <a:ext uri="{9D8B030D-6E8A-4147-A177-3AD203B41FA5}">
                      <a16:colId xmlns:a16="http://schemas.microsoft.com/office/drawing/2014/main" xmlns="" val="2811889551"/>
                    </a:ext>
                  </a:extLst>
                </a:gridCol>
                <a:gridCol w="2577638">
                  <a:extLst>
                    <a:ext uri="{9D8B030D-6E8A-4147-A177-3AD203B41FA5}">
                      <a16:colId xmlns:a16="http://schemas.microsoft.com/office/drawing/2014/main" xmlns="" val="3859990570"/>
                    </a:ext>
                  </a:extLst>
                </a:gridCol>
                <a:gridCol w="3201781">
                  <a:extLst>
                    <a:ext uri="{9D8B030D-6E8A-4147-A177-3AD203B41FA5}">
                      <a16:colId xmlns:a16="http://schemas.microsoft.com/office/drawing/2014/main" xmlns="" val="1667711746"/>
                    </a:ext>
                  </a:extLst>
                </a:gridCol>
                <a:gridCol w="3890775">
                  <a:extLst>
                    <a:ext uri="{9D8B030D-6E8A-4147-A177-3AD203B41FA5}">
                      <a16:colId xmlns:a16="http://schemas.microsoft.com/office/drawing/2014/main" xmlns="" val="4159172531"/>
                    </a:ext>
                  </a:extLst>
                </a:gridCol>
              </a:tblGrid>
              <a:tr h="511585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Haemoglobin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12.5 gm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13.8 – 18 gm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920192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xmlns="" id="{FAECD4B7-44C0-E7C2-072B-6CC429628A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2053"/>
              </p:ext>
            </p:extLst>
          </p:nvPr>
        </p:nvGraphicFramePr>
        <p:xfrm>
          <a:off x="838200" y="1490362"/>
          <a:ext cx="10645588" cy="541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5396">
                  <a:extLst>
                    <a:ext uri="{9D8B030D-6E8A-4147-A177-3AD203B41FA5}">
                      <a16:colId xmlns:a16="http://schemas.microsoft.com/office/drawing/2014/main" xmlns="" val="3430127991"/>
                    </a:ext>
                  </a:extLst>
                </a:gridCol>
                <a:gridCol w="2585743">
                  <a:extLst>
                    <a:ext uri="{9D8B030D-6E8A-4147-A177-3AD203B41FA5}">
                      <a16:colId xmlns:a16="http://schemas.microsoft.com/office/drawing/2014/main" xmlns="" val="2004785806"/>
                    </a:ext>
                  </a:extLst>
                </a:gridCol>
                <a:gridCol w="3193676">
                  <a:extLst>
                    <a:ext uri="{9D8B030D-6E8A-4147-A177-3AD203B41FA5}">
                      <a16:colId xmlns:a16="http://schemas.microsoft.com/office/drawing/2014/main" xmlns="" val="1033526817"/>
                    </a:ext>
                  </a:extLst>
                </a:gridCol>
                <a:gridCol w="3890773">
                  <a:extLst>
                    <a:ext uri="{9D8B030D-6E8A-4147-A177-3AD203B41FA5}">
                      <a16:colId xmlns:a16="http://schemas.microsoft.com/office/drawing/2014/main" xmlns="" val="67128041"/>
                    </a:ext>
                  </a:extLst>
                </a:gridCol>
              </a:tblGrid>
              <a:tr h="54112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5.5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– 1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1018209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xmlns="" id="{751B0137-B68C-314B-E0CC-A79054EAE1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98422"/>
              </p:ext>
            </p:extLst>
          </p:nvPr>
        </p:nvGraphicFramePr>
        <p:xfrm>
          <a:off x="838200" y="2031482"/>
          <a:ext cx="10645588" cy="36032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5394">
                  <a:extLst>
                    <a:ext uri="{9D8B030D-6E8A-4147-A177-3AD203B41FA5}">
                      <a16:colId xmlns:a16="http://schemas.microsoft.com/office/drawing/2014/main" xmlns="" val="486761893"/>
                    </a:ext>
                  </a:extLst>
                </a:gridCol>
                <a:gridCol w="2577638">
                  <a:extLst>
                    <a:ext uri="{9D8B030D-6E8A-4147-A177-3AD203B41FA5}">
                      <a16:colId xmlns:a16="http://schemas.microsoft.com/office/drawing/2014/main" xmlns="" val="230737140"/>
                    </a:ext>
                  </a:extLst>
                </a:gridCol>
                <a:gridCol w="3201781">
                  <a:extLst>
                    <a:ext uri="{9D8B030D-6E8A-4147-A177-3AD203B41FA5}">
                      <a16:colId xmlns:a16="http://schemas.microsoft.com/office/drawing/2014/main" xmlns="" val="3341445039"/>
                    </a:ext>
                  </a:extLst>
                </a:gridCol>
                <a:gridCol w="3890775">
                  <a:extLst>
                    <a:ext uri="{9D8B030D-6E8A-4147-A177-3AD203B41FA5}">
                      <a16:colId xmlns:a16="http://schemas.microsoft.com/office/drawing/2014/main" xmlns="" val="3806336986"/>
                    </a:ext>
                  </a:extLst>
                </a:gridCol>
              </a:tblGrid>
              <a:tr h="511585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bilirubin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– 1.2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26291908"/>
                  </a:ext>
                </a:extLst>
              </a:tr>
              <a:tr h="511585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Direct bilirubin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0.3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73288583"/>
                  </a:ext>
                </a:extLst>
              </a:tr>
              <a:tr h="511585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Indirect bilirubin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 – 0.8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30673081"/>
                  </a:ext>
                </a:extLst>
              </a:tr>
              <a:tr h="511585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Urine colour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Dark colour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Pale yellow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46085050"/>
                  </a:ext>
                </a:extLst>
              </a:tr>
              <a:tr h="511585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Stool colour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Pale colour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Brown colour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67089745"/>
                  </a:ext>
                </a:extLst>
              </a:tr>
              <a:tr h="511585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 IU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 – 147 IU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41939096"/>
                  </a:ext>
                </a:extLst>
              </a:tr>
              <a:tr h="53371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AST / ALT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IU /L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– 20 IU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9747837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xmlns="" id="{019D3E61-1486-AEC0-08A1-16F7A2F54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193508"/>
              </p:ext>
            </p:extLst>
          </p:nvPr>
        </p:nvGraphicFramePr>
        <p:xfrm>
          <a:off x="838200" y="5634702"/>
          <a:ext cx="10645588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5396">
                  <a:extLst>
                    <a:ext uri="{9D8B030D-6E8A-4147-A177-3AD203B41FA5}">
                      <a16:colId xmlns:a16="http://schemas.microsoft.com/office/drawing/2014/main" xmlns="" val="4097802753"/>
                    </a:ext>
                  </a:extLst>
                </a:gridCol>
                <a:gridCol w="2585743">
                  <a:extLst>
                    <a:ext uri="{9D8B030D-6E8A-4147-A177-3AD203B41FA5}">
                      <a16:colId xmlns:a16="http://schemas.microsoft.com/office/drawing/2014/main" xmlns="" val="2093994938"/>
                    </a:ext>
                  </a:extLst>
                </a:gridCol>
                <a:gridCol w="3193676">
                  <a:extLst>
                    <a:ext uri="{9D8B030D-6E8A-4147-A177-3AD203B41FA5}">
                      <a16:colId xmlns:a16="http://schemas.microsoft.com/office/drawing/2014/main" xmlns="" val="3036380101"/>
                    </a:ext>
                  </a:extLst>
                </a:gridCol>
                <a:gridCol w="3890773">
                  <a:extLst>
                    <a:ext uri="{9D8B030D-6E8A-4147-A177-3AD203B41FA5}">
                      <a16:colId xmlns:a16="http://schemas.microsoft.com/office/drawing/2014/main" xmlns="" val="1045507192"/>
                    </a:ext>
                  </a:extLst>
                </a:gridCol>
              </a:tblGrid>
              <a:tr h="360824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Urine bilirubin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 1.2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39014372"/>
                  </a:ext>
                </a:extLst>
              </a:tr>
              <a:tr h="360824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Urine urobilinogen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– 1.8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63760423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A2B293F-26AF-BE97-765A-A0DF46B79127}"/>
              </a:ext>
            </a:extLst>
          </p:cNvPr>
          <p:cNvSpPr txBox="1"/>
          <p:nvPr/>
        </p:nvSpPr>
        <p:spPr>
          <a:xfrm>
            <a:off x="4802841" y="16424"/>
            <a:ext cx="2716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 evidence </a:t>
            </a:r>
          </a:p>
        </p:txBody>
      </p:sp>
    </p:spTree>
    <p:extLst>
      <p:ext uri="{BB962C8B-B14F-4D97-AF65-F5344CB8AC3E}">
        <p14:creationId xmlns:p14="http://schemas.microsoft.com/office/powerpoint/2010/main" val="3214345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ABD17E6-020B-C2DF-D5F8-FC8E3B7A4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6A0D6E9-9794-A9CE-3CE9-5BE3B5DFB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8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A06A391-FA64-A3C8-0991-D5B994AF92A2}"/>
              </a:ext>
            </a:extLst>
          </p:cNvPr>
          <p:cNvSpPr txBox="1"/>
          <p:nvPr/>
        </p:nvSpPr>
        <p:spPr>
          <a:xfrm>
            <a:off x="2850776" y="1219200"/>
            <a:ext cx="61856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Confirmatory test –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endParaRPr lang="en-I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history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Liver function test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Abdominal ultra sound  </a:t>
            </a:r>
          </a:p>
        </p:txBody>
      </p:sp>
    </p:spTree>
    <p:extLst>
      <p:ext uri="{BB962C8B-B14F-4D97-AF65-F5344CB8AC3E}">
        <p14:creationId xmlns:p14="http://schemas.microsoft.com/office/powerpoint/2010/main" val="3451658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FEDA639-367F-401B-14D3-354E29C7C4B3}"/>
              </a:ext>
            </a:extLst>
          </p:cNvPr>
          <p:cNvSpPr txBox="1"/>
          <p:nvPr/>
        </p:nvSpPr>
        <p:spPr>
          <a:xfrm>
            <a:off x="2303929" y="807258"/>
            <a:ext cx="3460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r>
              <a:rPr lang="en-IN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D386A11-4EE8-B6CB-D007-131A46137DB1}"/>
              </a:ext>
            </a:extLst>
          </p:cNvPr>
          <p:cNvSpPr txBox="1"/>
          <p:nvPr/>
        </p:nvSpPr>
        <p:spPr>
          <a:xfrm>
            <a:off x="2303929" y="1703294"/>
            <a:ext cx="83730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subjective and objective evidence it is confirm that the patient was suffering from obstructive jaundice 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9D97EA1-0593-DCBB-E925-4440C1CA4C58}"/>
              </a:ext>
            </a:extLst>
          </p:cNvPr>
          <p:cNvSpPr txBox="1"/>
          <p:nvPr/>
        </p:nvSpPr>
        <p:spPr>
          <a:xfrm>
            <a:off x="1515034" y="3594847"/>
            <a:ext cx="98387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 diagnosis </a:t>
            </a:r>
          </a:p>
          <a:p>
            <a:r>
              <a:rPr lang="en-I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Obstructive jaundice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8B282B9-CE94-9AC1-0A0B-FAE0E659A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FEBA553-96E1-D380-6276-217C26EBA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9E64-F8C7-4131-9405-B4DC0E7EF09A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2011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1450</TotalTime>
  <Words>903</Words>
  <Application>Microsoft Office PowerPoint</Application>
  <PresentationFormat>Widescreen</PresentationFormat>
  <Paragraphs>229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User</cp:lastModifiedBy>
  <cp:revision>59</cp:revision>
  <dcterms:created xsi:type="dcterms:W3CDTF">2023-06-03T15:32:28Z</dcterms:created>
  <dcterms:modified xsi:type="dcterms:W3CDTF">2024-09-03T07:48:04Z</dcterms:modified>
</cp:coreProperties>
</file>