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7"/>
  </p:notesMasterIdLst>
  <p:sldIdLst>
    <p:sldId id="347" r:id="rId2"/>
    <p:sldId id="348" r:id="rId3"/>
    <p:sldId id="364" r:id="rId4"/>
    <p:sldId id="349" r:id="rId5"/>
    <p:sldId id="350" r:id="rId6"/>
    <p:sldId id="365" r:id="rId7"/>
    <p:sldId id="354" r:id="rId8"/>
    <p:sldId id="355" r:id="rId9"/>
    <p:sldId id="356" r:id="rId10"/>
    <p:sldId id="357" r:id="rId11"/>
    <p:sldId id="358" r:id="rId12"/>
    <p:sldId id="359" r:id="rId13"/>
    <p:sldId id="361" r:id="rId14"/>
    <p:sldId id="362" r:id="rId15"/>
    <p:sldId id="363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690" autoAdjust="0"/>
  </p:normalViewPr>
  <p:slideViewPr>
    <p:cSldViewPr>
      <p:cViewPr varScale="1">
        <p:scale>
          <a:sx n="70" d="100"/>
          <a:sy n="70" d="100"/>
        </p:scale>
        <p:origin x="714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8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1048719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13BEC2-EF66-43B3-BC92-8E6A49516CA7}" type="datetimeFigureOut">
              <a:rPr lang="en-US" smtClean="0"/>
              <a:t>9/3/2024</a:t>
            </a:fld>
            <a:endParaRPr lang="en-US" dirty="0"/>
          </a:p>
        </p:txBody>
      </p:sp>
      <p:sp>
        <p:nvSpPr>
          <p:cNvPr id="1048720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1048721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722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1048723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57B776-C83D-43D0-B260-91028ABEB76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9063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7B776-C83D-43D0-B260-91028ABEB768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20311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0E68548-C3EA-D8FB-60AE-68B2ADB28E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5A158B3-1199-A3C7-3BC9-74CCE1D0A5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F50B948-C104-D999-ECCF-452A6415DF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40215-7F0C-400D-A57D-94C3FB4780E3}" type="datetime1">
              <a:rPr lang="en-US" smtClean="0"/>
              <a:t>9/3/2024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02723DE-BCA1-BE79-C36B-21CF7951F2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5F13475-D6EE-9815-C9C6-972E4A6D4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08307-73E6-4CAE-8296-4D539CD6C42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8696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C202787-947D-8D78-F020-686264ADA6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911645A5-6FBA-2C28-594F-262D453465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348EC35-A6C6-EC8F-AF33-9E83757F19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AF939-F9A6-411C-A07F-B4AE2B8AD732}" type="datetime1">
              <a:rPr lang="en-US" smtClean="0"/>
              <a:t>9/3/2024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1F80123-3CFE-B68A-B175-12F2172F13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2BEE633-F9CB-1B4A-4CD0-C4C62075E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08307-73E6-4CAE-8296-4D539CD6C42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730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E71173D4-32B7-8AB9-6AF3-F2F9D5A1EBC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23F9ACEA-15D7-46C5-9390-2281B00012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D771D70-9407-9F7E-FDFA-7519C04269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9FC71-7A09-4AC7-9EE0-943B671ECCB4}" type="datetime1">
              <a:rPr lang="en-US" smtClean="0"/>
              <a:t>9/3/2024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D4AD87D-DBF6-151E-84D9-88BDBB3BA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287E36C-0373-529F-FE91-CDC7A14E4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08307-73E6-4CAE-8296-4D539CD6C42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3121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938A42C-D40D-B5DB-9D52-3C4C898A51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A09DC0D-FC45-8FA4-A21E-1601156703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24C20B4-5B9D-4B3A-FECF-BDD7360322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99EFF-904F-4DFE-919F-2ADDF92D31B3}" type="datetime1">
              <a:rPr lang="en-US" smtClean="0"/>
              <a:t>9/3/2024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A37DBB1-B944-85A6-0BCF-BAD4A9CF3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FBD1C93-2079-BD6F-4A74-95CFCC36D2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08307-73E6-4CAE-8296-4D539CD6C42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4860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4E1263B-6967-95C8-E0F2-6C3D2E9563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A38DA36-001C-9719-D26B-F4D50FA422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3BEE030-3AE7-F4FB-8DA1-A8A2EF0FD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17C00-ED20-4F8D-B4EF-1D68A3979783}" type="datetime1">
              <a:rPr lang="en-US" smtClean="0"/>
              <a:t>9/3/2024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8A27C7D-113A-A749-2971-71435C62BF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BAD28F1-4D54-36FA-B518-768C2D0009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08307-73E6-4CAE-8296-4D539CD6C42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33987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B28F793-11FD-F8E9-96DD-E0C6A86F24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0DD81D4-A452-FC5A-0419-0B49D07907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0628C71-A10B-3140-C1CE-9DE2BA3F6C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3CEA045-025D-1AE8-2A26-A44F5B87CD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2E813-77E0-4A98-B84B-07AE1235DF8E}" type="datetime1">
              <a:rPr lang="en-US" smtClean="0"/>
              <a:t>9/3/2024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A830CBA-6EF5-C327-A43A-864D96CE8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86BBA8F-2E19-6742-BD48-2A2E0534D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08307-73E6-4CAE-8296-4D539CD6C42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92300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79C9A94-41AE-1E3F-6242-B1B22256D1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990E1B0-8F95-CBB7-84DE-AA4DF4DEA7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36725435-008A-000F-5FDF-9EEBC8238A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F28D2FCE-361B-BFBF-36F4-B78751A188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5074F88B-9AEA-BA3E-52A1-449915BD510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A41CC75C-229B-9F96-5CF1-2E9751FA16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B4BB1-2187-4347-B217-87BA0D6C7E52}" type="datetime1">
              <a:rPr lang="en-US" smtClean="0"/>
              <a:t>9/3/2024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C38D9CB7-A88C-AEA0-49ED-A6AA39290A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C470F0B1-961E-D857-B367-F4E5F73BE8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08307-73E6-4CAE-8296-4D539CD6C42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07441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9F3A5E1-E6B2-732B-EF82-C119A61DFB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4C73FD5A-6DC0-25C6-B8D2-B2040A546A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F85CD-9576-4A61-B912-0BE78C5FCF84}" type="datetime1">
              <a:rPr lang="en-US" smtClean="0"/>
              <a:t>9/3/2024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19108AF8-6F2B-9F9F-4E51-F6B93FA2A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CBD6D735-FEDE-9F80-060D-441CD2D89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08307-73E6-4CAE-8296-4D539CD6C42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27706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C2B1197A-5345-3917-2CC6-DAF03DA787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04C56-1141-44EF-B132-063E65283D0B}" type="datetime1">
              <a:rPr lang="en-US" smtClean="0"/>
              <a:t>9/3/2024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46595994-F7C5-FDDB-5F03-F0BBB13E0A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D9B8EFBA-3849-99FD-7C3D-2FFC0B755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08307-73E6-4CAE-8296-4D539CD6C42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80970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62759EB-B261-C66A-8347-823C7102E1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8894C6C-2C18-7D99-5096-B2F2FB6816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4A2818E0-4C72-D89B-0958-105565BAE6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F5B465EF-CC6D-3439-B49F-5ACB3E45B9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5FF46-FE52-4280-BA6A-EC8CF2EB995D}" type="datetime1">
              <a:rPr lang="en-US" smtClean="0"/>
              <a:t>9/3/2024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C5A5F94-899A-0706-00D8-0FF9209B7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CE665D2-AF33-21AE-BD6A-EFBD478A4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08307-73E6-4CAE-8296-4D539CD6C42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92844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8BF5B5F-E33D-1A1B-6F9E-8281FBF141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199CE71E-E3F2-3DB3-1C2D-5001BEB041D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F7C8460E-2599-3E3C-7E55-2B3668E82B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EC90FB6-083D-FB61-9553-D8ABE1B00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68B5E-845D-4EB4-A551-CC525E4B3F6D}" type="datetime1">
              <a:rPr lang="en-US" smtClean="0"/>
              <a:t>9/3/2024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24A501D-6469-382B-67EB-2A01210530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832CE7F-71A9-D15E-413E-2F2DDC5965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08307-73E6-4CAE-8296-4D539CD6C42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81371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00182731-AA4E-AA17-5CAB-62B80A96AF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DD2EB61-3D99-C74A-CEFC-9EE476D377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73EDBB2-DD18-EE39-6CCC-DFBC3A9200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462FCF-A5C0-44EC-B934-441A5A06077D}" type="datetime1">
              <a:rPr lang="en-US" smtClean="0"/>
              <a:t>9/3/2024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3D0E381-4E6C-9EAA-1948-EA0E612FAA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4CABCC6-9009-C7D8-FEE4-BBFF201D7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308307-73E6-4CAE-8296-4D539CD6C42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extBox 6"/>
          <p:cNvSpPr txBox="1"/>
          <p:nvPr userDrawn="1"/>
        </p:nvSpPr>
        <p:spPr>
          <a:xfrm rot="19926031">
            <a:off x="2457776" y="2805205"/>
            <a:ext cx="7772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</a:t>
            </a:r>
            <a:r>
              <a:rPr lang="en-US" sz="4000" b="1" baseline="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DOCTOR PHARMA</a:t>
            </a:r>
            <a:endParaRPr lang="en-US" sz="40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7247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4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800" b="1" dirty="0">
                <a:latin typeface="Times New Roman" pitchFamily="18" charset="0"/>
                <a:cs typeface="Times New Roman" pitchFamily="18" charset="0"/>
              </a:rPr>
              <a:t>CASE PRESENTATION ON JAUNDICE</a:t>
            </a:r>
          </a:p>
        </p:txBody>
      </p:sp>
      <p:sp>
        <p:nvSpPr>
          <p:cNvPr id="104862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104862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08307-73E6-4CAE-8296-4D539CD6C428}" type="slidenum">
              <a:rPr lang="en-US" smtClean="0"/>
              <a:t>1</a:t>
            </a:fld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PLANNING </a:t>
            </a:r>
            <a:endParaRPr lang="zh-CN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8587" name="Content Placeholder 2"/>
          <p:cNvSpPr>
            <a:spLocks noGrp="1"/>
          </p:cNvSpPr>
          <p:nvPr>
            <p:ph idx="1"/>
          </p:nvPr>
        </p:nvSpPr>
        <p:spPr>
          <a:xfrm>
            <a:off x="2571491" y="1840924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en-GB" sz="3200" b="1" dirty="0">
                <a:latin typeface="Times New Roman" panose="02020603050405020304" pitchFamily="18" charset="0"/>
                <a:cs typeface="Times New Roman" pitchFamily="18" charset="0"/>
              </a:rPr>
              <a:t>GOALS OF THERAPY</a:t>
            </a:r>
            <a:endParaRPr lang="zh-CN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zh-CN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en-GB" sz="2800" b="1" dirty="0">
                <a:latin typeface="Times New Roman" panose="02020603050405020304" pitchFamily="18" charset="0"/>
                <a:cs typeface="Times New Roman" pitchFamily="18" charset="0"/>
              </a:rPr>
              <a:t>PATIENT SPECIFIC </a:t>
            </a:r>
            <a:endParaRPr lang="zh-CN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GB" sz="2400" b="1" dirty="0">
                <a:latin typeface="Times New Roman" panose="02020603050405020304" pitchFamily="18" charset="0"/>
                <a:cs typeface="Times New Roman" pitchFamily="18" charset="0"/>
              </a:rPr>
              <a:t>To relieve from patient complaints and bring back to normal </a:t>
            </a:r>
            <a:endParaRPr lang="zh-CN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zh-CN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DISEASE SPECIFIC </a:t>
            </a:r>
            <a:endParaRPr lang="zh-CN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GB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relieve the symptoms. </a:t>
            </a:r>
            <a:endParaRPr lang="zh-CN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GB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lower the bilirubin level. </a:t>
            </a:r>
            <a:endParaRPr lang="zh-CN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858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104859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08307-73E6-4CAE-8296-4D539CD6C428}" type="slidenum">
              <a:rPr lang="en-US" smtClean="0"/>
              <a:t>10</a:t>
            </a:fld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1" name="Title 104864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NON PHARMACOLOGICAL TREATMENT </a:t>
            </a:r>
            <a:endParaRPr lang="en-GB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8592" name="Content Placeholder 1048649"/>
          <p:cNvSpPr>
            <a:spLocks noGrp="1"/>
          </p:cNvSpPr>
          <p:nvPr>
            <p:ph idx="1"/>
          </p:nvPr>
        </p:nvSpPr>
        <p:spPr>
          <a:xfrm>
            <a:off x="2286000" y="2190751"/>
            <a:ext cx="7886700" cy="3432175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Natural sunlight helps in cure of jaundice.</a:t>
            </a:r>
            <a:endParaRPr lang="en-GB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Avoid dairy products.</a:t>
            </a:r>
            <a:endParaRPr lang="en-GB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Avoid taking fatty and fast foods.</a:t>
            </a:r>
          </a:p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Avoid caffeine </a:t>
            </a:r>
          </a:p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Consume sugarcane juice and take plenty of fluids</a:t>
            </a:r>
            <a:endParaRPr lang="en-GB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1048594" name="Footer Placeholder 104865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1048595" name="Slide Number Placeholder 104865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08307-73E6-4CAE-8296-4D539CD6C428}" type="slidenum">
              <a:rPr lang="en-US" smtClean="0"/>
              <a:t>11</a:t>
            </a:fld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1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563562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MEDICATION CHART</a:t>
            </a:r>
          </a:p>
        </p:txBody>
      </p:sp>
      <p:graphicFrame>
        <p:nvGraphicFramePr>
          <p:cNvPr id="419430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38242127"/>
              </p:ext>
            </p:extLst>
          </p:nvPr>
        </p:nvGraphicFramePr>
        <p:xfrm>
          <a:off x="1600201" y="1188067"/>
          <a:ext cx="8991601" cy="51702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906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986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8138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9906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8232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6604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499533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58279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58279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</a:tblGrid>
              <a:tr h="760870"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SL. 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BRAND</a:t>
                      </a:r>
                      <a:r>
                        <a:rPr lang="en-US" sz="16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NAME</a:t>
                      </a:r>
                      <a:endParaRPr lang="en-US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GENERIC 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FREQ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ROUTE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DAY1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DAY2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DAY3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82823"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I.V.</a:t>
                      </a:r>
                      <a:r>
                        <a:rPr lang="en-US" sz="16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DNS  RL</a:t>
                      </a:r>
                      <a:endParaRPr lang="en-US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Ringer lactate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500ml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67277"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Inj ceftriaxone</a:t>
                      </a:r>
                      <a:endParaRPr lang="zh-CN" altLang="en-US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Ceftriaxone</a:t>
                      </a:r>
                      <a:endParaRPr lang="zh-CN" altLang="en-US" sz="16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1g</a:t>
                      </a:r>
                      <a:endParaRPr lang="zh-CN" altLang="en-US" sz="16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1_1_1</a:t>
                      </a:r>
                      <a:endParaRPr lang="zh-CN" altLang="en-US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22692"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Ursodeoxycholic acid tablets</a:t>
                      </a:r>
                      <a:endParaRPr lang="zh-CN" altLang="en-US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Ursodeoxycholic acid</a:t>
                      </a:r>
                      <a:endParaRPr lang="zh-CN" altLang="en-US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300mg</a:t>
                      </a:r>
                      <a:endParaRPr lang="zh-CN" altLang="en-US" sz="16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1_0_1</a:t>
                      </a:r>
                      <a:endParaRPr lang="zh-CN" altLang="en-US" sz="16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67277"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T.PANTOP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Pantaprazole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40mg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1_0_0</a:t>
                      </a:r>
                      <a:endParaRPr lang="zh-CN" altLang="en-US" sz="16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17507"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Inj phytomenadione</a:t>
                      </a:r>
                      <a:endParaRPr lang="zh-CN" altLang="en-US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Vitamin k</a:t>
                      </a:r>
                      <a:endParaRPr lang="zh-CN" altLang="en-US" sz="16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10mg</a:t>
                      </a:r>
                      <a:endParaRPr lang="zh-CN" altLang="en-US" sz="16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1_0_1</a:t>
                      </a:r>
                      <a:endParaRPr lang="zh-CN" altLang="en-US" sz="16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67277"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Syp ambrodil-s </a:t>
                      </a:r>
                      <a:endParaRPr lang="zh-CN" altLang="en-US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Ambroxol  Hcl</a:t>
                      </a:r>
                      <a:endParaRPr lang="zh-CN" altLang="en-US" sz="16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5ml</a:t>
                      </a:r>
                      <a:endParaRPr lang="zh-CN" altLang="en-US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1_1_1</a:t>
                      </a:r>
                      <a:endParaRPr lang="zh-CN" altLang="en-US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67277"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INJ. EMESET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Ondensetron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4mg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1_0_1</a:t>
                      </a:r>
                      <a:endParaRPr lang="zh-CN" altLang="en-US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104860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104860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08307-73E6-4CAE-8296-4D539CD6C428}" type="slidenum">
              <a:rPr lang="en-US" smtClean="0"/>
              <a:t>12</a:t>
            </a:fld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DISCHARGE MEDICATIONS</a:t>
            </a:r>
          </a:p>
        </p:txBody>
      </p:sp>
      <p:sp>
        <p:nvSpPr>
          <p:cNvPr id="1048660" name="Content Placeholder 2"/>
          <p:cNvSpPr>
            <a:spLocks noGrp="1"/>
          </p:cNvSpPr>
          <p:nvPr>
            <p:ph idx="1"/>
          </p:nvPr>
        </p:nvSpPr>
        <p:spPr>
          <a:xfrm>
            <a:off x="2676525" y="2514601"/>
            <a:ext cx="6838950" cy="2289175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3200" b="1" dirty="0">
                <a:latin typeface="Times New Roman" panose="02020603050405020304" pitchFamily="18" charset="0"/>
                <a:cs typeface="Times New Roman" pitchFamily="18" charset="0"/>
              </a:rPr>
              <a:t>Tab. Pantop 40mg 1-0-0[ 1 week]</a:t>
            </a:r>
          </a:p>
          <a:p>
            <a:pPr marL="285750" indent="-457200" fontAlgn="t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Tab .Vit .K [1 Week]</a:t>
            </a:r>
            <a:endParaRPr lang="en-IN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457200" fontAlgn="t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Syp.  Ambrodil -s [1 week]</a:t>
            </a:r>
            <a:endParaRPr lang="en-IN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b="1" dirty="0">
                <a:latin typeface="Times New Roman" panose="02020603050405020304" pitchFamily="18" charset="0"/>
                <a:cs typeface="Times New Roman" pitchFamily="18" charset="0"/>
              </a:rPr>
              <a:t>Tab .Ursodeoxycholic acid[1 week]</a:t>
            </a:r>
            <a:endParaRPr lang="en-US" b="1" dirty="0"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104866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104866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08307-73E6-4CAE-8296-4D539CD6C428}" type="slidenum">
              <a:rPr lang="en-US" smtClean="0"/>
              <a:t>13</a:t>
            </a:fld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4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868362"/>
          </a:xfrm>
        </p:spPr>
        <p:txBody>
          <a:bodyPr/>
          <a:lstStyle/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PATIENT COUNSELLING</a:t>
            </a:r>
          </a:p>
        </p:txBody>
      </p:sp>
      <p:sp>
        <p:nvSpPr>
          <p:cNvPr id="1048665" name="Content Placeholder 2"/>
          <p:cNvSpPr>
            <a:spLocks noGrp="1"/>
          </p:cNvSpPr>
          <p:nvPr>
            <p:ph idx="1"/>
          </p:nvPr>
        </p:nvSpPr>
        <p:spPr>
          <a:xfrm>
            <a:off x="1752600" y="1600201"/>
            <a:ext cx="8686800" cy="4525963"/>
          </a:xfrm>
        </p:spPr>
        <p:txBody>
          <a:bodyPr>
            <a:normAutofit lnSpcReduction="10000"/>
          </a:bodyPr>
          <a:lstStyle/>
          <a:p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Avoid overdosing and take all the drugs at right time.</a:t>
            </a:r>
          </a:p>
          <a:p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Follow proper timing of food.</a:t>
            </a:r>
          </a:p>
          <a:p>
            <a:pPr lvl="0"/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Natural sunlight helps in cure of jaundice.</a:t>
            </a:r>
            <a:endParaRPr lang="en-GB" sz="3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Avoid dairy products.</a:t>
            </a:r>
            <a:endParaRPr lang="en-GB" sz="3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Avoid taking fatty and fast foods.</a:t>
            </a:r>
          </a:p>
          <a:p>
            <a:pPr lvl="0"/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Avoid caffeine </a:t>
            </a:r>
          </a:p>
          <a:p>
            <a:pPr lvl="0"/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Consume sugarcane juice and take plenty of fluids</a:t>
            </a:r>
            <a:endParaRPr lang="en-GB" sz="3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866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104866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08307-73E6-4CAE-8296-4D539CD6C428}" type="slidenum">
              <a:rPr lang="en-US" smtClean="0"/>
              <a:t>14</a:t>
            </a:fld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3" name="Title 1"/>
          <p:cNvSpPr>
            <a:spLocks noGrp="1"/>
          </p:cNvSpPr>
          <p:nvPr>
            <p:ph type="title"/>
          </p:nvPr>
        </p:nvSpPr>
        <p:spPr>
          <a:xfrm>
            <a:off x="1828800" y="251460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en-US" sz="8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THANK YOU</a:t>
            </a:r>
          </a:p>
        </p:txBody>
      </p:sp>
      <p:sp>
        <p:nvSpPr>
          <p:cNvPr id="104867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104867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08307-73E6-4CAE-8296-4D539CD6C428}" type="slidenum">
              <a:rPr lang="en-US" smtClean="0"/>
              <a:t>15</a:t>
            </a:fld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104863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08307-73E6-4CAE-8296-4D539CD6C428}" type="slidenum">
              <a:rPr lang="en-US" smtClean="0"/>
              <a:t>2</a:t>
            </a:fld>
            <a:endParaRPr lang="en-US" dirty="0"/>
          </a:p>
        </p:txBody>
      </p:sp>
      <p:sp>
        <p:nvSpPr>
          <p:cNvPr id="1048635" name="Content Placeholder 2"/>
          <p:cNvSpPr>
            <a:spLocks noGrp="1"/>
          </p:cNvSpPr>
          <p:nvPr>
            <p:ph idx="4294967295"/>
          </p:nvPr>
        </p:nvSpPr>
        <p:spPr>
          <a:xfrm>
            <a:off x="3352800" y="1752600"/>
            <a:ext cx="5715000" cy="2667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altLang="en-GB" sz="2400" b="1" dirty="0">
                <a:latin typeface="Times New Roman" panose="02020603050405020304" pitchFamily="18" charset="0"/>
                <a:cs typeface="Times New Roman" pitchFamily="18" charset="0"/>
              </a:rPr>
              <a:t>PATIENT DEMOGRAPHIC DETAILS</a:t>
            </a:r>
          </a:p>
          <a:p>
            <a:pPr marL="0" indent="0" algn="ctr">
              <a:buNone/>
            </a:pPr>
            <a:endParaRPr lang="zh-CN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altLang="en-GB" sz="2400" b="1" dirty="0">
                <a:latin typeface="Times New Roman" panose="02020603050405020304" pitchFamily="18" charset="0"/>
                <a:cs typeface="Times New Roman" pitchFamily="18" charset="0"/>
              </a:rPr>
              <a:t>Patient name - XYZ</a:t>
            </a:r>
            <a:endParaRPr lang="zh-CN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altLang="en-GB" sz="2400" b="1" dirty="0">
                <a:latin typeface="Times New Roman" panose="02020603050405020304" pitchFamily="18" charset="0"/>
                <a:cs typeface="Times New Roman" pitchFamily="18" charset="0"/>
              </a:rPr>
              <a:t>Gender - male</a:t>
            </a:r>
            <a:endParaRPr lang="zh-CN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altLang="en-GB" sz="2400" b="1" dirty="0">
                <a:latin typeface="Times New Roman" panose="02020603050405020304" pitchFamily="18" charset="0"/>
                <a:cs typeface="Times New Roman" pitchFamily="18" charset="0"/>
              </a:rPr>
              <a:t>Age - 40 years</a:t>
            </a:r>
            <a:endParaRPr lang="zh-CN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3E27C58F-920D-4646-B6A6-6615301335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23A22A17-E5CD-4A38-825C-6EEC6956FE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08307-73E6-4CAE-8296-4D539CD6C428}" type="slidenum">
              <a:rPr lang="en-US" smtClean="0"/>
              <a:t>3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A1AA1F76-940B-4B3E-980A-3CB9174D4DFE}"/>
              </a:ext>
            </a:extLst>
          </p:cNvPr>
          <p:cNvSpPr/>
          <p:nvPr/>
        </p:nvSpPr>
        <p:spPr>
          <a:xfrm>
            <a:off x="2152650" y="1600201"/>
            <a:ext cx="80010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COMPLAINTS ON ADMISSSION</a:t>
            </a:r>
          </a:p>
          <a:p>
            <a:pPr algn="ctr"/>
            <a:endParaRPr lang="en-GB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GB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GB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GB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C/O yellowish discolouration of nails and skin since 7 days, c/o yellowish urine since 3 days and cough since 4 days</a:t>
            </a:r>
          </a:p>
          <a:p>
            <a:pPr algn="ctr"/>
            <a:r>
              <a:rPr lang="en-GB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c/o decreased appetite since 1 week</a:t>
            </a:r>
            <a:endParaRPr lang="en-I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485A1D5-F1C1-0906-5267-FDDD5807C13A}"/>
              </a:ext>
            </a:extLst>
          </p:cNvPr>
          <p:cNvSpPr txBox="1"/>
          <p:nvPr/>
        </p:nvSpPr>
        <p:spPr>
          <a:xfrm>
            <a:off x="3524250" y="577852"/>
            <a:ext cx="5257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SUBJECTIVE EVIDENCE </a:t>
            </a:r>
          </a:p>
        </p:txBody>
      </p:sp>
    </p:spTree>
    <p:extLst>
      <p:ext uri="{BB962C8B-B14F-4D97-AF65-F5344CB8AC3E}">
        <p14:creationId xmlns:p14="http://schemas.microsoft.com/office/powerpoint/2010/main" val="25504354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6" name="Content Placeholder 2"/>
          <p:cNvSpPr>
            <a:spLocks noGrp="1"/>
          </p:cNvSpPr>
          <p:nvPr>
            <p:ph idx="1"/>
          </p:nvPr>
        </p:nvSpPr>
        <p:spPr>
          <a:xfrm>
            <a:off x="2628900" y="762000"/>
            <a:ext cx="6934200" cy="4953000"/>
          </a:xfrm>
        </p:spPr>
        <p:txBody>
          <a:bodyPr>
            <a:normAutofit/>
          </a:bodyPr>
          <a:lstStyle/>
          <a:p>
            <a:pPr algn="ctr"/>
            <a:endParaRPr lang="en-US" sz="2600" b="1" dirty="0">
              <a:latin typeface="Times New Roman" panose="02020603050405020304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en-US" sz="4300" b="1" dirty="0">
                <a:latin typeface="Times New Roman" pitchFamily="18" charset="0"/>
                <a:cs typeface="Times New Roman" pitchFamily="18" charset="0"/>
              </a:rPr>
              <a:t>PATIENT HISTORY</a:t>
            </a:r>
          </a:p>
          <a:p>
            <a:pPr marL="0" indent="0" algn="ctr">
              <a:buNone/>
            </a:pPr>
            <a:endParaRPr lang="en-US" sz="43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000" b="1" dirty="0">
                <a:latin typeface="Times New Roman" pitchFamily="18" charset="0"/>
                <a:cs typeface="Times New Roman" pitchFamily="18" charset="0"/>
              </a:rPr>
              <a:t>Medical History - NIL</a:t>
            </a:r>
            <a:endParaRPr lang="zh-CN" altLang="en-US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000" b="1" dirty="0">
                <a:latin typeface="Times New Roman" panose="02020603050405020304" pitchFamily="18" charset="0"/>
                <a:cs typeface="Times New Roman" pitchFamily="18" charset="0"/>
              </a:rPr>
              <a:t>Medication History - NIL</a:t>
            </a:r>
            <a:endParaRPr lang="zh-CN" altLang="en-US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000" b="1" dirty="0">
                <a:latin typeface="Times New Roman" panose="02020603050405020304" pitchFamily="18" charset="0"/>
                <a:cs typeface="Times New Roman" pitchFamily="18" charset="0"/>
              </a:rPr>
              <a:t>Family History - NIL</a:t>
            </a:r>
            <a:endParaRPr lang="zh-CN" altLang="en-US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000" b="1" dirty="0">
                <a:latin typeface="Times New Roman" panose="02020603050405020304" pitchFamily="18" charset="0"/>
                <a:cs typeface="Times New Roman" pitchFamily="18" charset="0"/>
              </a:rPr>
              <a:t>Social History - NIL </a:t>
            </a:r>
            <a:endParaRPr lang="zh-CN" altLang="en-US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zh-CN" altLang="en-US" dirty="0"/>
          </a:p>
          <a:p>
            <a:pPr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8638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1048639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08307-73E6-4CAE-8296-4D539CD6C428}" type="slidenum">
              <a:rPr lang="en-US" smtClean="0"/>
              <a:t>4</a:t>
            </a:fld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0" name="Title 1"/>
          <p:cNvSpPr>
            <a:spLocks noGrp="1"/>
          </p:cNvSpPr>
          <p:nvPr>
            <p:ph type="title"/>
          </p:nvPr>
        </p:nvSpPr>
        <p:spPr>
          <a:xfrm>
            <a:off x="2152650" y="142876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PHYSICAL EXAMINATION </a:t>
            </a:r>
            <a:endParaRPr lang="zh-CN" alt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8641" name="Content Placeholder 2"/>
          <p:cNvSpPr>
            <a:spLocks noGrp="1"/>
          </p:cNvSpPr>
          <p:nvPr>
            <p:ph idx="1"/>
          </p:nvPr>
        </p:nvSpPr>
        <p:spPr>
          <a:xfrm>
            <a:off x="3181350" y="1905001"/>
            <a:ext cx="6076950" cy="335597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P+ I+</a:t>
            </a:r>
            <a:r>
              <a:rPr lang="en-US" b="1" dirty="0">
                <a:latin typeface="Times New Roman" panose="02020603050405020304" pitchFamily="18" charset="0"/>
                <a:cs typeface="Times New Roman" pitchFamily="18" charset="0"/>
              </a:rPr>
              <a:t>C-C-L- E- </a:t>
            </a:r>
            <a:endParaRPr lang="zh-CN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/>
              <a:buChar char="Ø"/>
            </a:pPr>
            <a:r>
              <a:rPr lang="en-US" b="1" dirty="0">
                <a:latin typeface="Times New Roman" panose="02020603050405020304" pitchFamily="18" charset="0"/>
                <a:cs typeface="Times New Roman" pitchFamily="18" charset="0"/>
              </a:rPr>
              <a:t>Pulse rate: 78bpm</a:t>
            </a:r>
            <a:endParaRPr lang="zh-CN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/>
              <a:buChar char="Ø"/>
            </a:pPr>
            <a:r>
              <a:rPr lang="en-US" b="1" dirty="0">
                <a:latin typeface="Times New Roman" panose="02020603050405020304" pitchFamily="18" charset="0"/>
                <a:cs typeface="Times New Roman" pitchFamily="18" charset="0"/>
              </a:rPr>
              <a:t>BP: 110/70mmHg</a:t>
            </a:r>
            <a:endParaRPr lang="zh-CN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/>
              <a:buChar char="Ø"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CNS: conscious</a:t>
            </a:r>
          </a:p>
          <a:p>
            <a:pPr>
              <a:buFont typeface="Wingdings"/>
              <a:buChar char="Ø"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SKIN: 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Yellowish discolouration</a:t>
            </a:r>
            <a:endParaRPr lang="zh-CN" altLang="en-US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/>
              <a:buChar char="Ø"/>
            </a:pPr>
            <a:r>
              <a:rPr lang="en-US" altLang="en-GB" b="1" dirty="0">
                <a:latin typeface="Times New Roman" panose="02020603050405020304" pitchFamily="18" charset="0"/>
                <a:cs typeface="Times New Roman" pitchFamily="18" charset="0"/>
              </a:rPr>
              <a:t>Temp:normal</a:t>
            </a:r>
            <a:endParaRPr lang="zh-CN" altLang="en-US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/>
              <a:buChar char="Ø"/>
            </a:pPr>
            <a:r>
              <a:rPr lang="en-US" altLang="en-GB" b="1" dirty="0">
                <a:latin typeface="Times New Roman" panose="02020603050405020304" pitchFamily="18" charset="0"/>
                <a:cs typeface="Times New Roman" pitchFamily="18" charset="0"/>
              </a:rPr>
              <a:t>RS : B/L NVBS</a:t>
            </a:r>
            <a:endParaRPr lang="zh-CN" altLang="en-US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/>
              <a:buChar char="Ø"/>
            </a:pPr>
            <a:r>
              <a:rPr lang="en-US" altLang="en-GB" b="1" dirty="0">
                <a:latin typeface="Times New Roman" panose="02020603050405020304" pitchFamily="18" charset="0"/>
                <a:cs typeface="Times New Roman" pitchFamily="18" charset="0"/>
              </a:rPr>
              <a:t>Abdomen : soft, no tenderness, no organomegaly  </a:t>
            </a:r>
            <a:endParaRPr lang="zh-CN" altLang="en-US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864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104864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08307-73E6-4CAE-8296-4D539CD6C428}" type="slidenum">
              <a:rPr lang="en-US" smtClean="0"/>
              <a:t>5</a:t>
            </a:fld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289F746-A46D-0A49-B449-EF45DD9618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7F7AF3E-5BD5-F0D8-81AE-E5236EE66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08307-73E6-4CAE-8296-4D539CD6C428}" type="slidenum">
              <a:rPr lang="en-US" smtClean="0"/>
              <a:t>6</a:t>
            </a:fld>
            <a:endParaRPr lang="en-US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xmlns="" id="{E48250E2-BBCF-10AB-B863-CBC08E3294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7996295"/>
              </p:ext>
            </p:extLst>
          </p:nvPr>
        </p:nvGraphicFramePr>
        <p:xfrm>
          <a:off x="1640541" y="943780"/>
          <a:ext cx="8798858" cy="477122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06189">
                  <a:extLst>
                    <a:ext uri="{9D8B030D-6E8A-4147-A177-3AD203B41FA5}">
                      <a16:colId xmlns:a16="http://schemas.microsoft.com/office/drawing/2014/main" xmlns="" val="2491135363"/>
                    </a:ext>
                  </a:extLst>
                </a:gridCol>
                <a:gridCol w="2130485">
                  <a:extLst>
                    <a:ext uri="{9D8B030D-6E8A-4147-A177-3AD203B41FA5}">
                      <a16:colId xmlns:a16="http://schemas.microsoft.com/office/drawing/2014/main" xmlns="" val="3162391021"/>
                    </a:ext>
                  </a:extLst>
                </a:gridCol>
                <a:gridCol w="2646356">
                  <a:extLst>
                    <a:ext uri="{9D8B030D-6E8A-4147-A177-3AD203B41FA5}">
                      <a16:colId xmlns:a16="http://schemas.microsoft.com/office/drawing/2014/main" xmlns="" val="3763395263"/>
                    </a:ext>
                  </a:extLst>
                </a:gridCol>
                <a:gridCol w="3215828">
                  <a:extLst>
                    <a:ext uri="{9D8B030D-6E8A-4147-A177-3AD203B41FA5}">
                      <a16:colId xmlns:a16="http://schemas.microsoft.com/office/drawing/2014/main" xmlns="" val="9864121"/>
                    </a:ext>
                  </a:extLst>
                </a:gridCol>
              </a:tblGrid>
              <a:tr h="593196">
                <a:tc>
                  <a:txBody>
                    <a:bodyPr/>
                    <a:lstStyle/>
                    <a:p>
                      <a:pPr algn="ctr"/>
                      <a:r>
                        <a:rPr lang="en-IN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Sl</a:t>
                      </a:r>
                      <a:r>
                        <a:rPr lang="en-IN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Test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Abnormal value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Normal value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92531432"/>
                  </a:ext>
                </a:extLst>
              </a:tr>
              <a:tr h="593196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bilirubin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1.8 mg / dl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 – 1.2 mg / dl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48078392"/>
                  </a:ext>
                </a:extLst>
              </a:tr>
              <a:tr h="593196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Direct bilirubin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 mg / dl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 0.3 mg / dl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06356896"/>
                  </a:ext>
                </a:extLst>
              </a:tr>
              <a:tr h="593196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Indirect bilirubin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 mg / dl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 – 0.8 mg / dl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03328248"/>
                  </a:ext>
                </a:extLst>
              </a:tr>
              <a:tr h="593196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Urine colour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Dark colour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Pale yellow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90284634"/>
                  </a:ext>
                </a:extLst>
              </a:tr>
              <a:tr h="593196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Stool colour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Pale colour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Brown colour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20591290"/>
                  </a:ext>
                </a:extLst>
              </a:tr>
              <a:tr h="593196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ALP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149 IU / 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 – 147 IU / 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82128867"/>
                  </a:ext>
                </a:extLst>
              </a:tr>
              <a:tr h="618850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AST / ALT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 IU /L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 – 20 IU / 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24385405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6CE16E65-8A46-3227-7AD7-1C024E1004F7}"/>
              </a:ext>
            </a:extLst>
          </p:cNvPr>
          <p:cNvSpPr txBox="1"/>
          <p:nvPr/>
        </p:nvSpPr>
        <p:spPr>
          <a:xfrm>
            <a:off x="3487270" y="138880"/>
            <a:ext cx="510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OBJECTIVE EVIDENCE </a:t>
            </a:r>
          </a:p>
        </p:txBody>
      </p:sp>
    </p:spTree>
    <p:extLst>
      <p:ext uri="{BB962C8B-B14F-4D97-AF65-F5344CB8AC3E}">
        <p14:creationId xmlns:p14="http://schemas.microsoft.com/office/powerpoint/2010/main" val="18023604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94305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20439974"/>
              </p:ext>
            </p:extLst>
          </p:nvPr>
        </p:nvGraphicFramePr>
        <p:xfrm>
          <a:off x="2152650" y="1825624"/>
          <a:ext cx="8210550" cy="41179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68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368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7368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96276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TEST</a:t>
                      </a:r>
                      <a:endParaRPr lang="en-US" dirty="0"/>
                    </a:p>
                  </a:txBody>
                  <a:tcPr marL="87630" marR="8763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NORMAL</a:t>
                      </a:r>
                      <a:r>
                        <a:rPr lang="en-US" sz="2000" baseline="0" dirty="0"/>
                        <a:t> VALUE</a:t>
                      </a:r>
                      <a:endParaRPr lang="en-US" sz="2000" dirty="0"/>
                    </a:p>
                  </a:txBody>
                  <a:tcPr marL="87630" marR="8763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OBSERVED VALUE</a:t>
                      </a:r>
                    </a:p>
                  </a:txBody>
                  <a:tcPr marL="87630" marR="8763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17234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Hb</a:t>
                      </a:r>
                      <a:endParaRPr lang="en-US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630" marR="8763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13.8-18g/dL</a:t>
                      </a:r>
                      <a:endParaRPr lang="zh-CN" altLang="en-US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630" marR="8763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12g/dL</a:t>
                      </a:r>
                      <a:endParaRPr lang="zh-CN" altLang="en-US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630" marR="8763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84078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ESR</a:t>
                      </a:r>
                    </a:p>
                  </a:txBody>
                  <a:tcPr marL="87630" marR="8763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&lt;20mm/hr</a:t>
                      </a:r>
                    </a:p>
                  </a:txBody>
                  <a:tcPr marL="87630" marR="8763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60mm/hr</a:t>
                      </a:r>
                      <a:endParaRPr lang="zh-CN" altLang="en-US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630" marR="8763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84078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Neutrophils</a:t>
                      </a:r>
                      <a:endParaRPr lang="zh-CN" altLang="en-US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630" marR="8763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en-GB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60-70%</a:t>
                      </a:r>
                      <a:endParaRPr lang="zh-CN" altLang="en-US" sz="20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630" marR="8763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85%</a:t>
                      </a:r>
                      <a:endParaRPr lang="zh-CN" altLang="en-US" sz="20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630" marR="8763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84078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Lymphocytes</a:t>
                      </a:r>
                    </a:p>
                  </a:txBody>
                  <a:tcPr marL="87630" marR="8763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22-30%</a:t>
                      </a:r>
                      <a:endParaRPr lang="zh-CN" altLang="en-US" sz="20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630" marR="8763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en-GB" sz="20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25%</a:t>
                      </a:r>
                      <a:endParaRPr lang="zh-CN" altLang="en-US" sz="20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630" marR="8763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84078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Monocytes</a:t>
                      </a:r>
                    </a:p>
                  </a:txBody>
                  <a:tcPr marL="87630" marR="8763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2-4%</a:t>
                      </a:r>
                    </a:p>
                  </a:txBody>
                  <a:tcPr marL="87630" marR="8763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4%</a:t>
                      </a:r>
                    </a:p>
                  </a:txBody>
                  <a:tcPr marL="87630" marR="8763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84078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Basophils</a:t>
                      </a:r>
                    </a:p>
                  </a:txBody>
                  <a:tcPr marL="87630" marR="8763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0-3%</a:t>
                      </a:r>
                    </a:p>
                  </a:txBody>
                  <a:tcPr marL="87630" marR="8763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0.2%</a:t>
                      </a:r>
                    </a:p>
                  </a:txBody>
                  <a:tcPr marL="87630" marR="8763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84078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Eosinophils</a:t>
                      </a:r>
                    </a:p>
                  </a:txBody>
                  <a:tcPr marL="87630" marR="8763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0-4%</a:t>
                      </a:r>
                    </a:p>
                  </a:txBody>
                  <a:tcPr marL="87630" marR="8763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2%</a:t>
                      </a:r>
                    </a:p>
                  </a:txBody>
                  <a:tcPr marL="87630" marR="8763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104861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104861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08307-73E6-4CAE-8296-4D539CD6C428}" type="slidenum">
              <a:rPr lang="en-US" smtClean="0"/>
              <a:t>7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2783F29-2CCB-F03C-1BB5-6B7D0FF581F2}"/>
              </a:ext>
            </a:extLst>
          </p:cNvPr>
          <p:cNvSpPr txBox="1"/>
          <p:nvPr/>
        </p:nvSpPr>
        <p:spPr>
          <a:xfrm>
            <a:off x="3429000" y="552828"/>
            <a:ext cx="510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OBJECTIVE EVIDENCE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5" name="Title 1"/>
          <p:cNvSpPr>
            <a:spLocks noGrp="1"/>
          </p:cNvSpPr>
          <p:nvPr>
            <p:ph type="title"/>
          </p:nvPr>
        </p:nvSpPr>
        <p:spPr>
          <a:xfrm>
            <a:off x="2152650" y="320675"/>
            <a:ext cx="7886700" cy="1325563"/>
          </a:xfrm>
        </p:spPr>
        <p:txBody>
          <a:bodyPr/>
          <a:lstStyle/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OTHER INVESTIGATIONS</a:t>
            </a:r>
            <a:b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URINE AND LFT TEST</a:t>
            </a:r>
            <a:endParaRPr lang="zh-CN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8606" name="Content Placeholder 2"/>
          <p:cNvSpPr>
            <a:spLocks noGrp="1"/>
          </p:cNvSpPr>
          <p:nvPr>
            <p:ph idx="1"/>
          </p:nvPr>
        </p:nvSpPr>
        <p:spPr>
          <a:xfrm>
            <a:off x="3248025" y="2209801"/>
            <a:ext cx="5695950" cy="3279775"/>
          </a:xfrm>
        </p:spPr>
        <p:txBody>
          <a:bodyPr>
            <a:norm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Epi cells - 2-3</a:t>
            </a:r>
            <a:endParaRPr lang="zh-CN" alt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Pus cells - 3-4</a:t>
            </a:r>
            <a:endParaRPr lang="zh-CN" alt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Bile -</a:t>
            </a:r>
            <a:r>
              <a:rPr lang="en-US" altLang="en-GB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9.5mg/dL</a:t>
            </a:r>
            <a:r>
              <a:rPr lang="en-US" altLang="en-GB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(0.1-1.0mg/dL)</a:t>
            </a:r>
            <a:endParaRPr lang="zh-CN" alt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GB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Sr bile -</a:t>
            </a:r>
            <a:r>
              <a:rPr lang="en-US" altLang="en-GB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4.4mg/dL</a:t>
            </a:r>
            <a:r>
              <a:rPr lang="en-US" altLang="en-GB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(upto 0 4mg/dL)</a:t>
            </a:r>
          </a:p>
          <a:p>
            <a:r>
              <a:rPr lang="en-US" altLang="en-GB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Urine colour -yellow colouration </a:t>
            </a:r>
            <a:r>
              <a:rPr lang="en-US" alt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zh-CN" alt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860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104860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08307-73E6-4CAE-8296-4D539CD6C428}" type="slidenum">
              <a:rPr lang="en-US" smtClean="0"/>
              <a:t>8</a:t>
            </a:fld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ASSESSMENT</a:t>
            </a:r>
          </a:p>
        </p:txBody>
      </p:sp>
      <p:sp>
        <p:nvSpPr>
          <p:cNvPr id="1048597" name="Content Placeholder 2"/>
          <p:cNvSpPr>
            <a:spLocks noGrp="1"/>
          </p:cNvSpPr>
          <p:nvPr>
            <p:ph idx="1"/>
          </p:nvPr>
        </p:nvSpPr>
        <p:spPr>
          <a:xfrm>
            <a:off x="2152650" y="1825626"/>
            <a:ext cx="7886700" cy="1984375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cs typeface="Times New Roman" pitchFamily="18" charset="0"/>
              </a:rPr>
              <a:t>From subjective and objective data, it is noted that patient is suffering from JAUNDICE. </a:t>
            </a:r>
            <a:endParaRPr lang="zh-CN" alt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859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104860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08307-73E6-4CAE-8296-4D539CD6C428}" type="slidenum">
              <a:rPr lang="en-US" smtClean="0"/>
              <a:t>9</a:t>
            </a:fld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</TotalTime>
  <Words>551</Words>
  <Application>Microsoft Office PowerPoint</Application>
  <PresentationFormat>Widescreen</PresentationFormat>
  <Paragraphs>228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Wingdings</vt:lpstr>
      <vt:lpstr>等线</vt:lpstr>
      <vt:lpstr>等线 Light</vt:lpstr>
      <vt:lpstr>Office Theme</vt:lpstr>
      <vt:lpstr>CASE PRESENTATION ON JAUNDICE</vt:lpstr>
      <vt:lpstr>PowerPoint Presentation</vt:lpstr>
      <vt:lpstr>PowerPoint Presentation</vt:lpstr>
      <vt:lpstr>PowerPoint Presentation</vt:lpstr>
      <vt:lpstr>PHYSICAL EXAMINATION </vt:lpstr>
      <vt:lpstr>PowerPoint Presentation</vt:lpstr>
      <vt:lpstr>PowerPoint Presentation</vt:lpstr>
      <vt:lpstr>OTHER INVESTIGATIONS URINE AND LFT TEST</vt:lpstr>
      <vt:lpstr>ASSESSMENT</vt:lpstr>
      <vt:lpstr>PLANNING </vt:lpstr>
      <vt:lpstr>NON PHARMACOLOGICAL TREATMENT </vt:lpstr>
      <vt:lpstr>MEDICATION CHART</vt:lpstr>
      <vt:lpstr>DISCHARGE MEDICATIONS</vt:lpstr>
      <vt:lpstr>PATIENT COUNSELLING</vt:lpstr>
      <vt:lpstr>THANK YOU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CASE PRESENTATION ON PEPTIC ULCER</dc:title>
  <dc:creator>Windows User</dc:creator>
  <cp:lastModifiedBy>User</cp:lastModifiedBy>
  <cp:revision>11</cp:revision>
  <dcterms:created xsi:type="dcterms:W3CDTF">2021-05-10T01:03:27Z</dcterms:created>
  <dcterms:modified xsi:type="dcterms:W3CDTF">2024-09-03T07:50:31Z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ecf8edb5b6d044d1b35a5f070c7acc74</vt:lpwstr>
  </property>
</Properties>
</file>