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74" r:id="rId2"/>
    <p:sldId id="276" r:id="rId3"/>
    <p:sldId id="296" r:id="rId4"/>
    <p:sldId id="279" r:id="rId5"/>
    <p:sldId id="277" r:id="rId6"/>
    <p:sldId id="278" r:id="rId7"/>
    <p:sldId id="280" r:id="rId8"/>
    <p:sldId id="291" r:id="rId9"/>
    <p:sldId id="281" r:id="rId10"/>
    <p:sldId id="282" r:id="rId11"/>
    <p:sldId id="284" r:id="rId12"/>
    <p:sldId id="298" r:id="rId13"/>
    <p:sldId id="297" r:id="rId14"/>
    <p:sldId id="285" r:id="rId15"/>
    <p:sldId id="286" r:id="rId16"/>
    <p:sldId id="287" r:id="rId17"/>
    <p:sldId id="288" r:id="rId18"/>
    <p:sldId id="28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55" autoAdjust="0"/>
    <p:restoredTop sz="94640"/>
  </p:normalViewPr>
  <p:slideViewPr>
    <p:cSldViewPr>
      <p:cViewPr varScale="1">
        <p:scale>
          <a:sx n="70" d="100"/>
          <a:sy n="70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3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64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65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38113" y="766763"/>
            <a:ext cx="6823075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66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67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6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3059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4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595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4859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223AE-C416-4CCA-97EA-F50ECCDB1BBE}" type="datetimeFigureOut">
              <a:rPr lang="en-US" smtClean="0"/>
              <a:t>9/3/2024</a:t>
            </a:fld>
            <a:endParaRPr lang="en-US" dirty="0"/>
          </a:p>
        </p:txBody>
      </p:sp>
      <p:sp>
        <p:nvSpPr>
          <p:cNvPr id="104859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4859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F3A91-9435-48B5-ABB6-F341456414FD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631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63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223AE-C416-4CCA-97EA-F50ECCDB1BBE}" type="datetimeFigureOut">
              <a:rPr lang="en-US" smtClean="0"/>
              <a:t>9/3/2024</a:t>
            </a:fld>
            <a:endParaRPr lang="en-US" dirty="0"/>
          </a:p>
        </p:txBody>
      </p:sp>
      <p:sp>
        <p:nvSpPr>
          <p:cNvPr id="104863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4863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F3A91-9435-48B5-ABB6-F341456414FD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9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620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62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223AE-C416-4CCA-97EA-F50ECCDB1BBE}" type="datetimeFigureOut">
              <a:rPr lang="en-US" smtClean="0"/>
              <a:t>9/3/2024</a:t>
            </a:fld>
            <a:endParaRPr lang="en-US" dirty="0"/>
          </a:p>
        </p:txBody>
      </p:sp>
      <p:sp>
        <p:nvSpPr>
          <p:cNvPr id="104862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4862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F3A91-9435-48B5-ABB6-F341456414FD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58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58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223AE-C416-4CCA-97EA-F50ECCDB1BBE}" type="datetimeFigureOut">
              <a:rPr lang="en-US" smtClean="0"/>
              <a:t>9/3/2024</a:t>
            </a:fld>
            <a:endParaRPr lang="en-US" dirty="0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4858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F3A91-9435-48B5-ABB6-F341456414FD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5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48636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3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223AE-C416-4CCA-97EA-F50ECCDB1BBE}" type="datetimeFigureOut">
              <a:rPr lang="en-US" smtClean="0"/>
              <a:t>9/3/2024</a:t>
            </a:fld>
            <a:endParaRPr lang="en-US" dirty="0"/>
          </a:p>
        </p:txBody>
      </p:sp>
      <p:sp>
        <p:nvSpPr>
          <p:cNvPr id="104863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4863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F3A91-9435-48B5-ABB6-F341456414FD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641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642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643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223AE-C416-4CCA-97EA-F50ECCDB1BBE}" type="datetimeFigureOut">
              <a:rPr lang="en-US" smtClean="0"/>
              <a:t>9/3/2024</a:t>
            </a:fld>
            <a:endParaRPr lang="en-US" dirty="0"/>
          </a:p>
        </p:txBody>
      </p:sp>
      <p:sp>
        <p:nvSpPr>
          <p:cNvPr id="104864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4864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F3A91-9435-48B5-ABB6-F341456414FD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647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>
            <a:normAutofit fontScale="95833" lnSpcReduction="20000"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48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64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>
            <a:normAutofit fontScale="95833" lnSpcReduction="20000"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50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651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223AE-C416-4CCA-97EA-F50ECCDB1BBE}" type="datetimeFigureOut">
              <a:rPr lang="en-US" smtClean="0"/>
              <a:t>9/3/2024</a:t>
            </a:fld>
            <a:endParaRPr lang="en-US" dirty="0"/>
          </a:p>
        </p:txBody>
      </p:sp>
      <p:sp>
        <p:nvSpPr>
          <p:cNvPr id="1048652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48653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F3A91-9435-48B5-ABB6-F341456414FD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61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223AE-C416-4CCA-97EA-F50ECCDB1BBE}" type="datetimeFigureOut">
              <a:rPr lang="en-US" smtClean="0"/>
              <a:t>9/3/2024</a:t>
            </a:fld>
            <a:endParaRPr lang="en-US" dirty="0"/>
          </a:p>
        </p:txBody>
      </p:sp>
      <p:sp>
        <p:nvSpPr>
          <p:cNvPr id="104861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486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F3A91-9435-48B5-ABB6-F341456414FD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223AE-C416-4CCA-97EA-F50ECCDB1BBE}" type="datetimeFigureOut">
              <a:rPr lang="en-US" smtClean="0"/>
              <a:t>9/3/2024</a:t>
            </a:fld>
            <a:endParaRPr lang="en-US" dirty="0"/>
          </a:p>
        </p:txBody>
      </p:sp>
      <p:sp>
        <p:nvSpPr>
          <p:cNvPr id="104865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4865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F3A91-9435-48B5-ABB6-F341456414FD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7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48658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659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60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223AE-C416-4CCA-97EA-F50ECCDB1BBE}" type="datetimeFigureOut">
              <a:rPr lang="en-US" smtClean="0"/>
              <a:t>9/3/2024</a:t>
            </a:fld>
            <a:endParaRPr lang="en-US" dirty="0"/>
          </a:p>
        </p:txBody>
      </p:sp>
      <p:sp>
        <p:nvSpPr>
          <p:cNvPr id="1048661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48662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F3A91-9435-48B5-ABB6-F341456414FD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4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48625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048626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2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223AE-C416-4CCA-97EA-F50ECCDB1BBE}" type="datetimeFigureOut">
              <a:rPr lang="en-US" smtClean="0"/>
              <a:t>9/3/2024</a:t>
            </a:fld>
            <a:endParaRPr lang="en-US" dirty="0"/>
          </a:p>
        </p:txBody>
      </p:sp>
      <p:sp>
        <p:nvSpPr>
          <p:cNvPr id="104862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4862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F3A91-9435-48B5-ABB6-F341456414FD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7223AE-C416-4CCA-97EA-F50ECCDB1BBE}" type="datetimeFigureOut">
              <a:rPr lang="en-US" smtClean="0"/>
              <a:t>9/3/2024</a:t>
            </a:fld>
            <a:endParaRPr lang="en-US" dirty="0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3F3A91-9435-48B5-ABB6-F341456414F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extBox 1"/>
          <p:cNvSpPr txBox="1"/>
          <p:nvPr userDrawn="1"/>
        </p:nvSpPr>
        <p:spPr>
          <a:xfrm rot="19807969">
            <a:off x="2656103" y="2753463"/>
            <a:ext cx="7848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0" name="Subtitle 2"/>
          <p:cNvSpPr>
            <a:spLocks noGrp="1"/>
          </p:cNvSpPr>
          <p:nvPr>
            <p:ph type="subTitle" idx="1"/>
          </p:nvPr>
        </p:nvSpPr>
        <p:spPr>
          <a:xfrm>
            <a:off x="2202093" y="1844824"/>
            <a:ext cx="7772400" cy="4010000"/>
          </a:xfrm>
        </p:spPr>
        <p:txBody>
          <a:bodyPr>
            <a:normAutofit/>
          </a:bodyPr>
          <a:lstStyle/>
          <a:p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CASE PRESENTATION ON</a:t>
            </a:r>
          </a:p>
          <a:p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PEPTIC 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ULCER</a:t>
            </a:r>
            <a:endParaRPr lang="en-US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Content Placeholder 2"/>
          <p:cNvSpPr>
            <a:spLocks noGrp="1"/>
          </p:cNvSpPr>
          <p:nvPr>
            <p:ph idx="1"/>
          </p:nvPr>
        </p:nvSpPr>
        <p:spPr>
          <a:xfrm>
            <a:off x="1991544" y="692697"/>
            <a:ext cx="8229600" cy="541180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                    PLAN</a:t>
            </a:r>
          </a:p>
          <a:p>
            <a:pPr marL="0" indent="0">
              <a:buNone/>
            </a:pPr>
            <a:r>
              <a:rPr lang="en-US" sz="3500" i="1" dirty="0">
                <a:latin typeface="Times New Roman" pitchFamily="18" charset="0"/>
                <a:cs typeface="Times New Roman" pitchFamily="18" charset="0"/>
              </a:rPr>
              <a:t>Goals achieved :</a:t>
            </a:r>
          </a:p>
          <a:p>
            <a:pPr marL="0" indent="0">
              <a:buNone/>
            </a:pPr>
            <a:r>
              <a:rPr lang="en-US" sz="3500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Patient specific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To cure the patient and prevent further ulceration.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To reduce abdominal pain ,indigestion .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To prevent deep ulceration .</a:t>
            </a:r>
          </a:p>
          <a:p>
            <a:pPr marL="0" indent="0">
              <a:buNone/>
            </a:pPr>
            <a:r>
              <a:rPr lang="en-US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Disease specific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en-IN" dirty="0">
                <a:latin typeface="Times New Roman" pitchFamily="18" charset="0"/>
                <a:cs typeface="Times New Roman" pitchFamily="18" charset="0"/>
              </a:rPr>
              <a:t>To improve  patients 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ondition </a:t>
            </a:r>
            <a:endParaRPr lang="zh-CN" altLang="en-US"/>
          </a:p>
          <a:p>
            <a:r>
              <a:rPr lang="en-US" altLang="en-IN" dirty="0">
                <a:latin typeface="Times New Roman" pitchFamily="18" charset="0"/>
                <a:cs typeface="Times New Roman" pitchFamily="18" charset="0"/>
              </a:rPr>
              <a:t>To relieve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Symptoms 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94304" name="Table 6"/>
          <p:cNvGraphicFramePr>
            <a:graphicFrameLocks noGrp="1"/>
          </p:cNvGraphicFramePr>
          <p:nvPr/>
        </p:nvGraphicFramePr>
        <p:xfrm>
          <a:off x="1327835" y="1200150"/>
          <a:ext cx="10549094" cy="279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411"/>
                <a:gridCol w="1246122"/>
                <a:gridCol w="1052856"/>
                <a:gridCol w="942157"/>
                <a:gridCol w="784719"/>
                <a:gridCol w="807874"/>
                <a:gridCol w="725391"/>
                <a:gridCol w="725391"/>
                <a:gridCol w="725391"/>
                <a:gridCol w="725391"/>
                <a:gridCol w="725391"/>
              </a:tblGrid>
              <a:tr h="5588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BRAND NAME</a:t>
                      </a:r>
                      <a:endParaRPr lang="en-IN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GENERIC NAME </a:t>
                      </a:r>
                      <a:endParaRPr lang="en-IN" sz="1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DOSE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FREQUENCY</a:t>
                      </a:r>
                      <a:endParaRPr lang="en-IN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R.O.A</a:t>
                      </a:r>
                      <a:endParaRPr lang="en-IN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IN"/>
                        <a:t>3</a:t>
                      </a:r>
                      <a:endParaRPr lang="en-I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IN"/>
                        <a:t>4</a:t>
                      </a:r>
                      <a:endParaRPr lang="en-I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IN"/>
                        <a:t>5</a:t>
                      </a:r>
                      <a:endParaRPr lang="en-I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IN"/>
                        <a:t>6</a:t>
                      </a:r>
                      <a:endParaRPr lang="en-IN" altLang="en-US"/>
                    </a:p>
                  </a:txBody>
                  <a:tcPr/>
                </a:tc>
              </a:tr>
              <a:tr h="5588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I.V</a:t>
                      </a:r>
                      <a:r>
                        <a:rPr lang="en-US" sz="1800" baseline="0" dirty="0">
                          <a:latin typeface="Times New Roman" pitchFamily="18" charset="0"/>
                          <a:cs typeface="Times New Roman" pitchFamily="18" charset="0"/>
                        </a:rPr>
                        <a:t> NS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Normal</a:t>
                      </a:r>
                      <a:r>
                        <a:rPr lang="en-US" sz="1800" baseline="0" dirty="0">
                          <a:latin typeface="Times New Roman" pitchFamily="18" charset="0"/>
                          <a:cs typeface="Times New Roman" pitchFamily="18" charset="0"/>
                        </a:rPr>
                        <a:t> saline 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 pint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----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I.V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IN"/>
                        <a:t>+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altLang="en-US"/>
                    </a:p>
                  </a:txBody>
                  <a:tcPr/>
                </a:tc>
              </a:tr>
              <a:tr h="5588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T.DOLO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800" dirty="0" err="1">
                          <a:latin typeface="Times New Roman" pitchFamily="18" charset="0"/>
                          <a:cs typeface="Times New Roman" pitchFamily="18" charset="0"/>
                        </a:rPr>
                        <a:t>paracetmol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650mg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1-0-0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IN"/>
                        <a:t>+</a:t>
                      </a:r>
                      <a:endParaRPr lang="en-I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IN"/>
                        <a:t>+</a:t>
                      </a:r>
                      <a:endParaRPr lang="en-I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altLang="en-US"/>
                    </a:p>
                  </a:txBody>
                  <a:tcPr/>
                </a:tc>
              </a:tr>
              <a:tr h="7260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SYP.SUCRAFIL-OGEL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800" dirty="0" err="1">
                          <a:latin typeface="Times New Roman" pitchFamily="18" charset="0"/>
                          <a:cs typeface="Times New Roman" pitchFamily="18" charset="0"/>
                        </a:rPr>
                        <a:t>Sucralfate+oxethacaine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2mg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1-0-1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IN"/>
                        <a:t>+</a:t>
                      </a:r>
                      <a:endParaRPr lang="en-I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IN"/>
                        <a:t>+</a:t>
                      </a:r>
                      <a:endParaRPr lang="en-I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IN"/>
                        <a:t>+</a:t>
                      </a:r>
                      <a:endParaRPr lang="en-I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IN"/>
                        <a:t>+</a:t>
                      </a:r>
                      <a:endParaRPr lang="en-IN" altLang="en-US"/>
                    </a:p>
                  </a:txBody>
                  <a:tcPr/>
                </a:tc>
              </a:tr>
              <a:tr h="3916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T.PANTOP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>
                          <a:latin typeface="Times New Roman" pitchFamily="18" charset="0"/>
                          <a:cs typeface="Times New Roman" pitchFamily="18" charset="0"/>
                        </a:rPr>
                        <a:t>Pantaprazole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40mg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1-0-1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IN"/>
                        <a:t>+</a:t>
                      </a:r>
                      <a:endParaRPr lang="en-I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IN"/>
                        <a:t>+</a:t>
                      </a:r>
                      <a:endParaRPr lang="en-I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IN"/>
                        <a:t>+</a:t>
                      </a:r>
                      <a:endParaRPr lang="en-I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IN"/>
                        <a:t>+</a:t>
                      </a:r>
                      <a:endParaRPr lang="en-IN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48687" name="Title 1"/>
          <p:cNvSpPr>
            <a:spLocks noGrp="1"/>
          </p:cNvSpPr>
          <p:nvPr/>
        </p:nvSpPr>
        <p:spPr>
          <a:xfrm>
            <a:off x="1981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IN" sz="3200" dirty="0">
                <a:solidFill>
                  <a:srgbClr val="FF0000"/>
                </a:solidFill>
                <a:latin typeface="Al Nile" pitchFamily="2" charset="-78"/>
                <a:cs typeface="Al Nile" pitchFamily="2" charset="-78"/>
              </a:rPr>
              <a:t>PHARMACOLOGICAL </a:t>
            </a:r>
            <a:r>
              <a:rPr lang="en-US" sz="3200" dirty="0">
                <a:solidFill>
                  <a:srgbClr val="FF0000"/>
                </a:solidFill>
                <a:latin typeface="Al Nile" pitchFamily="2" charset="-78"/>
                <a:cs typeface="Al Nile" pitchFamily="2" charset="-78"/>
              </a:rPr>
              <a:t>TREATMENT</a:t>
            </a:r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5" name="Title 104868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194309" name="Table 4194308"/>
          <p:cNvGraphicFramePr>
            <a:graphicFrameLocks/>
          </p:cNvGraphicFramePr>
          <p:nvPr/>
        </p:nvGraphicFramePr>
        <p:xfrm>
          <a:off x="1524000" y="1417639"/>
          <a:ext cx="9827808" cy="51421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5617"/>
                <a:gridCol w="1160919"/>
                <a:gridCol w="980868"/>
                <a:gridCol w="877738"/>
                <a:gridCol w="731065"/>
                <a:gridCol w="752636"/>
                <a:gridCol w="675793"/>
                <a:gridCol w="675793"/>
                <a:gridCol w="675793"/>
                <a:gridCol w="675793"/>
                <a:gridCol w="675793"/>
              </a:tblGrid>
              <a:tr h="87845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T.PANTOP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>
                          <a:latin typeface="Times New Roman" pitchFamily="18" charset="0"/>
                          <a:cs typeface="Times New Roman" pitchFamily="18" charset="0"/>
                        </a:rPr>
                        <a:t>Pantaprazole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40mg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1-0-1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IN"/>
                        <a:t>+</a:t>
                      </a:r>
                      <a:endParaRPr lang="en-I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IN"/>
                        <a:t>+</a:t>
                      </a:r>
                      <a:endParaRPr lang="en-I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IN"/>
                        <a:t>+</a:t>
                      </a:r>
                      <a:endParaRPr lang="en-I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IN"/>
                        <a:t>+</a:t>
                      </a:r>
                      <a:endParaRPr lang="en-IN" altLang="en-US"/>
                    </a:p>
                  </a:txBody>
                  <a:tcPr/>
                </a:tc>
              </a:tr>
              <a:tr h="87845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SYP.DUPHALAC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lactulose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15ml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1-0-0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IN"/>
                        <a:t>+</a:t>
                      </a:r>
                      <a:endParaRPr lang="en-I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IN"/>
                        <a:t>+</a:t>
                      </a:r>
                      <a:endParaRPr lang="en-I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IN"/>
                        <a:t>+</a:t>
                      </a:r>
                      <a:endParaRPr lang="en-I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IN"/>
                        <a:t>+</a:t>
                      </a:r>
                      <a:endParaRPr lang="en-IN" altLang="en-US"/>
                    </a:p>
                  </a:txBody>
                  <a:tcPr/>
                </a:tc>
              </a:tr>
              <a:tr h="12533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T.GLOBAC XT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Iron minerals 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4gms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1-0-1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r>
                        <a:rPr lang="en-US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IN"/>
                        <a:t>+</a:t>
                      </a:r>
                      <a:endParaRPr lang="en-I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IN"/>
                        <a:t>+</a:t>
                      </a:r>
                      <a:endParaRPr lang="en-I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IN"/>
                        <a:t>+</a:t>
                      </a:r>
                      <a:endParaRPr lang="en-I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IN"/>
                        <a:t>+</a:t>
                      </a:r>
                      <a:endParaRPr lang="en-IN" altLang="en-US"/>
                    </a:p>
                  </a:txBody>
                  <a:tcPr/>
                </a:tc>
              </a:tr>
              <a:tr h="12533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INJ.EMESET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odensetron</a:t>
                      </a:r>
                      <a:endParaRPr lang="en-US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4mg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1-0-1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I.V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IN"/>
                        <a:t>+</a:t>
                      </a:r>
                      <a:endParaRPr lang="en-I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IN"/>
                        <a:t>+</a:t>
                      </a:r>
                      <a:endParaRPr lang="en-I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IN"/>
                        <a:t>+</a:t>
                      </a:r>
                      <a:endParaRPr lang="en-I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IN"/>
                        <a:t>+</a:t>
                      </a:r>
                      <a:endParaRPr lang="en-IN" altLang="en-US"/>
                    </a:p>
                  </a:txBody>
                  <a:tcPr/>
                </a:tc>
              </a:tr>
              <a:tr h="87845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INJ.BUSCOPAN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Hyoscine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20mg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1-0-1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I.V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alt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3" name="Title 104868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IN" sz="2800"/>
              <a:t>NON PHARAMACOLOGICAL TREATMENT </a:t>
            </a:r>
            <a:endParaRPr lang="en-IN"/>
          </a:p>
        </p:txBody>
      </p:sp>
      <p:sp>
        <p:nvSpPr>
          <p:cNvPr id="1048684" name="Content Placeholder 104868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IN"/>
              <a:t>Avoid spicy foods</a:t>
            </a:r>
            <a:endParaRPr lang="en-IN"/>
          </a:p>
          <a:p>
            <a:r>
              <a:rPr lang="en-US" altLang="en-IN"/>
              <a:t>.Take small frequent meals</a:t>
            </a:r>
            <a:endParaRPr lang="en-IN"/>
          </a:p>
          <a:p>
            <a:r>
              <a:rPr lang="en-US" altLang="en-IN"/>
              <a:t>Avoid fried foods</a:t>
            </a:r>
            <a:endParaRPr lang="en-IN"/>
          </a:p>
          <a:p>
            <a:r>
              <a:rPr lang="en-US" altLang="en-IN"/>
              <a:t>Decrease intake of caffeine and milk products</a:t>
            </a:r>
            <a:endParaRPr lang="en-IN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Content Placeholder 2"/>
          <p:cNvSpPr>
            <a:spLocks noGrp="1"/>
          </p:cNvSpPr>
          <p:nvPr>
            <p:ph idx="1"/>
          </p:nvPr>
        </p:nvSpPr>
        <p:spPr>
          <a:xfrm>
            <a:off x="1981200" y="1000109"/>
            <a:ext cx="8229600" cy="51260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PATIENT COUNSELLING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The patient is being told that she is suffering from a disease called peptic diseases where there will be excess secretion of gastric contents from the stomach.</a:t>
            </a: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About the drugs :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Should take drugs at the night time .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Should avoid the over dosing.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9" name="Content Placeholder 2"/>
          <p:cNvSpPr>
            <a:spLocks noGrp="1"/>
          </p:cNvSpPr>
          <p:nvPr>
            <p:ph idx="1"/>
          </p:nvPr>
        </p:nvSpPr>
        <p:spPr>
          <a:xfrm>
            <a:off x="1981200" y="214291"/>
            <a:ext cx="8229600" cy="59118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   Life style   modification :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Avoid other otc medication .</a:t>
            </a:r>
          </a:p>
          <a:p>
            <a:pPr marL="0" indent="0"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   Diet : 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Eat protien,iron rich food 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Proper timings of food.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Avoid citrus fruits.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Avoid spicy food.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Avoid stressful life.</a:t>
            </a:r>
          </a:p>
          <a:p>
            <a:pPr marL="0" indent="0"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   Exercise :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Do regular exercise 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Yoga and medication can be done .</a:t>
            </a: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1" name="Content Placeholder 4"/>
          <p:cNvSpPr>
            <a:spLocks noGrp="1"/>
          </p:cNvSpPr>
          <p:nvPr>
            <p:ph idx="1"/>
          </p:nvPr>
        </p:nvSpPr>
        <p:spPr>
          <a:xfrm>
            <a:off x="1809720" y="500043"/>
            <a:ext cx="8229600" cy="32147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Discharge medication :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Tab .pantop 40mg 1-0-0 </a:t>
            </a:r>
          </a:p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Syp.sucrafil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1-1-1</a:t>
            </a:r>
          </a:p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T.globac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4mg 1-0-1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PHARMACISTS INTERVENTION</a:t>
            </a:r>
          </a:p>
        </p:txBody>
      </p:sp>
      <p:sp>
        <p:nvSpPr>
          <p:cNvPr id="104861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8750" lnSpcReduction="20000"/>
          </a:bodyPr>
          <a:lstStyle/>
          <a:p>
            <a:r>
              <a:rPr lang="en-US" dirty="0"/>
              <a:t>DRUG INTERATION: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MODERATE: </a:t>
            </a:r>
          </a:p>
          <a:p>
            <a:pPr marL="0" indent="0">
              <a:buNone/>
            </a:pPr>
            <a:r>
              <a:rPr lang="en-US" u="sng" dirty="0">
                <a:solidFill>
                  <a:srgbClr val="FF0000"/>
                </a:solidFill>
              </a:rPr>
              <a:t>Ondansetron- Lactulose:</a:t>
            </a:r>
          </a:p>
          <a:p>
            <a:pPr marL="0" indent="0">
              <a:buNone/>
            </a:pPr>
            <a:r>
              <a:rPr lang="en-US" dirty="0"/>
              <a:t>Ondansetron can cause irregular heart rhythm that may be serious.</a:t>
            </a:r>
          </a:p>
          <a:p>
            <a:pPr marL="0" indent="0">
              <a:buNone/>
            </a:pPr>
            <a:r>
              <a:rPr lang="en-US" altLang="en-IN" dirty="0">
                <a:solidFill>
                  <a:srgbClr val="FF0000"/>
                </a:solidFill>
              </a:rPr>
              <a:t>Iron -Pantoprazole</a:t>
            </a:r>
            <a:endParaRPr lang="en-US" dirty="0"/>
          </a:p>
          <a:p>
            <a:pPr marL="0" indent="0">
              <a:buNone/>
            </a:pPr>
            <a:r>
              <a:rPr lang="en-US" altLang="en-IN" dirty="0"/>
              <a:t>By reducing stomach acid, pantoprazole may reduce the absorption of iron</a:t>
            </a:r>
            <a:endParaRPr lang="en-US" dirty="0"/>
          </a:p>
          <a:p>
            <a:pPr marL="0" indent="0">
              <a:buNone/>
            </a:pPr>
            <a:r>
              <a:rPr lang="en-US" altLang="en-IN" dirty="0">
                <a:solidFill>
                  <a:srgbClr val="FF0000"/>
                </a:solidFill>
              </a:rPr>
              <a:t>Acetaminophen-hyoscine</a:t>
            </a:r>
            <a:endParaRPr lang="en-US" dirty="0"/>
          </a:p>
          <a:p>
            <a:pPr marL="0" indent="0">
              <a:buNone/>
            </a:pPr>
            <a:r>
              <a:rPr lang="en-US" altLang="en-IN" dirty="0">
                <a:solidFill>
                  <a:srgbClr val="000000"/>
                </a:solidFill>
              </a:rPr>
              <a:t>Anticholinergic agents may delay and/or decrease the gastrointestinal absorption of acetaminophen by reducing gastric motility and delaying gastric emptying.</a:t>
            </a:r>
            <a:endParaRPr lang="en-US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8" name="Title 3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6034682"/>
          </a:xfrm>
        </p:spPr>
        <p:txBody>
          <a:bodyPr>
            <a:noAutofit/>
          </a:bodyPr>
          <a:lstStyle/>
          <a:p>
            <a:r>
              <a:rPr lang="en-US" sz="8800" dirty="0">
                <a:solidFill>
                  <a:srgbClr val="FF0000"/>
                </a:solidFill>
              </a:rPr>
              <a:t>THANK YOU</a:t>
            </a:r>
            <a:endParaRPr lang="en-IN" sz="8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Patients</a:t>
            </a:r>
            <a:r>
              <a:rPr lang="en-US" altLang="en-IN" b="1" dirty="0"/>
              <a:t> demographic</a:t>
            </a:r>
            <a:r>
              <a:rPr lang="en-US" b="1" dirty="0"/>
              <a:t> details </a:t>
            </a:r>
            <a:endParaRPr lang="zh-CN" altLang="en-US"/>
          </a:p>
        </p:txBody>
      </p:sp>
      <p:sp>
        <p:nvSpPr>
          <p:cNvPr id="104860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Name – xyz </a:t>
            </a:r>
          </a:p>
          <a:p>
            <a:r>
              <a:rPr lang="en-US" dirty="0"/>
              <a:t>Sex – female </a:t>
            </a:r>
          </a:p>
          <a:p>
            <a:r>
              <a:rPr lang="en-US" dirty="0"/>
              <a:t>Weight- 43 kg</a:t>
            </a:r>
          </a:p>
          <a:p>
            <a:r>
              <a:rPr lang="en-US" dirty="0"/>
              <a:t>Height -145cm</a:t>
            </a:r>
          </a:p>
          <a:p>
            <a:r>
              <a:rPr lang="en-US" dirty="0"/>
              <a:t>Age – 26 years</a:t>
            </a:r>
          </a:p>
          <a:p>
            <a:r>
              <a:rPr lang="en-US" dirty="0"/>
              <a:t>DOA-16-08-2022</a:t>
            </a:r>
          </a:p>
          <a:p>
            <a:r>
              <a:rPr lang="en-US" dirty="0"/>
              <a:t>DOD- 22-08-2022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1" name="Title 1048680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IN" b="1">
                <a:solidFill>
                  <a:srgbClr val="FF0000"/>
                </a:solidFill>
              </a:rPr>
              <a:t>Patient history</a:t>
            </a:r>
            <a:r>
              <a:rPr lang="en-US" altLang="en-IN">
                <a:solidFill>
                  <a:srgbClr val="FF0000"/>
                </a:solidFill>
              </a:rPr>
              <a:t> </a:t>
            </a:r>
            <a:endParaRPr lang="en-IN"/>
          </a:p>
        </p:txBody>
      </p:sp>
      <p:sp>
        <p:nvSpPr>
          <p:cNvPr id="1048682" name="Content Placeholder 1048681"/>
          <p:cNvSpPr>
            <a:spLocks noGrp="1"/>
          </p:cNvSpPr>
          <p:nvPr>
            <p:ph idx="1"/>
          </p:nvPr>
        </p:nvSpPr>
        <p:spPr>
          <a:xfrm>
            <a:off x="1981200" y="1489497"/>
            <a:ext cx="8229600" cy="4636666"/>
          </a:xfrm>
        </p:spPr>
        <p:txBody>
          <a:bodyPr>
            <a:normAutofit fontScale="87500" lnSpcReduction="20000"/>
          </a:bodyPr>
          <a:lstStyle/>
          <a:p>
            <a:r>
              <a:rPr lang="en-US" altLang="en-IN"/>
              <a:t>PAST MEDICATION HISTORY: NIL</a:t>
            </a:r>
            <a:endParaRPr lang="en-IN"/>
          </a:p>
          <a:p>
            <a:r>
              <a:rPr lang="en-US" altLang="en-IN"/>
              <a:t>FAMILY HISTORY: The patient’s father had a history of Peptic Ulcer Disease.</a:t>
            </a:r>
            <a:endParaRPr lang="en-IN"/>
          </a:p>
          <a:p>
            <a:r>
              <a:rPr lang="en-US" altLang="en-IN"/>
              <a:t>SOCIAL HISTORY:  </a:t>
            </a:r>
            <a:endParaRPr lang="en-IN"/>
          </a:p>
          <a:p>
            <a:r>
              <a:rPr lang="en-US" altLang="en-IN"/>
              <a:t>Alcoholic-no                             </a:t>
            </a:r>
            <a:endParaRPr lang="en-IN"/>
          </a:p>
          <a:p>
            <a:r>
              <a:rPr lang="en-US" altLang="en-IN"/>
              <a:t>Tobacco-no </a:t>
            </a:r>
            <a:endParaRPr lang="en-IN"/>
          </a:p>
          <a:p>
            <a:r>
              <a:rPr lang="en-US" altLang="en-IN"/>
              <a:t>Smoker-no </a:t>
            </a:r>
            <a:endParaRPr lang="en-IN"/>
          </a:p>
          <a:p>
            <a:r>
              <a:rPr lang="en-US" altLang="en-IN"/>
              <a:t>Allergic –not known </a:t>
            </a:r>
            <a:endParaRPr lang="en-IN"/>
          </a:p>
          <a:p>
            <a:r>
              <a:rPr lang="en-US" altLang="en-IN"/>
              <a:t>Marital status  -unmarried</a:t>
            </a:r>
            <a:endParaRPr lang="en-IN"/>
          </a:p>
          <a:p>
            <a:r>
              <a:rPr lang="en-US" altLang="en-IN"/>
              <a:t>SHE TAKES MORE  SPICY FOOD </a:t>
            </a:r>
            <a:endParaRPr lang="en-IN"/>
          </a:p>
          <a:p>
            <a:r>
              <a:rPr lang="en-US" altLang="en-IN"/>
              <a:t>NO REGULAR  TIME FOR  FOOD</a:t>
            </a:r>
            <a:endParaRPr lang="en-IN"/>
          </a:p>
          <a:p>
            <a:endParaRPr lang="en-IN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9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n-US" altLang="en-IN" b="1" u="sng" dirty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PHYSICAL EXAMINATION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8610" name="Content Placeholder 2"/>
          <p:cNvSpPr>
            <a:spLocks noGrp="1"/>
          </p:cNvSpPr>
          <p:nvPr>
            <p:ph idx="1"/>
          </p:nvPr>
        </p:nvSpPr>
        <p:spPr>
          <a:xfrm>
            <a:off x="1981200" y="1124744"/>
            <a:ext cx="8229600" cy="5328592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General examination 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-- P+ I- C- C- L- E-</a:t>
            </a:r>
          </a:p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VITAL SIGNS: 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PULSE RATE -85/MIN,</a:t>
            </a:r>
          </a:p>
          <a:p>
            <a:pPr marL="0" indent="0">
              <a:buNone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                                     B.P – 120/80MMHG </a:t>
            </a:r>
          </a:p>
          <a:p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CVS:N</a:t>
            </a:r>
          </a:p>
          <a:p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CNS:N </a:t>
            </a:r>
          </a:p>
          <a:p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GIT: INDIGESTION,SUPERFICIAL TENDERNESS,ABDOMINAL PAIN   </a:t>
            </a:r>
          </a:p>
          <a:p>
            <a:r>
              <a:rPr lang="en-US" altLang="en-IN" sz="1800" dirty="0">
                <a:latin typeface="Times New Roman" pitchFamily="18" charset="0"/>
                <a:cs typeface="Times New Roman" pitchFamily="18" charset="0"/>
              </a:rPr>
              <a:t>Temp:101F</a:t>
            </a:r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5" name="Title 1"/>
          <p:cNvSpPr>
            <a:spLocks noGrp="1"/>
          </p:cNvSpPr>
          <p:nvPr>
            <p:ph type="title"/>
          </p:nvPr>
        </p:nvSpPr>
        <p:spPr>
          <a:xfrm>
            <a:off x="1981200" y="692696"/>
            <a:ext cx="8229600" cy="66460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/>
              </a:rPr>
              <a:t/>
            </a:r>
            <a:br>
              <a:rPr lang="en-US" b="1" dirty="0">
                <a:latin typeface="Times New Roman"/>
              </a:rPr>
            </a:br>
            <a:endParaRPr lang="en-US" dirty="0"/>
          </a:p>
        </p:txBody>
      </p:sp>
      <p:sp>
        <p:nvSpPr>
          <p:cNvPr id="1048606" name="Content Placeholder 2"/>
          <p:cNvSpPr>
            <a:spLocks noGrp="1"/>
          </p:cNvSpPr>
          <p:nvPr>
            <p:ph idx="1"/>
          </p:nvPr>
        </p:nvSpPr>
        <p:spPr>
          <a:xfrm>
            <a:off x="2207568" y="692696"/>
            <a:ext cx="8229600" cy="5544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66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SOAP ANALYSIS</a:t>
            </a:r>
          </a:p>
          <a:p>
            <a:pPr marL="0" indent="0">
              <a:buNone/>
            </a:pPr>
            <a:r>
              <a:rPr lang="en-US" sz="4000" i="1" dirty="0">
                <a:latin typeface="Times New Roman" pitchFamily="18" charset="0"/>
                <a:cs typeface="Times New Roman" pitchFamily="18" charset="0"/>
              </a:rPr>
              <a:t>S: SUBJECTIVE</a:t>
            </a:r>
          </a:p>
          <a:p>
            <a:pPr marL="0" indent="0">
              <a:buNone/>
            </a:pPr>
            <a:r>
              <a:rPr lang="en-US" sz="4000" i="1" dirty="0">
                <a:latin typeface="Times New Roman" pitchFamily="18" charset="0"/>
                <a:cs typeface="Times New Roman" pitchFamily="18" charset="0"/>
              </a:rPr>
              <a:t>O: OBJECTIVE</a:t>
            </a:r>
          </a:p>
          <a:p>
            <a:pPr marL="0" indent="0">
              <a:buNone/>
            </a:pPr>
            <a:r>
              <a:rPr lang="en-US" sz="4000" i="1" dirty="0">
                <a:latin typeface="Times New Roman" pitchFamily="18" charset="0"/>
                <a:cs typeface="Times New Roman" pitchFamily="18" charset="0"/>
              </a:rPr>
              <a:t>A: ASSESSMENT</a:t>
            </a:r>
          </a:p>
          <a:p>
            <a:pPr marL="0" indent="0">
              <a:buNone/>
            </a:pPr>
            <a:r>
              <a:rPr lang="en-US" sz="4000" i="1" dirty="0">
                <a:latin typeface="Times New Roman" pitchFamily="18" charset="0"/>
                <a:cs typeface="Times New Roman" pitchFamily="18" charset="0"/>
              </a:rPr>
              <a:t>P: PLAN</a:t>
            </a:r>
            <a:endParaRPr lang="en-IN" sz="4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7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274042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SUBJECTIVE </a:t>
            </a:r>
            <a:r>
              <a:rPr lang="en-US" altLang="en-IN" dirty="0">
                <a:solidFill>
                  <a:srgbClr val="FF0000"/>
                </a:solidFill>
              </a:rPr>
              <a:t> EVIDENCE </a:t>
            </a: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1048608" name="Content Placeholder 2"/>
          <p:cNvSpPr>
            <a:spLocks noGrp="1"/>
          </p:cNvSpPr>
          <p:nvPr>
            <p:ph idx="1"/>
          </p:nvPr>
        </p:nvSpPr>
        <p:spPr>
          <a:xfrm>
            <a:off x="1645120" y="975480"/>
            <a:ext cx="8565680" cy="555639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sz="4400" b="1" u="sng" dirty="0"/>
              <a:t>CHIEF COMPLAINTS</a:t>
            </a:r>
            <a:r>
              <a:rPr lang="en-IN" sz="4400" b="1" dirty="0"/>
              <a:t>:</a:t>
            </a:r>
            <a:r>
              <a:rPr lang="en-IN" sz="44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IN" sz="3800" dirty="0">
                <a:latin typeface="Times New Roman" pitchFamily="18" charset="0"/>
                <a:cs typeface="Times New Roman" pitchFamily="18" charset="0"/>
              </a:rPr>
              <a:t>Major complaints of abdominal pain, loss of appetite , indigestion, regurgitation, heartburn, pain after taking food, and tiredness </a:t>
            </a:r>
            <a:r>
              <a:rPr lang="en-IN" sz="3800" dirty="0" err="1">
                <a:latin typeface="Times New Roman" pitchFamily="18" charset="0"/>
                <a:cs typeface="Times New Roman" pitchFamily="18" charset="0"/>
              </a:rPr>
              <a:t>vomitings</a:t>
            </a:r>
            <a:r>
              <a:rPr lang="en-IN" sz="3800" dirty="0">
                <a:latin typeface="Times New Roman" pitchFamily="18" charset="0"/>
                <a:cs typeface="Times New Roman" pitchFamily="18" charset="0"/>
              </a:rPr>
              <a:t> ,weight loss ,loose stools for past 1 week.</a:t>
            </a:r>
          </a:p>
          <a:p>
            <a:pPr marL="0" indent="0" algn="just">
              <a:buNone/>
            </a:pPr>
            <a:endParaRPr lang="en-IN" sz="4400" b="1" dirty="0"/>
          </a:p>
          <a:p>
            <a:pPr marL="0" indent="0" algn="just">
              <a:buNone/>
            </a:pPr>
            <a:r>
              <a:rPr lang="en-IN" sz="4400" b="1" dirty="0"/>
              <a:t> </a:t>
            </a:r>
            <a:endParaRPr lang="en-IN" u="sng" dirty="0"/>
          </a:p>
          <a:p>
            <a:endParaRPr lang="en-IN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1" name="Content Placeholder 2"/>
          <p:cNvSpPr>
            <a:spLocks noGrp="1"/>
          </p:cNvSpPr>
          <p:nvPr>
            <p:ph idx="1"/>
          </p:nvPr>
        </p:nvSpPr>
        <p:spPr>
          <a:xfrm>
            <a:off x="1981200" y="188640"/>
            <a:ext cx="8229600" cy="63367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IN" sz="3600" b="1" dirty="0">
                <a:highlight>
                  <a:srgbClr val="FF0000"/>
                </a:highlight>
                <a:latin typeface="Times New Roman" pitchFamily="18" charset="0"/>
                <a:cs typeface="Times New Roman" pitchFamily="18" charset="0"/>
              </a:rPr>
              <a:t>OBJECTIVE EVIDENCE </a:t>
            </a:r>
            <a:endParaRPr lang="zh-CN" altLang="en-US"/>
          </a:p>
          <a:p>
            <a:endParaRPr lang="en-IN" sz="2000" b="1" u="sng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IN" sz="2000" b="1" u="sng" dirty="0">
                <a:latin typeface="Times New Roman" pitchFamily="18" charset="0"/>
                <a:cs typeface="Times New Roman" pitchFamily="18" charset="0"/>
              </a:rPr>
              <a:t> HAEMATOLOGY</a:t>
            </a:r>
          </a:p>
          <a:p>
            <a:r>
              <a:rPr lang="en-IN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HB:10.2G/DL (12-16)</a:t>
            </a:r>
          </a:p>
          <a:p>
            <a:r>
              <a:rPr lang="en-IN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RBC:3.3 MILL.CELL/MM3 (4-5)</a:t>
            </a:r>
          </a:p>
          <a:p>
            <a:r>
              <a:rPr lang="en-IN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ESR:29MM/HR (&lt;2O)</a:t>
            </a:r>
          </a:p>
          <a:p>
            <a:pPr marL="0" indent="0">
              <a:buNone/>
            </a:pPr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     DIFFERENTIAL LEUCKOCYTE COUNT </a:t>
            </a:r>
          </a:p>
          <a:p>
            <a:r>
              <a:rPr lang="en-IN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NEUTROPHILS : 70%(40-60%)</a:t>
            </a:r>
          </a:p>
          <a:p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LYMPHOCYTS : 15%(15-30%)</a:t>
            </a:r>
          </a:p>
          <a:p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BASOPHILS-0.5%(.5%-1%)</a:t>
            </a:r>
          </a:p>
          <a:p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EOSINOPHILS-2%(1-4%)</a:t>
            </a:r>
          </a:p>
          <a:p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MONOCYTES -4%(2-4)</a:t>
            </a:r>
          </a:p>
          <a:p>
            <a:endParaRPr lang="zh-CN" altLang="en-US"/>
          </a:p>
          <a:p>
            <a:pPr marL="0" indent="0">
              <a:buNone/>
            </a:pP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1" name="Title 104867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IN">
                <a:solidFill>
                  <a:srgbClr val="FF0000"/>
                </a:solidFill>
              </a:rPr>
              <a:t>OTHER INVESTIGATIONS</a:t>
            </a:r>
            <a:endParaRPr lang="en-IN"/>
          </a:p>
        </p:txBody>
      </p:sp>
      <p:sp>
        <p:nvSpPr>
          <p:cNvPr id="1048672" name="Content Placeholder 104867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/>
          </a:p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Endoscopy –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 active bleeding peptic ulcer is </a:t>
            </a:r>
          </a:p>
          <a:p>
            <a:pPr marL="0" indent="0"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seen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        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STOOL ANTIGEN TEST: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H.PYLORI ANTIGEN DETECTED IN STOOL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2" name="Content Placeholder 2"/>
          <p:cNvSpPr>
            <a:spLocks noGrp="1"/>
          </p:cNvSpPr>
          <p:nvPr>
            <p:ph idx="1"/>
          </p:nvPr>
        </p:nvSpPr>
        <p:spPr>
          <a:xfrm>
            <a:off x="1981200" y="714357"/>
            <a:ext cx="8229600" cy="5357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ASSESSMENT 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8593" name="Content Placeholder 2"/>
          <p:cNvSpPr>
            <a:spLocks noGrp="1"/>
          </p:cNvSpPr>
          <p:nvPr/>
        </p:nvSpPr>
        <p:spPr>
          <a:xfrm>
            <a:off x="1981200" y="1253331"/>
            <a:ext cx="8229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r>
              <a:rPr lang="en-IN" sz="3200" i="1" dirty="0">
                <a:solidFill>
                  <a:srgbClr val="FF0000"/>
                </a:solidFill>
              </a:rPr>
              <a:t>FINAL DIAGNOSIS </a:t>
            </a:r>
            <a:r>
              <a:rPr lang="en-IN" dirty="0">
                <a:latin typeface="American Typewriter Condensed" panose="02090606020004020304" pitchFamily="18" charset="77"/>
              </a:rPr>
              <a:t>– </a:t>
            </a:r>
            <a:r>
              <a:rPr lang="en-IN" dirty="0">
                <a:latin typeface="Al Nile" pitchFamily="2" charset="-78"/>
                <a:cs typeface="Al Nile" pitchFamily="2" charset="-78"/>
              </a:rPr>
              <a:t>Based on the subjective and objective evidence, the patient was diagnosed with Peptic Ulcer Disease</a:t>
            </a:r>
            <a:r>
              <a:rPr lang="en-US" altLang="en-IN" dirty="0">
                <a:latin typeface="Al Nile" pitchFamily="2" charset="-78"/>
                <a:cs typeface="Al Nile" pitchFamily="2" charset="-78"/>
              </a:rPr>
              <a:t> with anaemia</a:t>
            </a:r>
            <a:endParaRPr lang="zh-CN" altLang="en-US"/>
          </a:p>
          <a:p>
            <a:pPr marL="0" indent="0">
              <a:buNone/>
            </a:pPr>
            <a:endParaRPr lang="en-IN" sz="3200" dirty="0"/>
          </a:p>
          <a:p>
            <a:pPr marL="0" indent="0">
              <a:buNone/>
            </a:pPr>
            <a:endParaRPr lang="en-IN" sz="3200" dirty="0"/>
          </a:p>
          <a:p>
            <a:pPr marL="0" indent="0">
              <a:buNone/>
            </a:pPr>
            <a:endParaRPr lang="en-IN" sz="3200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IN" sz="3200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588</Words>
  <Application>Microsoft Office PowerPoint</Application>
  <PresentationFormat>Widescreen</PresentationFormat>
  <Paragraphs>211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宋体</vt:lpstr>
      <vt:lpstr>Al Nile</vt:lpstr>
      <vt:lpstr>American Typewriter Condensed</vt:lpstr>
      <vt:lpstr>Arial</vt:lpstr>
      <vt:lpstr>Calibri</vt:lpstr>
      <vt:lpstr>Times New Roman</vt:lpstr>
      <vt:lpstr>Office Theme</vt:lpstr>
      <vt:lpstr>PowerPoint Presentation</vt:lpstr>
      <vt:lpstr>Patients demographic details </vt:lpstr>
      <vt:lpstr>Patient history </vt:lpstr>
      <vt:lpstr>PHYSICAL EXAMINATION </vt:lpstr>
      <vt:lpstr> </vt:lpstr>
      <vt:lpstr>SUBJECTIVE  EVIDENCE </vt:lpstr>
      <vt:lpstr>PowerPoint Presentation</vt:lpstr>
      <vt:lpstr>OTHER INVESTIGATIONS</vt:lpstr>
      <vt:lpstr>PowerPoint Presentation</vt:lpstr>
      <vt:lpstr>PowerPoint Presentation</vt:lpstr>
      <vt:lpstr>PowerPoint Presentation</vt:lpstr>
      <vt:lpstr>PowerPoint Presentation</vt:lpstr>
      <vt:lpstr>NON PHARAMACOLOGICAL TREATMENT </vt:lpstr>
      <vt:lpstr>PowerPoint Presentation</vt:lpstr>
      <vt:lpstr>PowerPoint Presentation</vt:lpstr>
      <vt:lpstr>PowerPoint Presentation</vt:lpstr>
      <vt:lpstr>PHARMACISTS INTERVENTION</vt:lpstr>
      <vt:lpstr>THANK YOU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  PRESENTATION  ON  PSORIASIs</dc:title>
  <dc:creator>Windows User</dc:creator>
  <cp:lastModifiedBy>User</cp:lastModifiedBy>
  <cp:revision>1</cp:revision>
  <dcterms:created xsi:type="dcterms:W3CDTF">2020-01-30T05:42:10Z</dcterms:created>
  <dcterms:modified xsi:type="dcterms:W3CDTF">2024-09-03T07:52:58Z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b566384fa77143e78f2e42fee7f2efc9</vt:lpwstr>
  </property>
</Properties>
</file>