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70" r:id="rId9"/>
    <p:sldId id="273" r:id="rId10"/>
    <p:sldId id="274" r:id="rId11"/>
    <p:sldId id="275" r:id="rId12"/>
    <p:sldId id="289" r:id="rId13"/>
    <p:sldId id="290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7369C-86E5-4186-A3C2-2332BD9D952B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DBFF9A-D139-4A84-97E3-342C2CD07C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2237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BFF9A-D139-4A84-97E3-342C2CD07CD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3880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59DB13-EDB2-152A-12B4-B5A76455F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7FA4A28-4CEC-B90A-D35F-6CF0AC448A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5ABBBDF-55F4-72A4-86D3-FEC147BF6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8888E-6AC8-43F8-91A3-7F2FBF8C2257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11CC57-7C6E-4BF0-3177-1207DA2EB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34D941-739B-FBD6-F9D4-9CCBA50DD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8973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A92F23-CC74-9763-91D1-CD7451413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3E715AD-0AD9-3D1C-1F91-D0377D226B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ED93A8E-EE97-0181-ABE9-C243DA118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6DF-716C-49E3-8105-324237897E11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59CFF8-2DE8-D232-993D-146937456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002B50F-52FD-E599-047B-D8308ADE9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131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46D05CE-F277-F731-496E-ADFC34DEBF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CC9AAE6-7A18-17CA-72AD-09BA2D8981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597442-77C8-5A96-5115-E77BA4E71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34F4-9690-4E5C-8E68-3E8196ED4CA6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9FDC800-24BE-CD2F-ADE3-97A5079AE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AED879-33FF-804E-9BA9-EEDD937C1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3471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11BEF1-47F5-557A-F830-39574CEF8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CC8FE21-DC0A-13DC-E21E-E73EBE2E6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FF363A-3B64-FF13-39D7-E7EECF06C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C5859-9066-49BE-8754-2FAFE3797901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FF0A0E-5F19-5659-510B-AACC33E58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B69819-0E6C-3C98-63F2-78E1287E0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2203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6A349A-5F75-D4FF-669F-FD675048A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EF7974E-AFA4-8834-EDA8-98661237C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A9636A9-BF29-BD18-5559-B8A301D75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4E93A-B6CD-4257-83A0-E74BF611F698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C4DC01F-05A7-E0A4-8470-818B89760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B65E792-7442-5851-A172-1BE148C08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2063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08113A-BC81-79FA-1820-0C75A6E71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6E9590E-62E9-8590-387D-661A8C62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D24A595-6C61-92D2-614B-5303DB70D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60874BF-73E2-21B5-949C-B0477A5CD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7D1BA-D4A0-43CB-97B3-C305EB4673CF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A00E9AC-1118-454F-4876-1E97FCAD6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0F35E76-D993-57E0-378F-F9B7630BB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0412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95D838-387C-2E27-F97C-B27732082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4A2FEE9-590A-971D-CCD5-F4ED41FAB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9F0CEB3-987D-F3B6-5C52-DCCD420010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5841F2D-FF0F-2937-2C3D-F13655A67D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BAD99EC-51AD-93A3-95A6-442542B93B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310D79C-300A-06C7-9880-1C6DABE30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32D36-3874-455C-A12C-CF7AE289951A}" type="datetime1">
              <a:rPr lang="en-IN" smtClean="0"/>
              <a:t>03-09-2024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86CFA4F-42C4-3EE0-7634-56683A121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B6E1820-8ED2-225C-FA6E-CF5B32E65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2944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B35F78-1ECE-5EE3-C8F7-1F8BC7195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71BA6F3-1E49-BA4D-780B-B016AE5F1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7752B-EB31-4AB4-B453-AC6EE3944CB3}" type="datetime1">
              <a:rPr lang="en-IN" smtClean="0"/>
              <a:t>03-09-2024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E51E7A-ACB0-858E-27D6-72AD68719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031CE1C-AA52-1DED-3F37-ED6997C7F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778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12E9EE2-0EB6-0A15-E758-D6E1F57EF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1B3C-F38A-409B-9B06-40FF4A13F4DE}" type="datetime1">
              <a:rPr lang="en-IN" smtClean="0"/>
              <a:t>03-09-2024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12186B4-B1D8-9022-9FC5-541248D5D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6014F68-7AB3-7225-9391-92FF78754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7492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A8540B-E90A-6A91-645A-449220242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E719F0-2CC3-8613-9132-C24F58634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D14A726-190B-2DD7-2C9F-8DAA4CA163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180B9FA-5838-71F1-3245-903061372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4F0E-0E01-4130-AD59-EDBE3FBF5632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0F0DAEC-A3FC-1E8F-00AA-0D94113F4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D02FA87-67E5-A60F-ABE1-EF5D07478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0119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66B4CA-5426-F61A-A8E6-A492FF60B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36F010E-791D-DAD0-EF1B-4207E6BE3F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BFF50AC-7C3D-477E-C079-1DAA75F06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DB20E00-1416-4494-886A-C89B2EF08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3CF62-4F32-42E6-82E8-C2F53D5E336D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72CE3F9-F12D-0CA9-B31D-3D9DA32B0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9C4D08F-F57B-C896-E354-1CC05BAA0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699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CCDB57F-A14F-9F0A-A96C-107130E7E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4A275F5-59B4-6534-829F-C463EAC9B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3B63095-8BA0-A278-E0B7-577AAA4F45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D762B-EE50-4FFA-843F-80DFB2FF336A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BDEF1-3284-A240-C6D2-E3F9D7F7FF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F8DBA1-849D-C3BA-1E36-3FD2B3295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E888D-5C36-4FE7-871B-8431E1675AFF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794877">
            <a:off x="2473012" y="2950619"/>
            <a:ext cx="7861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723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99FBFE1-4B37-4D7E-AFC0-5CB67893BAAB}"/>
              </a:ext>
            </a:extLst>
          </p:cNvPr>
          <p:cNvSpPr txBox="1"/>
          <p:nvPr/>
        </p:nvSpPr>
        <p:spPr>
          <a:xfrm>
            <a:off x="477479" y="3239054"/>
            <a:ext cx="119117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6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</a:t>
            </a:r>
            <a:r>
              <a:rPr lang="en-US" sz="46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IN" sz="4600" b="1" i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resentation</a:t>
            </a:r>
            <a:r>
              <a:rPr lang="en-IN" sz="46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n-US" sz="46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IN" sz="4600" b="1" i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iabetes</a:t>
            </a:r>
            <a:r>
              <a:rPr lang="en-IN" sz="46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IN" sz="4600" b="1" i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ype</a:t>
            </a:r>
            <a:r>
              <a:rPr lang="en-IN" sz="46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6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IN" sz="4600" b="1" i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ellitus</a:t>
            </a:r>
            <a:r>
              <a:rPr lang="en-IN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77DD830E-B5B6-3C96-C629-854EB793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256D3522-367E-4421-7FF0-71DABDF27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5579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29A2B487-18C6-41B2-ADE0-E8BF37AA04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120808"/>
              </p:ext>
            </p:extLst>
          </p:nvPr>
        </p:nvGraphicFramePr>
        <p:xfrm>
          <a:off x="475325" y="575399"/>
          <a:ext cx="11241350" cy="570720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747121">
                  <a:extLst>
                    <a:ext uri="{9D8B030D-6E8A-4147-A177-3AD203B41FA5}">
                      <a16:colId xmlns:a16="http://schemas.microsoft.com/office/drawing/2014/main" xmlns="" val="248695562"/>
                    </a:ext>
                  </a:extLst>
                </a:gridCol>
                <a:gridCol w="3549900">
                  <a:extLst>
                    <a:ext uri="{9D8B030D-6E8A-4147-A177-3AD203B41FA5}">
                      <a16:colId xmlns:a16="http://schemas.microsoft.com/office/drawing/2014/main" xmlns="" val="2410427963"/>
                    </a:ext>
                  </a:extLst>
                </a:gridCol>
                <a:gridCol w="3944329">
                  <a:extLst>
                    <a:ext uri="{9D8B030D-6E8A-4147-A177-3AD203B41FA5}">
                      <a16:colId xmlns:a16="http://schemas.microsoft.com/office/drawing/2014/main" xmlns="" val="1591979992"/>
                    </a:ext>
                  </a:extLst>
                </a:gridCol>
              </a:tblGrid>
              <a:tr h="448412">
                <a:tc>
                  <a:txBody>
                    <a:bodyPr/>
                    <a:lstStyle/>
                    <a:p>
                      <a:pPr lvl="0" algn="ctr"/>
                      <a:r>
                        <a:rPr lang="en-IN" sz="2400" b="1" dirty="0">
                          <a:solidFill>
                            <a:schemeClr val="bg1">
                              <a:lumMod val="90000"/>
                            </a:schemeClr>
                          </a:solidFill>
                        </a:rPr>
                        <a:t>GENERIC NAME</a:t>
                      </a:r>
                      <a:endParaRPr lang="en-IN" sz="2400" b="1" dirty="0">
                        <a:solidFill>
                          <a:schemeClr val="bg1">
                            <a:lumMod val="90000"/>
                          </a:schemeClr>
                        </a:solidFill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IN" sz="2400" b="1" dirty="0">
                          <a:solidFill>
                            <a:schemeClr val="bg1">
                              <a:lumMod val="90000"/>
                            </a:schemeClr>
                          </a:solidFill>
                        </a:rPr>
                        <a:t>MOA</a:t>
                      </a:r>
                      <a:endParaRPr lang="en-IN" sz="2400" b="1" dirty="0">
                        <a:solidFill>
                          <a:schemeClr val="bg1">
                            <a:lumMod val="90000"/>
                          </a:schemeClr>
                        </a:solidFill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IN" sz="2400" b="1" dirty="0">
                          <a:solidFill>
                            <a:schemeClr val="bg1">
                              <a:lumMod val="90000"/>
                            </a:schemeClr>
                          </a:solidFill>
                        </a:rPr>
                        <a:t>ADR</a:t>
                      </a:r>
                      <a:endParaRPr lang="en-IN" sz="2400" b="1" dirty="0">
                        <a:solidFill>
                          <a:schemeClr val="bg1">
                            <a:lumMod val="90000"/>
                          </a:schemeClr>
                        </a:solidFill>
                        <a:latin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902270"/>
                  </a:ext>
                </a:extLst>
              </a:tr>
              <a:tr h="1495807">
                <a:tc>
                  <a:txBody>
                    <a:bodyPr/>
                    <a:lstStyle/>
                    <a:p>
                      <a:pPr lvl="0" algn="ctr"/>
                      <a:r>
                        <a:rPr lang="en-IN" sz="2400" b="0">
                          <a:solidFill>
                            <a:srgbClr val="000000"/>
                          </a:solidFill>
                        </a:rPr>
                        <a:t>Pantoprazole</a:t>
                      </a:r>
                      <a:endParaRPr lang="en-IN" sz="2400" b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0" dirty="0">
                          <a:solidFill>
                            <a:srgbClr val="000000"/>
                          </a:solidFill>
                        </a:rPr>
                        <a:t>Inhibit the proton pump in the stomach.</a:t>
                      </a:r>
                      <a:endParaRPr lang="en-US" sz="2400" b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IN" sz="2400" b="0">
                          <a:solidFill>
                            <a:srgbClr val="000000"/>
                          </a:solidFill>
                        </a:rPr>
                        <a:t>Dizziness, diarrhoea,</a:t>
                      </a:r>
                      <a:r>
                        <a:rPr lang="en-IN" sz="2400" b="0" baseline="0">
                          <a:solidFill>
                            <a:srgbClr val="000000"/>
                          </a:solidFill>
                        </a:rPr>
                        <a:t> gastro intestinal tract infection, hyperglycaemia.</a:t>
                      </a:r>
                      <a:endParaRPr lang="en-IN" sz="2400" b="0" baseline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52922073"/>
                  </a:ext>
                </a:extLst>
              </a:tr>
              <a:tr h="219971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en-IN" sz="2400" b="0" dirty="0">
                          <a:solidFill>
                            <a:srgbClr val="000000"/>
                          </a:solidFill>
                        </a:rPr>
                        <a:t>Atenolol</a:t>
                      </a:r>
                      <a:endParaRPr lang="en-IN" sz="2400" b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0" dirty="0">
                          <a:solidFill>
                            <a:srgbClr val="000000"/>
                          </a:solidFill>
                        </a:rPr>
                        <a:t>It block beta receptors and result in slowing of heart rate and thereby lowering BP.</a:t>
                      </a:r>
                      <a:endParaRPr lang="en-US" sz="2400" b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0" dirty="0">
                          <a:solidFill>
                            <a:srgbClr val="000000"/>
                          </a:solidFill>
                        </a:rPr>
                        <a:t>Wheezing, slowing</a:t>
                      </a:r>
                      <a:r>
                        <a:rPr lang="en-US" sz="2400" b="0" baseline="0" dirty="0">
                          <a:solidFill>
                            <a:srgbClr val="000000"/>
                          </a:solidFill>
                        </a:rPr>
                        <a:t> of heart rate, heart failure,  dizziness, confusion.</a:t>
                      </a:r>
                      <a:endParaRPr lang="en-US" sz="2400" b="0" baseline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9165864"/>
                  </a:ext>
                </a:extLst>
              </a:tr>
              <a:tr h="152460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en-IN" sz="2400" b="0" dirty="0">
                          <a:solidFill>
                            <a:srgbClr val="000000"/>
                          </a:solidFill>
                        </a:rPr>
                        <a:t>Metformin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0" dirty="0">
                          <a:solidFill>
                            <a:srgbClr val="000000"/>
                          </a:solidFill>
                        </a:rPr>
                        <a:t>Suppressing</a:t>
                      </a:r>
                      <a:r>
                        <a:rPr lang="en-US" sz="2400" b="0" baseline="0" dirty="0">
                          <a:solidFill>
                            <a:srgbClr val="000000"/>
                          </a:solidFill>
                        </a:rPr>
                        <a:t> glucose production by the liver(hepatic </a:t>
                      </a:r>
                      <a:r>
                        <a:rPr lang="en-US" sz="2400" b="0" baseline="0" dirty="0" err="1">
                          <a:solidFill>
                            <a:srgbClr val="000000"/>
                          </a:solidFill>
                        </a:rPr>
                        <a:t>Gluconeogenesis</a:t>
                      </a:r>
                      <a:r>
                        <a:rPr lang="en-US" sz="2400" b="0" baseline="0" dirty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2400" b="0" baseline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0" dirty="0">
                          <a:solidFill>
                            <a:srgbClr val="000000"/>
                          </a:solidFill>
                        </a:rPr>
                        <a:t>Diarrhea, cramps, vomiting , nausea, increased</a:t>
                      </a:r>
                      <a:r>
                        <a:rPr lang="en-US" sz="2400" b="0" baseline="0" dirty="0">
                          <a:solidFill>
                            <a:srgbClr val="000000"/>
                          </a:solidFill>
                        </a:rPr>
                        <a:t> flatulence, lactic acidosis</a:t>
                      </a:r>
                      <a:endParaRPr lang="en-US" sz="2400" b="0" baseline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67319851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ABBCEA-E65C-E788-97F3-CF53B6228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B586060-06E4-3052-8A5E-8DE5778AD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5439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BFF34675-0340-4D19-954A-282630963C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64617"/>
              </p:ext>
            </p:extLst>
          </p:nvPr>
        </p:nvGraphicFramePr>
        <p:xfrm>
          <a:off x="569791" y="953225"/>
          <a:ext cx="8698497" cy="4044903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899499">
                  <a:extLst>
                    <a:ext uri="{9D8B030D-6E8A-4147-A177-3AD203B41FA5}">
                      <a16:colId xmlns:a16="http://schemas.microsoft.com/office/drawing/2014/main" xmlns="" val="961804806"/>
                    </a:ext>
                  </a:extLst>
                </a:gridCol>
                <a:gridCol w="2899499">
                  <a:extLst>
                    <a:ext uri="{9D8B030D-6E8A-4147-A177-3AD203B41FA5}">
                      <a16:colId xmlns:a16="http://schemas.microsoft.com/office/drawing/2014/main" xmlns="" val="2451403321"/>
                    </a:ext>
                  </a:extLst>
                </a:gridCol>
                <a:gridCol w="2899499">
                  <a:extLst>
                    <a:ext uri="{9D8B030D-6E8A-4147-A177-3AD203B41FA5}">
                      <a16:colId xmlns:a16="http://schemas.microsoft.com/office/drawing/2014/main" xmlns="" val="3316747994"/>
                    </a:ext>
                  </a:extLst>
                </a:gridCol>
              </a:tblGrid>
              <a:tr h="4044903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IN" sz="2400" b="0" dirty="0">
                          <a:solidFill>
                            <a:srgbClr val="000000"/>
                          </a:solidFill>
                        </a:rPr>
                        <a:t>Losartan</a:t>
                      </a:r>
                      <a:endParaRPr lang="en-IN" sz="2400" b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2400" b="0" dirty="0" err="1">
                          <a:solidFill>
                            <a:srgbClr val="000000"/>
                          </a:solidFill>
                        </a:rPr>
                        <a:t>Selective,competetive</a:t>
                      </a:r>
                      <a:r>
                        <a:rPr lang="en-US" sz="2400" b="0" baseline="0" dirty="0">
                          <a:solidFill>
                            <a:srgbClr val="000000"/>
                          </a:solidFill>
                        </a:rPr>
                        <a:t> angiotensin II receptor antagonist reducing the end organ responses to angiotensin II.</a:t>
                      </a:r>
                      <a:endParaRPr lang="en-US" sz="2400" b="0" baseline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2400" b="0" dirty="0">
                          <a:solidFill>
                            <a:srgbClr val="000000"/>
                          </a:solidFill>
                        </a:rPr>
                        <a:t>Respiratory</a:t>
                      </a:r>
                      <a:r>
                        <a:rPr lang="en-US" sz="2400" b="0" baseline="0" dirty="0">
                          <a:solidFill>
                            <a:srgbClr val="000000"/>
                          </a:solidFill>
                        </a:rPr>
                        <a:t> infection or stuffy nose, dizziness, back pain, diarrhea, fatigue, low BP.</a:t>
                      </a:r>
                      <a:endParaRPr lang="en-US" sz="2400" b="0" baseline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24589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F2741CC-2329-4FED-8ECE-81443D739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A6CDF7-45BF-AB1B-F5FD-9531AB912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7570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71F3DB-9AD4-E13C-9B22-BB6F9CA5C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0E8266-4EEB-55BD-51F6-8D353784C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12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762D2F0-C212-CD30-D3B2-683B70979892}"/>
              </a:ext>
            </a:extLst>
          </p:cNvPr>
          <p:cNvSpPr txBox="1"/>
          <p:nvPr/>
        </p:nvSpPr>
        <p:spPr>
          <a:xfrm>
            <a:off x="4374777" y="0"/>
            <a:ext cx="5038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 interaction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716E400-13C0-263E-92A4-5D05724A0E6D}"/>
              </a:ext>
            </a:extLst>
          </p:cNvPr>
          <p:cNvSpPr txBox="1"/>
          <p:nvPr/>
        </p:nvSpPr>
        <p:spPr>
          <a:xfrm>
            <a:off x="206189" y="1370370"/>
            <a:ext cx="1204856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Atenolol – insulin </a:t>
            </a:r>
          </a:p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it may increase the risk , severity or duration of hypoglycaemia , other symptoms of hypoglycaemia such as headache , dizziness , drowsiness , nervousness , confusion , nausea , hunger , weakness etc . </a:t>
            </a:r>
          </a:p>
          <a:p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Insulin – metformin </a:t>
            </a:r>
          </a:p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insulin can increase the risk of hypoglycaemia or low blood sugar , symptoms of hypoglycaemias include headache , dizziness , drowsiness , nervousness , confusion , tremor , nausea , hunger , weakness etc . </a:t>
            </a:r>
          </a:p>
          <a:p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Insulin – losartan </a:t>
            </a:r>
          </a:p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it may increase the risk of hypoglycaemia or low blood sugar , symptoms are headache , dizziness , drowsiness , nervousness , confusion , tremor , nausea , hunger , weakness etc . </a:t>
            </a:r>
          </a:p>
          <a:p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Losartan – pregabalin </a:t>
            </a:r>
          </a:p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losartan may cause angioedema a condition associated with swelling of the face , eyes , lips , tough , throat  and occasionally also the hands and feet . </a:t>
            </a:r>
          </a:p>
          <a:p>
            <a:endParaRPr lang="en-IN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3A8332F-AC25-0D04-92D9-6731EACC59A8}"/>
              </a:ext>
            </a:extLst>
          </p:cNvPr>
          <p:cNvSpPr txBox="1"/>
          <p:nvPr/>
        </p:nvSpPr>
        <p:spPr>
          <a:xfrm>
            <a:off x="1362635" y="762129"/>
            <a:ext cx="3720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Moderate drug - drug interaction </a:t>
            </a:r>
          </a:p>
        </p:txBody>
      </p:sp>
    </p:spTree>
    <p:extLst>
      <p:ext uri="{BB962C8B-B14F-4D97-AF65-F5344CB8AC3E}">
        <p14:creationId xmlns:p14="http://schemas.microsoft.com/office/powerpoint/2010/main" val="4134515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B4655D7-9665-60C0-C20F-CBE279FA0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4E85A90-DA43-33CA-C9CD-DB533E8A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13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2DCA05E-8B93-5E81-A68D-ED58D130A97A}"/>
              </a:ext>
            </a:extLst>
          </p:cNvPr>
          <p:cNvSpPr txBox="1"/>
          <p:nvPr/>
        </p:nvSpPr>
        <p:spPr>
          <a:xfrm>
            <a:off x="4303059" y="0"/>
            <a:ext cx="3621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Discharge medication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83C1C83-968C-C41D-A77E-E3C4FE5DAF88}"/>
              </a:ext>
            </a:extLst>
          </p:cNvPr>
          <p:cNvSpPr txBox="1"/>
          <p:nvPr/>
        </p:nvSpPr>
        <p:spPr>
          <a:xfrm>
            <a:off x="1945341" y="1882588"/>
            <a:ext cx="926054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pan             40 mg     1- 0- 0      for 15 days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aten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25 mg     1 – 0 – 0   for 15 days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losartan     25 mg     0 – 0 – 1   for 15 days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metformin 500 mg   0 – 0 – 1   for 15 days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pregastar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75 mg     0 – 0 – 1   for 5 days </a:t>
            </a:r>
          </a:p>
        </p:txBody>
      </p:sp>
    </p:spTree>
    <p:extLst>
      <p:ext uri="{BB962C8B-B14F-4D97-AF65-F5344CB8AC3E}">
        <p14:creationId xmlns:p14="http://schemas.microsoft.com/office/powerpoint/2010/main" val="2116623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45B14E0-E06D-4E52-92B9-E2197F057E51}"/>
              </a:ext>
            </a:extLst>
          </p:cNvPr>
          <p:cNvSpPr txBox="1"/>
          <p:nvPr/>
        </p:nvSpPr>
        <p:spPr>
          <a:xfrm>
            <a:off x="781234" y="1443841"/>
            <a:ext cx="942808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Arial Rounded MT Bold" panose="020F0704030504030204" pitchFamily="34" charset="0"/>
              </a:rPr>
              <a:t>Take medications properly.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Arial Rounded MT Bold" panose="020F0704030504030204" pitchFamily="34" charset="0"/>
              </a:rPr>
              <a:t>Proper diet should be followed.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Arial Rounded MT Bold" panose="020F0704030504030204" pitchFamily="34" charset="0"/>
              </a:rPr>
              <a:t>Maintain low carbohydrate rich diet.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Arial Rounded MT Bold" panose="020F0704030504030204" pitchFamily="34" charset="0"/>
              </a:rPr>
              <a:t>Reduce intake of sodium rich food.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Arial Rounded MT Bold" panose="020F0704030504030204" pitchFamily="34" charset="0"/>
              </a:rPr>
              <a:t>Pantoprazole should be taken in empty stomach.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Arial Rounded MT Bold" panose="020F0704030504030204" pitchFamily="34" charset="0"/>
              </a:rPr>
              <a:t>Avoid eating honey, jams and jellies.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Arial Rounded MT Bold" panose="020F0704030504030204" pitchFamily="34" charset="0"/>
              </a:rPr>
              <a:t>Foot care – should check your feet regularly and keep them clear.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Arial Rounded MT Bold" panose="020F0704030504030204" pitchFamily="34" charset="0"/>
              </a:rPr>
              <a:t>Exercise a lot.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2E00F02-2A7B-4E93-B960-474ABB47D95E}"/>
              </a:ext>
            </a:extLst>
          </p:cNvPr>
          <p:cNvSpPr txBox="1"/>
          <p:nvPr/>
        </p:nvSpPr>
        <p:spPr>
          <a:xfrm>
            <a:off x="3703467" y="356257"/>
            <a:ext cx="4785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0000"/>
                </a:solidFill>
                <a:latin typeface="Arial Black" panose="020B0A04020102020204" pitchFamily="34" charset="0"/>
              </a:rPr>
              <a:t>Patient counselling </a:t>
            </a:r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0E0F12B-27CA-435D-1E4B-0AD4A6D5A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B07BD89-42FC-C1FB-E7E8-198824234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254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09505F1-5F41-43CA-BBD3-371B745E075D}"/>
              </a:ext>
            </a:extLst>
          </p:cNvPr>
          <p:cNvSpPr txBox="1"/>
          <p:nvPr/>
        </p:nvSpPr>
        <p:spPr>
          <a:xfrm>
            <a:off x="3799642" y="2274838"/>
            <a:ext cx="61344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Thank </a:t>
            </a:r>
          </a:p>
          <a:p>
            <a:r>
              <a:rPr lang="en-IN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         you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AD4D942-1FD1-2F59-3597-82E31675B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8A73755-A9A4-BC01-2378-012CB5BC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9895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9FF48C6-317A-40FA-AB8E-0D89DAFB822E}"/>
              </a:ext>
            </a:extLst>
          </p:cNvPr>
          <p:cNvSpPr txBox="1"/>
          <p:nvPr/>
        </p:nvSpPr>
        <p:spPr>
          <a:xfrm>
            <a:off x="2894121" y="2052918"/>
            <a:ext cx="48472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en-US" sz="32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latin typeface="Arial Rounded MT Bold" panose="020F0704030504030204" pitchFamily="34" charset="0"/>
              </a:rPr>
              <a:t> NAME: XYZ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latin typeface="Arial Rounded MT Bold" panose="020F0704030504030204" pitchFamily="34" charset="0"/>
              </a:rPr>
              <a:t> AGE: 53 years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latin typeface="Arial Rounded MT Bold" panose="020F0704030504030204" pitchFamily="34" charset="0"/>
              </a:rPr>
              <a:t> SEX : Male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latin typeface="Arial Rounded MT Bold" panose="020F0704030504030204" pitchFamily="34" charset="0"/>
              </a:rPr>
              <a:t> D.O.A: 03 / 07 / 2023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3200" dirty="0">
                <a:latin typeface="Arial Rounded MT Bold" panose="020F0704030504030204" pitchFamily="34" charset="0"/>
              </a:rPr>
              <a:t> Ip no : 2302280141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DD36CA5-65F2-4B13-B969-82CB77E81886}"/>
              </a:ext>
            </a:extLst>
          </p:cNvPr>
          <p:cNvSpPr txBox="1"/>
          <p:nvPr/>
        </p:nvSpPr>
        <p:spPr>
          <a:xfrm>
            <a:off x="1748162" y="1584246"/>
            <a:ext cx="6862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latin typeface="Arial Black" panose="020B0A04020102020204" pitchFamily="34" charset="0"/>
              </a:rPr>
              <a:t>Patient demographic details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815DAB-BEBF-9AFD-0294-2F3262BCD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0E06A1A-F7E1-33AD-39B2-E552E02CB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2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77E3601-C839-3D58-FABF-A0C6CBEB1D2C}"/>
              </a:ext>
            </a:extLst>
          </p:cNvPr>
          <p:cNvSpPr txBox="1"/>
          <p:nvPr/>
        </p:nvSpPr>
        <p:spPr>
          <a:xfrm>
            <a:off x="2599765" y="826909"/>
            <a:ext cx="349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Subjective evidence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24551F2-551E-F8B1-69B4-0D2A8E2D010B}"/>
              </a:ext>
            </a:extLst>
          </p:cNvPr>
          <p:cNvSpPr txBox="1"/>
          <p:nvPr/>
        </p:nvSpPr>
        <p:spPr>
          <a:xfrm>
            <a:off x="4625788" y="77296"/>
            <a:ext cx="5356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SOAP analysis </a:t>
            </a:r>
          </a:p>
        </p:txBody>
      </p:sp>
    </p:spTree>
    <p:extLst>
      <p:ext uri="{BB962C8B-B14F-4D97-AF65-F5344CB8AC3E}">
        <p14:creationId xmlns:p14="http://schemas.microsoft.com/office/powerpoint/2010/main" val="3547940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BC1C90-FFC6-462D-AC5A-8C984AFE5FAD}"/>
              </a:ext>
            </a:extLst>
          </p:cNvPr>
          <p:cNvSpPr txBox="1"/>
          <p:nvPr/>
        </p:nvSpPr>
        <p:spPr>
          <a:xfrm>
            <a:off x="921772" y="1874728"/>
            <a:ext cx="1090267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latin typeface="Arial Rounded MT Bold" panose="020F0704030504030204" pitchFamily="34" charset="0"/>
              </a:rPr>
              <a:t>Burning sensation in all fore limbs since 2months.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latin typeface="Arial Rounded MT Bold" panose="020F0704030504030204" pitchFamily="34" charset="0"/>
              </a:rPr>
              <a:t>He also had  numbness in feet but he can feel hot and cold sensation.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latin typeface="Arial Rounded MT Bold" panose="020F0704030504030204" pitchFamily="34" charset="0"/>
              </a:rPr>
              <a:t>He had a increased frequency of urination in night since 15days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latin typeface="Arial Rounded MT Bold" panose="020F0704030504030204" pitchFamily="34" charset="0"/>
              </a:rPr>
              <a:t>Gastric irritations and refluxes</a:t>
            </a:r>
            <a:r>
              <a:rPr lang="en-IN" sz="2800" dirty="0"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F2FB165-7929-40DA-8E91-9B7FE1FE62C0}"/>
              </a:ext>
            </a:extLst>
          </p:cNvPr>
          <p:cNvSpPr txBox="1"/>
          <p:nvPr/>
        </p:nvSpPr>
        <p:spPr>
          <a:xfrm>
            <a:off x="3098306" y="0"/>
            <a:ext cx="6223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latin typeface="Arial Black" panose="020B0A04020102020204" pitchFamily="34" charset="0"/>
              </a:rPr>
              <a:t>Complain on admission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536EB58-12AB-6FF6-A2C5-17B722B22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2F3A615-9AB5-CABB-ADD0-48039A0EB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3137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4A4475D-2DD6-4E0E-ADFA-DD252F2F80D9}"/>
              </a:ext>
            </a:extLst>
          </p:cNvPr>
          <p:cNvSpPr txBox="1"/>
          <p:nvPr/>
        </p:nvSpPr>
        <p:spPr>
          <a:xfrm>
            <a:off x="883327" y="2291211"/>
            <a:ext cx="109106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>
                <a:latin typeface="Arial Rounded MT Bold" panose="020F0704030504030204" pitchFamily="34" charset="0"/>
              </a:rPr>
              <a:t>He had type 2 diabetes mellitus since 5 years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>
                <a:latin typeface="Arial Rounded MT Bold" panose="020F0704030504030204" pitchFamily="34" charset="0"/>
              </a:rPr>
              <a:t>He also had long term hypertension and was on treatment</a:t>
            </a:r>
            <a:endParaRPr lang="en-IN" sz="2800" dirty="0">
              <a:latin typeface="Arial Rounded MT Bold" panose="020F07040305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370725F-CC48-4E22-91C2-07C982ED8E0E}"/>
              </a:ext>
            </a:extLst>
          </p:cNvPr>
          <p:cNvSpPr txBox="1"/>
          <p:nvPr/>
        </p:nvSpPr>
        <p:spPr>
          <a:xfrm>
            <a:off x="1091954" y="4811698"/>
            <a:ext cx="3826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 Rounded MT Bold" panose="020F0704030504030204" pitchFamily="34" charset="0"/>
              </a:rPr>
              <a:t>He was an alcoholic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B16161F-D372-4909-B0D7-3D4D3342304B}"/>
              </a:ext>
            </a:extLst>
          </p:cNvPr>
          <p:cNvSpPr txBox="1"/>
          <p:nvPr/>
        </p:nvSpPr>
        <p:spPr>
          <a:xfrm>
            <a:off x="883327" y="1230694"/>
            <a:ext cx="4651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latin typeface="Arial Black" panose="020B0A04020102020204" pitchFamily="34" charset="0"/>
              </a:rPr>
              <a:t>Patient history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D1D9B21-5252-4C1C-ACEE-F725D4B77931}"/>
              </a:ext>
            </a:extLst>
          </p:cNvPr>
          <p:cNvSpPr txBox="1"/>
          <p:nvPr/>
        </p:nvSpPr>
        <p:spPr>
          <a:xfrm>
            <a:off x="523784" y="3865983"/>
            <a:ext cx="3382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latin typeface="Arial Black" panose="020B0A04020102020204" pitchFamily="34" charset="0"/>
              </a:rPr>
              <a:t>Social history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0CA6C5A-5822-018C-3052-72053C402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6A0E8BA-B71D-95A5-40BA-61D6586EB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528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9E3AA59-9E01-4940-97B9-2A0E047AE855}"/>
              </a:ext>
            </a:extLst>
          </p:cNvPr>
          <p:cNvSpPr txBox="1"/>
          <p:nvPr/>
        </p:nvSpPr>
        <p:spPr>
          <a:xfrm>
            <a:off x="2201663" y="1874728"/>
            <a:ext cx="62498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Arial Rounded MT Bold" panose="020F0704030504030204" pitchFamily="34" charset="0"/>
              </a:rPr>
              <a:t>PICCLE-ABSENT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Arial Rounded MT Bold" panose="020F0704030504030204" pitchFamily="34" charset="0"/>
              </a:rPr>
              <a:t>Weight – 65 kg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Arial Rounded MT Bold" panose="020F0704030504030204" pitchFamily="34" charset="0"/>
              </a:rPr>
              <a:t>BP: </a:t>
            </a:r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140/90mmHg</a:t>
            </a:r>
            <a:r>
              <a:rPr lang="en-IN" sz="2800" dirty="0">
                <a:latin typeface="Arial Rounded MT Bold" panose="020F0704030504030204" pitchFamily="34" charset="0"/>
              </a:rPr>
              <a:t>(120/80mmHg)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Arial Rounded MT Bold" panose="020F0704030504030204" pitchFamily="34" charset="0"/>
              </a:rPr>
              <a:t>Pulse</a:t>
            </a:r>
            <a:r>
              <a:rPr lang="en-IN" sz="2800" dirty="0">
                <a:latin typeface="Arial Rounded MT Bold" panose="020F0704030504030204" pitchFamily="34" charset="0"/>
              </a:rPr>
              <a:t>: 70bpm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Arial Rounded MT Bold" panose="020F0704030504030204" pitchFamily="34" charset="0"/>
              </a:rPr>
              <a:t>RS: B/L NVBS +ve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Arial Rounded MT Bold" panose="020F0704030504030204" pitchFamily="34" charset="0"/>
              </a:rPr>
              <a:t>CVS: S1 S2 +</a:t>
            </a:r>
            <a:r>
              <a:rPr lang="en-IN" sz="2800" dirty="0" err="1">
                <a:latin typeface="Arial Rounded MT Bold" panose="020F0704030504030204" pitchFamily="34" charset="0"/>
              </a:rPr>
              <a:t>ve</a:t>
            </a:r>
            <a:r>
              <a:rPr lang="en-IN" sz="2800" dirty="0">
                <a:latin typeface="Arial Rounded MT Bold" panose="020F0704030504030204" pitchFamily="34" charset="0"/>
              </a:rPr>
              <a:t>, no murmur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Arial Rounded MT Bold" panose="020F0704030504030204" pitchFamily="34" charset="0"/>
              </a:rPr>
              <a:t>CNS: Conscious, Orient</a:t>
            </a:r>
            <a:r>
              <a:rPr lang="en-US" sz="2800" dirty="0">
                <a:latin typeface="Arial Rounded MT Bold" panose="020F0704030504030204" pitchFamily="34" charset="0"/>
              </a:rPr>
              <a:t>ed</a:t>
            </a:r>
            <a:r>
              <a:rPr lang="en-IN" sz="2800" dirty="0"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7D3DE2C-BFAF-4C58-86DF-F3D3EF963544}"/>
              </a:ext>
            </a:extLst>
          </p:cNvPr>
          <p:cNvSpPr txBox="1"/>
          <p:nvPr/>
        </p:nvSpPr>
        <p:spPr>
          <a:xfrm>
            <a:off x="2942512" y="999471"/>
            <a:ext cx="591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latin typeface="Arial Black" panose="020B0A04020102020204" pitchFamily="34" charset="0"/>
              </a:rPr>
              <a:t>General examination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1B6AA81-30F0-3804-1FA1-E03783287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F8744A5-14DA-BCD8-4983-9C9449F50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6611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A8FC3D70-799A-4017-B36D-628D38F32E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790852"/>
              </p:ext>
            </p:extLst>
          </p:nvPr>
        </p:nvGraphicFramePr>
        <p:xfrm>
          <a:off x="399495" y="763018"/>
          <a:ext cx="11043821" cy="5742337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037048">
                  <a:extLst>
                    <a:ext uri="{9D8B030D-6E8A-4147-A177-3AD203B41FA5}">
                      <a16:colId xmlns:a16="http://schemas.microsoft.com/office/drawing/2014/main" xmlns="" val="4192501461"/>
                    </a:ext>
                  </a:extLst>
                </a:gridCol>
                <a:gridCol w="1715137">
                  <a:extLst>
                    <a:ext uri="{9D8B030D-6E8A-4147-A177-3AD203B41FA5}">
                      <a16:colId xmlns:a16="http://schemas.microsoft.com/office/drawing/2014/main" xmlns="" val="3177865336"/>
                    </a:ext>
                  </a:extLst>
                </a:gridCol>
                <a:gridCol w="1627294">
                  <a:extLst>
                    <a:ext uri="{9D8B030D-6E8A-4147-A177-3AD203B41FA5}">
                      <a16:colId xmlns:a16="http://schemas.microsoft.com/office/drawing/2014/main" xmlns="" val="1633411796"/>
                    </a:ext>
                  </a:extLst>
                </a:gridCol>
                <a:gridCol w="1627294">
                  <a:extLst>
                    <a:ext uri="{9D8B030D-6E8A-4147-A177-3AD203B41FA5}">
                      <a16:colId xmlns:a16="http://schemas.microsoft.com/office/drawing/2014/main" xmlns="" val="1286618720"/>
                    </a:ext>
                  </a:extLst>
                </a:gridCol>
                <a:gridCol w="3037048">
                  <a:extLst>
                    <a:ext uri="{9D8B030D-6E8A-4147-A177-3AD203B41FA5}">
                      <a16:colId xmlns:a16="http://schemas.microsoft.com/office/drawing/2014/main" xmlns="" val="4058062601"/>
                    </a:ext>
                  </a:extLst>
                </a:gridCol>
              </a:tblGrid>
              <a:tr h="419917">
                <a:tc rowSpan="2">
                  <a:txBody>
                    <a:bodyPr/>
                    <a:lstStyle/>
                    <a:p>
                      <a:pPr lvl="0"/>
                      <a:r>
                        <a:rPr lang="en-US" sz="2400" dirty="0">
                          <a:solidFill>
                            <a:schemeClr val="tx1">
                              <a:lumMod val="10000"/>
                              <a:lumOff val="90000"/>
                            </a:schemeClr>
                          </a:solidFill>
                        </a:rPr>
                        <a:t>INVESTIGATION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OBSERVED VALUE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lvl="0"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NORMAL 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7030907"/>
                  </a:ext>
                </a:extLst>
              </a:tr>
              <a:tr h="34110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b="1"/>
                        <a:t>     DAY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b="1"/>
                        <a:t>     DAY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b="1"/>
                        <a:t>      DAY 3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4183624"/>
                  </a:ext>
                </a:extLst>
              </a:tr>
              <a:tr h="683983">
                <a:tc>
                  <a:txBody>
                    <a:bodyPr/>
                    <a:lstStyle/>
                    <a:p>
                      <a:pPr lvl="0"/>
                      <a:endParaRPr lang="en-US" b="1"/>
                    </a:p>
                    <a:p>
                      <a:pPr lvl="0"/>
                      <a:r>
                        <a:rPr lang="en-US" b="1"/>
                        <a:t>         </a:t>
                      </a:r>
                      <a:r>
                        <a:rPr lang="en-US" b="1" baseline="0"/>
                        <a:t>  HB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 dirty="0"/>
                    </a:p>
                    <a:p>
                      <a:pPr lvl="0"/>
                      <a:r>
                        <a:rPr lang="en-US" b="1" dirty="0"/>
                        <a:t>  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18gm%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 dirty="0"/>
                    </a:p>
                    <a:p>
                      <a:pPr lvl="0"/>
                      <a:r>
                        <a:rPr lang="en-US" b="1" dirty="0"/>
                        <a:t>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17.5gm%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/>
                    </a:p>
                    <a:p>
                      <a:pPr lvl="0"/>
                      <a:r>
                        <a:rPr lang="en-US" b="1"/>
                        <a:t> 15gm%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/>
                    </a:p>
                    <a:p>
                      <a:pPr lvl="0"/>
                      <a:r>
                        <a:rPr lang="en-US" b="1"/>
                        <a:t>      11-16gm%</a:t>
                      </a:r>
                      <a:r>
                        <a:rPr lang="en-US" b="1" baseline="0"/>
                        <a:t> </a:t>
                      </a:r>
                      <a:endParaRPr lang="en-US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56891901"/>
                  </a:ext>
                </a:extLst>
              </a:tr>
              <a:tr h="683983">
                <a:tc>
                  <a:txBody>
                    <a:bodyPr/>
                    <a:lstStyle/>
                    <a:p>
                      <a:pPr lvl="0"/>
                      <a:endParaRPr lang="en-US" b="1"/>
                    </a:p>
                    <a:p>
                      <a:pPr lvl="0"/>
                      <a:r>
                        <a:rPr lang="en-US" b="1"/>
                        <a:t>           FBS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 dirty="0"/>
                    </a:p>
                    <a:p>
                      <a:pPr lvl="0"/>
                      <a:r>
                        <a:rPr lang="en-US" b="1" dirty="0"/>
                        <a:t> 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160mg/dl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 dirty="0"/>
                    </a:p>
                    <a:p>
                      <a:pPr lvl="0"/>
                      <a:r>
                        <a:rPr lang="en-US" b="1" dirty="0"/>
                        <a:t>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140mg/dl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 dirty="0"/>
                    </a:p>
                    <a:p>
                      <a:pPr lvl="0"/>
                      <a:r>
                        <a:rPr lang="en-US" b="1" dirty="0"/>
                        <a:t> 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120mg/dl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/>
                    </a:p>
                    <a:p>
                      <a:pPr lvl="0"/>
                      <a:r>
                        <a:rPr lang="en-US" b="1"/>
                        <a:t>       70-110mg/dl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88996138"/>
                  </a:ext>
                </a:extLst>
              </a:tr>
              <a:tr h="683983">
                <a:tc>
                  <a:txBody>
                    <a:bodyPr/>
                    <a:lstStyle/>
                    <a:p>
                      <a:pPr lvl="0"/>
                      <a:endParaRPr lang="en-US" b="1"/>
                    </a:p>
                    <a:p>
                      <a:pPr lvl="0"/>
                      <a:r>
                        <a:rPr lang="en-US" b="1"/>
                        <a:t>           RBS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 dirty="0"/>
                    </a:p>
                    <a:p>
                      <a:pPr lvl="0"/>
                      <a:r>
                        <a:rPr lang="en-US" b="1" dirty="0"/>
                        <a:t>  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320mg/dl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 dirty="0"/>
                    </a:p>
                    <a:p>
                      <a:pPr lvl="0"/>
                      <a:r>
                        <a:rPr lang="en-US" b="1" dirty="0"/>
                        <a:t>  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250mg/dl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 dirty="0"/>
                    </a:p>
                    <a:p>
                      <a:pPr lvl="0"/>
                      <a:r>
                        <a:rPr lang="en-US" b="1" dirty="0"/>
                        <a:t> 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210mg/dl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 dirty="0"/>
                    </a:p>
                    <a:p>
                      <a:pPr lvl="0"/>
                      <a:r>
                        <a:rPr lang="en-US" b="1" dirty="0"/>
                        <a:t>       110-180mg/dl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9754452"/>
                  </a:ext>
                </a:extLst>
              </a:tr>
              <a:tr h="683983">
                <a:tc>
                  <a:txBody>
                    <a:bodyPr/>
                    <a:lstStyle/>
                    <a:p>
                      <a:pPr lvl="0"/>
                      <a:endParaRPr lang="en-US" b="1"/>
                    </a:p>
                    <a:p>
                      <a:pPr lvl="0"/>
                      <a:r>
                        <a:rPr lang="en-US" b="1"/>
                        <a:t>           PPBS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>
                        <a:solidFill>
                          <a:srgbClr val="FF0000"/>
                        </a:solidFill>
                      </a:endParaRPr>
                    </a:p>
                    <a:p>
                      <a:pPr lvl="0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  311mg/dl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>
                        <a:solidFill>
                          <a:srgbClr val="FF0000"/>
                        </a:solidFill>
                      </a:endParaRPr>
                    </a:p>
                    <a:p>
                      <a:pPr lvl="0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 280mg/dl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  <a:p>
                      <a:pPr lvl="0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 220mg/dl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/>
                    </a:p>
                    <a:p>
                      <a:pPr lvl="0"/>
                      <a:r>
                        <a:rPr lang="en-US" b="1"/>
                        <a:t>       110-160mg/dl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53040351"/>
                  </a:ext>
                </a:extLst>
              </a:tr>
              <a:tr h="683983">
                <a:tc>
                  <a:txBody>
                    <a:bodyPr/>
                    <a:lstStyle/>
                    <a:p>
                      <a:pPr lvl="0"/>
                      <a:endParaRPr lang="en-US" b="1"/>
                    </a:p>
                    <a:p>
                      <a:pPr lvl="0"/>
                      <a:r>
                        <a:rPr lang="en-US" b="1"/>
                        <a:t>           SR-CR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 dirty="0"/>
                    </a:p>
                    <a:p>
                      <a:pPr lvl="0"/>
                      <a:r>
                        <a:rPr lang="en-US" b="1" dirty="0"/>
                        <a:t>  0.5mg/dl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/>
                    </a:p>
                    <a:p>
                      <a:pPr lvl="0"/>
                      <a:r>
                        <a:rPr lang="en-US" b="1"/>
                        <a:t> 0.6mg/dl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 dirty="0"/>
                    </a:p>
                    <a:p>
                      <a:pPr lvl="0"/>
                      <a:r>
                        <a:rPr lang="en-US" b="1" dirty="0"/>
                        <a:t>  0.9mg/dl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/>
                    </a:p>
                    <a:p>
                      <a:pPr lvl="0"/>
                      <a:r>
                        <a:rPr lang="en-US" b="1"/>
                        <a:t>       0.8-1.4mg/dl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05191818"/>
                  </a:ext>
                </a:extLst>
              </a:tr>
              <a:tr h="683983">
                <a:tc>
                  <a:txBody>
                    <a:bodyPr/>
                    <a:lstStyle/>
                    <a:p>
                      <a:pPr lvl="0"/>
                      <a:endParaRPr lang="en-US" b="1"/>
                    </a:p>
                    <a:p>
                      <a:pPr lvl="0"/>
                      <a:r>
                        <a:rPr lang="en-US" b="1"/>
                        <a:t>           SR- 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/>
                    </a:p>
                    <a:p>
                      <a:pPr lvl="0"/>
                      <a:r>
                        <a:rPr lang="en-US" b="1"/>
                        <a:t> 22mg/dl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 dirty="0"/>
                    </a:p>
                    <a:p>
                      <a:pPr lvl="0"/>
                      <a:r>
                        <a:rPr lang="en-US" b="1" dirty="0"/>
                        <a:t>  28mg/dl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/>
                    </a:p>
                    <a:p>
                      <a:pPr lvl="0"/>
                      <a:r>
                        <a:rPr lang="en-US" b="1"/>
                        <a:t>  34mg/dl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US" b="1" dirty="0"/>
                    </a:p>
                    <a:p>
                      <a:pPr lvl="0"/>
                      <a:r>
                        <a:rPr lang="en-US" b="1" dirty="0"/>
                        <a:t>       20-40mg/dl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2335126"/>
                  </a:ext>
                </a:extLst>
              </a:tr>
              <a:tr h="852762">
                <a:tc>
                  <a:txBody>
                    <a:bodyPr/>
                    <a:lstStyle/>
                    <a:p>
                      <a:pPr lvl="0"/>
                      <a:endParaRPr lang="en-US" b="1" dirty="0"/>
                    </a:p>
                    <a:p>
                      <a:pPr lvl="0"/>
                      <a:r>
                        <a:rPr lang="en-US" b="1" dirty="0"/>
                        <a:t>       DAILY GRBS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/>
                      <a:endParaRPr lang="en-US" b="1" dirty="0"/>
                    </a:p>
                    <a:p>
                      <a:pPr lvl="0"/>
                      <a:r>
                        <a:rPr lang="en-US" b="1" dirty="0"/>
                        <a:t>      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324 mg/dl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70347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7199498-B1FD-422E-AD39-BD84DFA9F705}"/>
              </a:ext>
            </a:extLst>
          </p:cNvPr>
          <p:cNvSpPr txBox="1"/>
          <p:nvPr/>
        </p:nvSpPr>
        <p:spPr>
          <a:xfrm>
            <a:off x="3400147" y="88776"/>
            <a:ext cx="4614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FF0000"/>
                </a:solidFill>
                <a:latin typeface="Arial Black" panose="020B0A04020102020204" pitchFamily="34" charset="0"/>
              </a:rPr>
              <a:t>Objective evidence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89FD544-1A74-8F12-FB21-AE552C7DD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D66F38F-AA52-B784-91BA-D9013A652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8708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EF8195F-3B06-44AC-B44B-774F437D94DD}"/>
              </a:ext>
            </a:extLst>
          </p:cNvPr>
          <p:cNvSpPr txBox="1"/>
          <p:nvPr/>
        </p:nvSpPr>
        <p:spPr>
          <a:xfrm>
            <a:off x="1468384" y="3135381"/>
            <a:ext cx="97374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subjective and objective evidence we are confirm that patient was suffering from type 2 diabetes mellitus with hypertension 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F61F49A-C219-43F6-8F11-4FF372608BEC}"/>
              </a:ext>
            </a:extLst>
          </p:cNvPr>
          <p:cNvSpPr txBox="1"/>
          <p:nvPr/>
        </p:nvSpPr>
        <p:spPr>
          <a:xfrm>
            <a:off x="838199" y="2445347"/>
            <a:ext cx="3284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Assessment</a:t>
            </a:r>
            <a:endParaRPr lang="en-IN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FC0ADA7-17F3-DDDE-72DF-774AA3E9F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8B39724-F09E-8CA2-EAE2-F3D894FFA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7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4443F42-7AD9-5543-9153-BEB26222440D}"/>
              </a:ext>
            </a:extLst>
          </p:cNvPr>
          <p:cNvSpPr txBox="1"/>
          <p:nvPr/>
        </p:nvSpPr>
        <p:spPr>
          <a:xfrm>
            <a:off x="3021105" y="423121"/>
            <a:ext cx="4383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Confirmatory test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1C26005-E31B-C963-F144-85F6AB93962B}"/>
              </a:ext>
            </a:extLst>
          </p:cNvPr>
          <p:cNvSpPr txBox="1"/>
          <p:nvPr/>
        </p:nvSpPr>
        <p:spPr>
          <a:xfrm>
            <a:off x="3128680" y="1320228"/>
            <a:ext cx="8225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HBA1c </a:t>
            </a:r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8 %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[normal value less then or equal  5.6 ]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C55204A-0BE5-17BE-3D2F-0188E63A30E6}"/>
              </a:ext>
            </a:extLst>
          </p:cNvPr>
          <p:cNvSpPr txBox="1"/>
          <p:nvPr/>
        </p:nvSpPr>
        <p:spPr>
          <a:xfrm>
            <a:off x="1084729" y="4679576"/>
            <a:ext cx="3155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diagnosis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2A40688-21FB-3296-23AA-2E6D7F030DA7}"/>
              </a:ext>
            </a:extLst>
          </p:cNvPr>
          <p:cNvSpPr txBox="1"/>
          <p:nvPr/>
        </p:nvSpPr>
        <p:spPr>
          <a:xfrm>
            <a:off x="3415552" y="5332121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2 diabetes mellitus with hypertension </a:t>
            </a:r>
          </a:p>
        </p:txBody>
      </p:sp>
    </p:spTree>
    <p:extLst>
      <p:ext uri="{BB962C8B-B14F-4D97-AF65-F5344CB8AC3E}">
        <p14:creationId xmlns:p14="http://schemas.microsoft.com/office/powerpoint/2010/main" val="2372077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DDD379-68A6-0241-8058-12FBA79CD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020F57-CC88-6D40-B13B-926C5C312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3364" y="1930400"/>
            <a:ext cx="8596668" cy="3880773"/>
          </a:xfrm>
        </p:spPr>
        <p:txBody>
          <a:bodyPr>
            <a:noAutofit/>
          </a:bodyPr>
          <a:lstStyle/>
          <a:p>
            <a:r>
              <a:rPr lang="en-US"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specific:-</a:t>
            </a:r>
          </a:p>
          <a:p>
            <a:pPr marL="0" indent="0">
              <a:buNone/>
            </a:pPr>
            <a:r>
              <a:rPr lang="en-US"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-&gt; To Relieve from Type 2 Diabetes Mellitus and Hypertension</a:t>
            </a:r>
          </a:p>
          <a:p>
            <a:pPr marL="0" indent="0">
              <a:buNone/>
            </a:pPr>
            <a:endParaRPr lang="en-US" sz="2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Disease specific:-</a:t>
            </a:r>
          </a:p>
          <a:p>
            <a:pPr marL="0" indent="0">
              <a:buNone/>
            </a:pPr>
            <a:r>
              <a:rPr lang="en-US"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-&gt; To prevent long term complications like foot problems, cardiovascular Diseases etc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53AF526-36E7-2B86-607A-BF0CEBBE4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D0760D2-4D7C-06BD-B2C2-8F31FB860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3874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6CE3A2D-AA02-4927-9116-96525B88EF61}"/>
              </a:ext>
            </a:extLst>
          </p:cNvPr>
          <p:cNvSpPr txBox="1"/>
          <p:nvPr/>
        </p:nvSpPr>
        <p:spPr>
          <a:xfrm>
            <a:off x="2965141" y="0"/>
            <a:ext cx="3462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 Black" panose="020B0A04020102020204" pitchFamily="34" charset="0"/>
              </a:rPr>
              <a:t>    </a:t>
            </a:r>
            <a:r>
              <a:rPr lang="en-IN" sz="3200" dirty="0">
                <a:solidFill>
                  <a:srgbClr val="FF0000"/>
                </a:solidFill>
                <a:latin typeface="Arial Black" panose="020B0A04020102020204" pitchFamily="34" charset="0"/>
              </a:rPr>
              <a:t>Drug plan 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507D4204-0EE5-6448-9796-2D7C1A5C8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53" y="564252"/>
            <a:ext cx="11206293" cy="59121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894732C-649B-0742-B8CB-AEC8A09127C0}"/>
              </a:ext>
            </a:extLst>
          </p:cNvPr>
          <p:cNvSpPr txBox="1"/>
          <p:nvPr/>
        </p:nvSpPr>
        <p:spPr>
          <a:xfrm>
            <a:off x="5187795" y="196633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604EAFD-2265-F34A-86DF-E656EDE2D0AD}"/>
              </a:ext>
            </a:extLst>
          </p:cNvPr>
          <p:cNvSpPr txBox="1"/>
          <p:nvPr/>
        </p:nvSpPr>
        <p:spPr>
          <a:xfrm>
            <a:off x="6354697" y="1455233"/>
            <a:ext cx="9292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>
                <a:effectLst/>
                <a:latin typeface="UICTFontTextStyleBody"/>
              </a:rPr>
              <a:t>45 IU/ml</a:t>
            </a:r>
            <a:endParaRPr lang="en-IN" sz="2100">
              <a:effectLst/>
              <a:latin typeface=".AppleSystemUIFon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9DE5D29-5256-7340-BE9F-BB68FCE0031A}"/>
              </a:ext>
            </a:extLst>
          </p:cNvPr>
          <p:cNvSpPr txBox="1"/>
          <p:nvPr/>
        </p:nvSpPr>
        <p:spPr>
          <a:xfrm rot="10800000" flipV="1">
            <a:off x="6354697" y="2424374"/>
            <a:ext cx="9292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>
                <a:effectLst/>
                <a:latin typeface="UICTFontTextStyleBody"/>
              </a:rPr>
              <a:t>45 IU/ml</a:t>
            </a:r>
            <a:endParaRPr lang="en-IN" sz="2100">
              <a:effectLst/>
              <a:latin typeface=".AppleSystemUIFon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198FCC2-08A6-9F4F-A52E-5690FD7550F7}"/>
              </a:ext>
            </a:extLst>
          </p:cNvPr>
          <p:cNvSpPr txBox="1"/>
          <p:nvPr/>
        </p:nvSpPr>
        <p:spPr>
          <a:xfrm>
            <a:off x="569102" y="4095837"/>
            <a:ext cx="29776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/>
              <a:t>Tab. Aten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79A90AF-1C94-5248-BFBD-96C403B11F2C}"/>
              </a:ext>
            </a:extLst>
          </p:cNvPr>
          <p:cNvSpPr txBox="1"/>
          <p:nvPr/>
        </p:nvSpPr>
        <p:spPr>
          <a:xfrm rot="10800000" flipH="1" flipV="1">
            <a:off x="569103" y="4496903"/>
            <a:ext cx="16301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100" b="1"/>
              <a:t>Tab. Losartan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D2DAAC5-7D3E-354D-841F-6B02807B9115}"/>
              </a:ext>
            </a:extLst>
          </p:cNvPr>
          <p:cNvSpPr txBox="1"/>
          <p:nvPr/>
        </p:nvSpPr>
        <p:spPr>
          <a:xfrm>
            <a:off x="577583" y="5305590"/>
            <a:ext cx="18288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100" b="1"/>
              <a:t>Tab. MF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350A580-A1E1-8841-BA38-A6F4E1991321}"/>
              </a:ext>
            </a:extLst>
          </p:cNvPr>
          <p:cNvSpPr txBox="1"/>
          <p:nvPr/>
        </p:nvSpPr>
        <p:spPr>
          <a:xfrm>
            <a:off x="298688" y="5759589"/>
            <a:ext cx="1828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100" b="1" dirty="0"/>
              <a:t>Tab. </a:t>
            </a:r>
            <a:r>
              <a:rPr lang="en-US" sz="2100" b="1" dirty="0" err="1"/>
              <a:t>Pregastar</a:t>
            </a:r>
            <a:endParaRPr lang="en-US" sz="21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C41850E-F958-5643-A901-FE0E4DDAFA2E}"/>
              </a:ext>
            </a:extLst>
          </p:cNvPr>
          <p:cNvSpPr txBox="1"/>
          <p:nvPr/>
        </p:nvSpPr>
        <p:spPr>
          <a:xfrm>
            <a:off x="10075580" y="1589984"/>
            <a:ext cx="1757435" cy="373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/>
              <a:t>✔️    ✔️    ➖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337699B-791A-F946-89B0-CBE3FBF8F6B7}"/>
              </a:ext>
            </a:extLst>
          </p:cNvPr>
          <p:cNvSpPr txBox="1"/>
          <p:nvPr/>
        </p:nvSpPr>
        <p:spPr>
          <a:xfrm>
            <a:off x="10090781" y="260647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/>
              <a:t>✔️    ✔️    ✔️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0F5C01B-B674-8843-97A2-786DC9E1CE1F}"/>
              </a:ext>
            </a:extLst>
          </p:cNvPr>
          <p:cNvSpPr txBox="1"/>
          <p:nvPr/>
        </p:nvSpPr>
        <p:spPr>
          <a:xfrm>
            <a:off x="10064511" y="3413311"/>
            <a:ext cx="1828800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✔️    ✔️    ✔️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16BD979-090A-EA4B-A5EF-2E157FAC92F4}"/>
              </a:ext>
            </a:extLst>
          </p:cNvPr>
          <p:cNvSpPr txBox="1"/>
          <p:nvPr/>
        </p:nvSpPr>
        <p:spPr>
          <a:xfrm>
            <a:off x="10085886" y="4066527"/>
            <a:ext cx="1828800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✔️    ✔️    ✔️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DCDE320-0305-3D44-9BC0-92AAAC6B320A}"/>
              </a:ext>
            </a:extLst>
          </p:cNvPr>
          <p:cNvSpPr txBox="1"/>
          <p:nvPr/>
        </p:nvSpPr>
        <p:spPr>
          <a:xfrm>
            <a:off x="10085886" y="4681569"/>
            <a:ext cx="1828800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✔️    ✔️    ✔️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2E242EB-B179-E94E-9A7B-84E932400076}"/>
              </a:ext>
            </a:extLst>
          </p:cNvPr>
          <p:cNvSpPr txBox="1"/>
          <p:nvPr/>
        </p:nvSpPr>
        <p:spPr>
          <a:xfrm>
            <a:off x="10079525" y="5879907"/>
            <a:ext cx="1828800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✔️    ✔️    </a:t>
            </a:r>
            <a:r>
              <a:rPr lang="en-US" dirty="0"/>
              <a:t>✔️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D06B7AAE-3162-BB41-9618-5F529527F4F9}"/>
              </a:ext>
            </a:extLst>
          </p:cNvPr>
          <p:cNvSpPr txBox="1"/>
          <p:nvPr/>
        </p:nvSpPr>
        <p:spPr>
          <a:xfrm>
            <a:off x="10085886" y="526768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/>
              <a:t>➖    </a:t>
            </a:r>
            <a:r>
              <a:rPr lang="en-IN"/>
              <a:t>➖</a:t>
            </a:r>
            <a:r>
              <a:rPr lang="en-US"/>
              <a:t>    ✔️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xmlns="" id="{62654FA5-5EC5-28E9-3AB1-37F2CA3C6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xmlns="" id="{FC79F36C-1553-A002-496A-D96336932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E888D-5C36-4FE7-871B-8431E1675AFF}" type="slidenum">
              <a:rPr lang="en-IN" smtClean="0"/>
              <a:t>9</a:t>
            </a:fld>
            <a:endParaRPr lang="en-IN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7CBF7624-A847-DFD9-E7E1-2314944788DD}"/>
              </a:ext>
            </a:extLst>
          </p:cNvPr>
          <p:cNvSpPr/>
          <p:nvPr/>
        </p:nvSpPr>
        <p:spPr>
          <a:xfrm>
            <a:off x="1981200" y="1319025"/>
            <a:ext cx="1416424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 insulin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DADCFF3-DEBC-ADD4-7EDB-B15A3AC5C909}"/>
              </a:ext>
            </a:extLst>
          </p:cNvPr>
          <p:cNvSpPr/>
          <p:nvPr/>
        </p:nvSpPr>
        <p:spPr>
          <a:xfrm>
            <a:off x="1981200" y="2730391"/>
            <a:ext cx="1416424" cy="55164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Insulin isophane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3833A38-7042-6D50-2BCB-4B3B1F4810D8}"/>
              </a:ext>
            </a:extLst>
          </p:cNvPr>
          <p:cNvSpPr/>
          <p:nvPr/>
        </p:nvSpPr>
        <p:spPr>
          <a:xfrm>
            <a:off x="6354697" y="1516637"/>
            <a:ext cx="476409" cy="2756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E7ACBEE-1624-5256-3001-9D0A8646790A}"/>
              </a:ext>
            </a:extLst>
          </p:cNvPr>
          <p:cNvSpPr/>
          <p:nvPr/>
        </p:nvSpPr>
        <p:spPr>
          <a:xfrm>
            <a:off x="7458635" y="1319025"/>
            <a:ext cx="510989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D2C3B537-2A3E-A0C8-7AB1-65A7D924748D}"/>
              </a:ext>
            </a:extLst>
          </p:cNvPr>
          <p:cNvSpPr/>
          <p:nvPr/>
        </p:nvSpPr>
        <p:spPr>
          <a:xfrm>
            <a:off x="7505039" y="2443653"/>
            <a:ext cx="510989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070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</TotalTime>
  <Words>776</Words>
  <Application>Microsoft Office PowerPoint</Application>
  <PresentationFormat>Widescreen</PresentationFormat>
  <Paragraphs>208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.AppleSystemUIFont</vt:lpstr>
      <vt:lpstr>Algerian</vt:lpstr>
      <vt:lpstr>Arial</vt:lpstr>
      <vt:lpstr>Arial Black</vt:lpstr>
      <vt:lpstr>Arial Rounded MT Bold</vt:lpstr>
      <vt:lpstr>Calibri</vt:lpstr>
      <vt:lpstr>Calibri Light</vt:lpstr>
      <vt:lpstr>Courier New</vt:lpstr>
      <vt:lpstr>Times New Roman</vt:lpstr>
      <vt:lpstr>UICTFontTextStyleBody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     Planning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User</cp:lastModifiedBy>
  <cp:revision>41</cp:revision>
  <dcterms:created xsi:type="dcterms:W3CDTF">2021-12-13T14:58:03Z</dcterms:created>
  <dcterms:modified xsi:type="dcterms:W3CDTF">2024-09-03T07:55:35Z</dcterms:modified>
</cp:coreProperties>
</file>