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7" r:id="rId3"/>
    <p:sldId id="289" r:id="rId4"/>
    <p:sldId id="298" r:id="rId5"/>
    <p:sldId id="263" r:id="rId6"/>
    <p:sldId id="264" r:id="rId7"/>
    <p:sldId id="258" r:id="rId8"/>
    <p:sldId id="292" r:id="rId9"/>
    <p:sldId id="300" r:id="rId10"/>
    <p:sldId id="259" r:id="rId11"/>
    <p:sldId id="303" r:id="rId12"/>
    <p:sldId id="260" r:id="rId13"/>
    <p:sldId id="302" r:id="rId14"/>
    <p:sldId id="261" r:id="rId15"/>
    <p:sldId id="3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D8E4B-A5EC-4632-A944-0CB98734709E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AD2B6-59E3-4B5F-97FE-FAE06666C6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1635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1AD2B6-59E3-4B5F-97FE-FAE06666C6F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3131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emeset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emetic drugs , it is used to treat control nausea and vomiting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pan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proton pump inhibitors , to treat the acid reflux and remove the excess amount of acids from stomach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anxit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benzodiazepines it is used for to treat the anxiety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Omegapace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lipid regulating agents . Used to treating heart burn and chest pain due to stomach acid reflux disease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orofer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iron replacement product . To used as a iron supplement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vitcofol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vitamin to treat the vitamin deficiency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divon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non steroidal anti inflammatory drugs , to treat the pain swelling , stiffness and joint pain . </a:t>
            </a:r>
          </a:p>
          <a:p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orofer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xt</a:t>
            </a: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haematinics to treat the iron and haemoglobin deficiency or supplement .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AD2B6-59E3-4B5F-97FE-FAE06666C6F4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3836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C77511-208C-01D0-A8D9-308EC6630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5BE23E9-5798-D47D-4E98-B790974FA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540708-B0FE-F5AE-CDEC-25D09A74F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F9567-C2E3-45D1-A012-3AFF8D6649C0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C6181F-1108-6AE8-CCEF-FF31AA52D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9C795A-9AE5-EB8B-2455-E8C391CBF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635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6F123A-80A3-3BA8-671A-B9DBD793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3429967-5778-BB6F-EC69-96FD46D10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EAE0A8-96DD-2A87-A174-3D10EBD8E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E79CC-C517-46F4-85F8-39C48CFAE06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6C2280-7A68-E6E9-0C52-D3AA83C8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FBDFEE-0035-F9BE-687A-D46827EF5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668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6ED2AF9-7630-8D9B-E06A-FD3C406CC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E9494E-AB9A-FC43-95FD-07D924068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65DA75-6740-5D2F-A277-D44477DAD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CE98-2E20-43E6-A69B-360E890E750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C0E95E-8A84-5228-8336-CE8B273AE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635617-D4AB-BCCB-9902-60E1FA979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254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AA0AC3-D9A7-5234-BD1C-98AAFFE37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95B62E-3138-2E25-272E-3DDEAC85A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CA7484-7F6B-7AD1-8344-B1C04900B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E7D8-2849-4427-9794-8DE94BDFBCD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2573DC-098A-B2AC-C7AB-ADE7EE527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4B40F4-EEE1-08C8-3849-A172C4D8B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647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4EA4ED-BBBE-7496-894F-8DED134B7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3D4368-ADCE-B6A0-64FD-C08AD9CB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7F1BDD-77BF-C403-72C9-3E047847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7058C-E88C-4F8A-8582-141FE8BC2DC6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B8AC63-8BD2-0CE5-A13A-264460276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0CAC6E-65D4-D0DE-AEBE-341B0E4E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4549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EC9042-4DBF-59E5-3FB7-5C15D8079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AE2265-C64C-4916-6971-62AB0BB78B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4B2928B-FE3A-B547-FE94-D0CD71068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07005ED-88AC-39F9-F7E4-8432B521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4437-FD87-4B36-87A5-995371DBBDA1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350A6E-FD85-32BD-7DB1-76C2F847A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C85D5E7-66A3-7A34-89CA-633B7F34C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90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792109-73D5-58B2-62AE-8A3663E2D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AB6C604-812B-D6CF-FA31-754E83AFF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217E51A-E566-9AB6-FDFB-7305C2874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7C0D167-B6D0-0159-5CB7-9FC5D1F5D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05BAA80-BFB5-B101-8C92-660D843C33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CC2BE9-4880-074D-DE1E-FA0888510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FA3D-B54A-4EBD-AC9F-2FC99BF6F111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25C8B1C-8B00-FC8F-1E80-678424D0F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F141335-BA49-A533-9570-E389D6DC9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901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D938E-B2C3-A2EA-DF3A-2E15653E1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64C3BC5-06F3-6EE9-CF33-920E37FF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5FF3E-3846-451E-90AE-982DF35C9A4F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BB8453-D713-11A1-4F79-18594FC72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B5FB160-9EC0-E693-AA2A-6F54C1B52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204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EC70B86-BE4E-6BEE-D3C0-6EF7FC25B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AF3F7-1582-46A7-81DF-8EA4D6679D58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EDEEE2-4F45-1209-B106-C7A2FC0C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B70E4D-F0FF-7D95-BF0A-34949E53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6302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1D20C9-23B1-B756-4E55-4F0203F3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4A69AA-77E1-9227-D146-F6D2AE99B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219D363-5BAE-8E1F-E082-EDC2930F7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896D211-E824-5C57-009D-D2B8E1CDA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534-4516-4235-8FA9-378949DF04BD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67A1D30-0721-E78C-329A-1304BFB0A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3CAF59B-938D-ACCD-2D39-7BEF8AEC2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397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F49AFD-7056-C08E-B335-D6B74054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7CD438-6525-7EEA-A456-AA5CFDD4B6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A772DCC-124D-72B3-23EC-0493626D4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575AB9-76F7-4965-DCF4-1D366323F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2600-841E-4B00-A226-F872C2B5478B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23DEC8-EF39-EB54-DFFB-D7104D01E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8A8D0B-9D32-0014-38F7-2CA330A1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123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6D36C92-6E6F-5648-B47C-6BC9AECE3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9FA299-7F29-60F8-F2A8-E3C369339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A5113B-F5FA-9CA7-4A7F-1E89C109D4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28F89-8B1B-42DE-960F-188C70591422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901282-FB48-6DAE-6D4A-3E694AC99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164E54-CB72-9495-A205-CD94E20DC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8F7BA-DBD5-4451-8027-FA2915D5B305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416238">
            <a:off x="2700540" y="2844799"/>
            <a:ext cx="783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82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1994006" y="2474501"/>
            <a:ext cx="9209670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S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evere Anemia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4EEBDC-C04E-A54E-1D95-E728F2F9E20D}"/>
              </a:ext>
            </a:extLst>
          </p:cNvPr>
          <p:cNvSpPr txBox="1"/>
          <p:nvPr/>
        </p:nvSpPr>
        <p:spPr>
          <a:xfrm>
            <a:off x="4258236" y="0"/>
            <a:ext cx="4061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B2CE3BD5-4955-6DA2-71AA-7BAE2E6B7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112123"/>
              </p:ext>
            </p:extLst>
          </p:nvPr>
        </p:nvGraphicFramePr>
        <p:xfrm>
          <a:off x="155387" y="1598205"/>
          <a:ext cx="11881226" cy="4888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166">
                  <a:extLst>
                    <a:ext uri="{9D8B030D-6E8A-4147-A177-3AD203B41FA5}">
                      <a16:colId xmlns:a16="http://schemas.microsoft.com/office/drawing/2014/main" xmlns="" val="1223621170"/>
                    </a:ext>
                  </a:extLst>
                </a:gridCol>
                <a:gridCol w="2420470">
                  <a:extLst>
                    <a:ext uri="{9D8B030D-6E8A-4147-A177-3AD203B41FA5}">
                      <a16:colId xmlns:a16="http://schemas.microsoft.com/office/drawing/2014/main" xmlns="" val="3546259261"/>
                    </a:ext>
                  </a:extLst>
                </a:gridCol>
                <a:gridCol w="2070848">
                  <a:extLst>
                    <a:ext uri="{9D8B030D-6E8A-4147-A177-3AD203B41FA5}">
                      <a16:colId xmlns:a16="http://schemas.microsoft.com/office/drawing/2014/main" xmlns="" val="3818860247"/>
                    </a:ext>
                  </a:extLst>
                </a:gridCol>
                <a:gridCol w="1323788">
                  <a:extLst>
                    <a:ext uri="{9D8B030D-6E8A-4147-A177-3AD203B41FA5}">
                      <a16:colId xmlns:a16="http://schemas.microsoft.com/office/drawing/2014/main" xmlns="" val="2594120917"/>
                    </a:ext>
                  </a:extLst>
                </a:gridCol>
                <a:gridCol w="1078753">
                  <a:extLst>
                    <a:ext uri="{9D8B030D-6E8A-4147-A177-3AD203B41FA5}">
                      <a16:colId xmlns:a16="http://schemas.microsoft.com/office/drawing/2014/main" xmlns="" val="707986219"/>
                    </a:ext>
                  </a:extLst>
                </a:gridCol>
                <a:gridCol w="1308847">
                  <a:extLst>
                    <a:ext uri="{9D8B030D-6E8A-4147-A177-3AD203B41FA5}">
                      <a16:colId xmlns:a16="http://schemas.microsoft.com/office/drawing/2014/main" xmlns="" val="3565047865"/>
                    </a:ext>
                  </a:extLst>
                </a:gridCol>
                <a:gridCol w="2704354">
                  <a:extLst>
                    <a:ext uri="{9D8B030D-6E8A-4147-A177-3AD203B41FA5}">
                      <a16:colId xmlns:a16="http://schemas.microsoft.com/office/drawing/2014/main" xmlns="" val="2968025446"/>
                    </a:ext>
                  </a:extLst>
                </a:gridCol>
              </a:tblGrid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9001006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6640472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anxit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Alprazolam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9528611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omegapace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Omega 3 fatty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9568848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orofer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Iron sucrose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ml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7452892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vitcofol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Folic acid , multi vit , f sulphate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ml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7502666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divon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Diclofenac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– O –S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2602611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orofer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xt</a:t>
                      </a:r>
                      <a:endParaRPr lang="en-IN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Elemental iron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+ 1.5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25766069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79383306-AAA2-EBB8-1411-4E889D59E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111534"/>
              </p:ext>
            </p:extLst>
          </p:nvPr>
        </p:nvGraphicFramePr>
        <p:xfrm>
          <a:off x="155387" y="646331"/>
          <a:ext cx="11881226" cy="9518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166">
                  <a:extLst>
                    <a:ext uri="{9D8B030D-6E8A-4147-A177-3AD203B41FA5}">
                      <a16:colId xmlns:a16="http://schemas.microsoft.com/office/drawing/2014/main" xmlns="" val="3104621686"/>
                    </a:ext>
                  </a:extLst>
                </a:gridCol>
                <a:gridCol w="2420470">
                  <a:extLst>
                    <a:ext uri="{9D8B030D-6E8A-4147-A177-3AD203B41FA5}">
                      <a16:colId xmlns:a16="http://schemas.microsoft.com/office/drawing/2014/main" xmlns="" val="3374569784"/>
                    </a:ext>
                  </a:extLst>
                </a:gridCol>
                <a:gridCol w="2061883">
                  <a:extLst>
                    <a:ext uri="{9D8B030D-6E8A-4147-A177-3AD203B41FA5}">
                      <a16:colId xmlns:a16="http://schemas.microsoft.com/office/drawing/2014/main" xmlns="" val="1715340001"/>
                    </a:ext>
                  </a:extLst>
                </a:gridCol>
                <a:gridCol w="1332753">
                  <a:extLst>
                    <a:ext uri="{9D8B030D-6E8A-4147-A177-3AD203B41FA5}">
                      <a16:colId xmlns:a16="http://schemas.microsoft.com/office/drawing/2014/main" xmlns="" val="526866390"/>
                    </a:ext>
                  </a:extLst>
                </a:gridCol>
                <a:gridCol w="1078753">
                  <a:extLst>
                    <a:ext uri="{9D8B030D-6E8A-4147-A177-3AD203B41FA5}">
                      <a16:colId xmlns:a16="http://schemas.microsoft.com/office/drawing/2014/main" xmlns="" val="1360339446"/>
                    </a:ext>
                  </a:extLst>
                </a:gridCol>
                <a:gridCol w="1308847">
                  <a:extLst>
                    <a:ext uri="{9D8B030D-6E8A-4147-A177-3AD203B41FA5}">
                      <a16:colId xmlns:a16="http://schemas.microsoft.com/office/drawing/2014/main" xmlns="" val="3768817903"/>
                    </a:ext>
                  </a:extLst>
                </a:gridCol>
                <a:gridCol w="2704354">
                  <a:extLst>
                    <a:ext uri="{9D8B030D-6E8A-4147-A177-3AD203B41FA5}">
                      <a16:colId xmlns:a16="http://schemas.microsoft.com/office/drawing/2014/main" xmlns="" val="261426186"/>
                    </a:ext>
                  </a:extLst>
                </a:gridCol>
              </a:tblGrid>
              <a:tr h="951874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9882677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F1F3E43-1D00-D890-32FF-12B77F4E3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DA07B2-3A2C-7498-BA14-BF42F6B9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970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9328C65-80BC-D679-8185-AC2210E4E0AB}"/>
              </a:ext>
            </a:extLst>
          </p:cNvPr>
          <p:cNvSpPr txBox="1"/>
          <p:nvPr/>
        </p:nvSpPr>
        <p:spPr>
          <a:xfrm>
            <a:off x="3890682" y="0"/>
            <a:ext cx="3863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189CF7-986A-A0C5-69B6-7C95C0188229}"/>
              </a:ext>
            </a:extLst>
          </p:cNvPr>
          <p:cNvSpPr txBox="1"/>
          <p:nvPr/>
        </p:nvSpPr>
        <p:spPr>
          <a:xfrm>
            <a:off x="161365" y="770964"/>
            <a:ext cx="1197684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emeset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emetic drugs , it is used to treat control nausea and vomiting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pan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proton pump inhibitors , to treat the acid reflux and remove the excess amount of acids from stomach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anxit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benzodiazepines it is used for to treat the anxiety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Omegapace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lipid regulating agents . Used to treating heart burn and chest pain due to stomach acid reflux disease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orofer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iron replacement product . To used as a iron supplement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vitcofol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vitamin to treat the vitamin deficiency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divon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non steroidal anti inflammatory drugs , to treat the pain swelling , stiffness and joint pain .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orofer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xt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haematinics to treat the iron and haemoglobin deficiency or supplement 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435E020-B5F3-38F4-D0FB-2F41B3AF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303C53-DA95-7C88-9A80-2950A5C1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8496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0EC06D7-6836-A1A2-DF8B-FBE567262E5E}"/>
              </a:ext>
            </a:extLst>
          </p:cNvPr>
          <p:cNvSpPr txBox="1"/>
          <p:nvPr/>
        </p:nvSpPr>
        <p:spPr>
          <a:xfrm>
            <a:off x="4240307" y="0"/>
            <a:ext cx="4482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E78F4F-A92D-AC70-94A0-1E03D11759FE}"/>
              </a:ext>
            </a:extLst>
          </p:cNvPr>
          <p:cNvSpPr txBox="1"/>
          <p:nvPr/>
        </p:nvSpPr>
        <p:spPr>
          <a:xfrm>
            <a:off x="1757082" y="1964724"/>
            <a:ext cx="88123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Ferrous sulphate and pantoprazole –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Both medication using by reducing stomach acid and reduce absorption of iron make ferrous sulphate less effective in treating.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793B610-35C6-8085-B9B9-5227F404E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9F4A03-5F0C-F4EF-B2B3-C85E1ED91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8814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2D4FF3-00E8-5364-3B73-7C649599E415}"/>
              </a:ext>
            </a:extLst>
          </p:cNvPr>
          <p:cNvSpPr txBox="1"/>
          <p:nvPr/>
        </p:nvSpPr>
        <p:spPr>
          <a:xfrm>
            <a:off x="4383741" y="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14D31E-7CEC-51EA-03B4-462D0AEE73F9}"/>
              </a:ext>
            </a:extLst>
          </p:cNvPr>
          <p:cNvSpPr txBox="1"/>
          <p:nvPr/>
        </p:nvSpPr>
        <p:spPr>
          <a:xfrm>
            <a:off x="1734671" y="1730189"/>
            <a:ext cx="82027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Cap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vitcofol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 – 0 – 1   since 15 days </a:t>
            </a:r>
          </a:p>
          <a:p>
            <a:pPr marL="342900" indent="-342900">
              <a:buFont typeface="+mj-lt"/>
              <a:buAutoNum type="alphaUcPeriod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Syp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fesovit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0 – 1 – 1   since 15 days </a:t>
            </a:r>
          </a:p>
          <a:p>
            <a:pPr marL="342900" indent="-342900">
              <a:buFont typeface="+mj-lt"/>
              <a:buAutoNum type="alphaUcPeriod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anxit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0.5 mg   0 – 0 – 1    since 5 days </a:t>
            </a:r>
          </a:p>
          <a:p>
            <a:pPr marL="342900" indent="-342900">
              <a:buFont typeface="+mj-lt"/>
              <a:buAutoNum type="alphaUcPeriod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Cap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omegapace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0 – 1 – 0 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D7A367-FEBE-3BD9-156C-1E8B4624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88B9EC-B41B-BD48-1595-349BC006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2307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C8456D-F44E-2DE3-7F21-A93E553115A3}"/>
              </a:ext>
            </a:extLst>
          </p:cNvPr>
          <p:cNvSpPr txBox="1"/>
          <p:nvPr/>
        </p:nvSpPr>
        <p:spPr>
          <a:xfrm>
            <a:off x="4276165" y="0"/>
            <a:ext cx="352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7A8ED8-3FC3-4864-AB9E-CE5953943852}"/>
              </a:ext>
            </a:extLst>
          </p:cNvPr>
          <p:cNvSpPr txBox="1"/>
          <p:nvPr/>
        </p:nvSpPr>
        <p:spPr>
          <a:xfrm>
            <a:off x="1434353" y="1982596"/>
            <a:ext cx="100763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is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adviced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take iron rich diet such as green leafy vegetables , fruits , egg liver kidney etc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Eating health rich diet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exercise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Drink plenty of  water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72C00B6-493B-CDAF-17EC-E9D8E6384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15A5A48-584D-ABC7-18AD-A849C1DE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6128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CB06B0-5803-C59F-EFAA-5D2BCE0FC16B}"/>
              </a:ext>
            </a:extLst>
          </p:cNvPr>
          <p:cNvSpPr txBox="1"/>
          <p:nvPr/>
        </p:nvSpPr>
        <p:spPr>
          <a:xfrm>
            <a:off x="3872753" y="2438400"/>
            <a:ext cx="59794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A31A02F-F15B-EC7E-DB3A-995694ADB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EED3535-B10E-9DB8-05A1-50B2A942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037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5F3532D-8FC9-ED25-A7D1-E9CF53EA6665}"/>
              </a:ext>
            </a:extLst>
          </p:cNvPr>
          <p:cNvSpPr txBox="1"/>
          <p:nvPr/>
        </p:nvSpPr>
        <p:spPr>
          <a:xfrm>
            <a:off x="3110752" y="1066800"/>
            <a:ext cx="723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18C18D-93FD-E9A3-1E55-119166CA0386}"/>
              </a:ext>
            </a:extLst>
          </p:cNvPr>
          <p:cNvSpPr txBox="1"/>
          <p:nvPr/>
        </p:nvSpPr>
        <p:spPr>
          <a:xfrm>
            <a:off x="2478741" y="2013228"/>
            <a:ext cx="723451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– ABC </a:t>
            </a:r>
          </a:p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– 60 years </a:t>
            </a:r>
          </a:p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– male </a:t>
            </a:r>
          </a:p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DOA – 27 / 09 / 2023 </a:t>
            </a:r>
          </a:p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General Medicine </a:t>
            </a:r>
          </a:p>
          <a:p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890ADF3-DAAE-C380-0ED5-9845EFE50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DD7FD0-B8E9-4327-7971-F1B1EE67D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184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C518B-ECA5-A10D-4CB4-744EFC232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859" y="805570"/>
            <a:ext cx="10515600" cy="1325563"/>
          </a:xfrm>
        </p:spPr>
        <p:txBody>
          <a:bodyPr/>
          <a:lstStyle/>
          <a:p>
            <a:pPr lvl="0"/>
            <a:r>
              <a:rPr lang="en-US" dirty="0">
                <a:latin typeface="Arial Black" pitchFamily="34"/>
              </a:rPr>
              <a:t>          CHIEF COMPLAINTS </a:t>
            </a:r>
            <a:endParaRPr lang="en-IN" dirty="0">
              <a:latin typeface="Arial Black" pitchFamily="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4B0A2-2F5F-68D2-E89A-2B010163E9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16695" y="2936703"/>
            <a:ext cx="8955741" cy="29615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D7BEEB-0FA7-981D-7AF8-E111D59E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1DC07-3487-C3BD-C01A-EE85F388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9C34F-D805-8FA9-26C8-837CAFEA11E3}"/>
              </a:ext>
            </a:extLst>
          </p:cNvPr>
          <p:cNvSpPr txBox="1"/>
          <p:nvPr/>
        </p:nvSpPr>
        <p:spPr>
          <a:xfrm>
            <a:off x="1954305" y="34706"/>
            <a:ext cx="431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4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1801905" y="2274426"/>
            <a:ext cx="75662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nil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nil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nil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604846-3223-43FD-BCE7-2F6637B475D4}"/>
              </a:ext>
            </a:extLst>
          </p:cNvPr>
          <p:cNvSpPr/>
          <p:nvPr/>
        </p:nvSpPr>
        <p:spPr>
          <a:xfrm>
            <a:off x="-286870" y="971713"/>
            <a:ext cx="11107270" cy="5291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Weight  : 55 kg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BP  : 110/60 mmHg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  :  64 bpm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RR : 17 bpm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CVS :  S1S2 +ve murmurs heard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RS :  B/L NVBS +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CNS :  conscious and oriented  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PICCLE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(P+) , (I+)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Scelera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yellowish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xmlns="" id="{4F6A97AF-66D4-56FB-077E-3F6BF5FB9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181649"/>
              </p:ext>
            </p:extLst>
          </p:nvPr>
        </p:nvGraphicFramePr>
        <p:xfrm>
          <a:off x="286079" y="755525"/>
          <a:ext cx="11511476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4509">
                  <a:extLst>
                    <a:ext uri="{9D8B030D-6E8A-4147-A177-3AD203B41FA5}">
                      <a16:colId xmlns:a16="http://schemas.microsoft.com/office/drawing/2014/main" xmlns="" val="66814467"/>
                    </a:ext>
                  </a:extLst>
                </a:gridCol>
                <a:gridCol w="2886636">
                  <a:extLst>
                    <a:ext uri="{9D8B030D-6E8A-4147-A177-3AD203B41FA5}">
                      <a16:colId xmlns:a16="http://schemas.microsoft.com/office/drawing/2014/main" xmlns="" val="3163975041"/>
                    </a:ext>
                  </a:extLst>
                </a:gridCol>
                <a:gridCol w="3944470">
                  <a:extLst>
                    <a:ext uri="{9D8B030D-6E8A-4147-A177-3AD203B41FA5}">
                      <a16:colId xmlns:a16="http://schemas.microsoft.com/office/drawing/2014/main" xmlns="" val="2872681376"/>
                    </a:ext>
                  </a:extLst>
                </a:gridCol>
                <a:gridCol w="3845861">
                  <a:extLst>
                    <a:ext uri="{9D8B030D-6E8A-4147-A177-3AD203B41FA5}">
                      <a16:colId xmlns:a16="http://schemas.microsoft.com/office/drawing/2014/main" xmlns="" val="1689210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1311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1.38 cells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 – 6.2 cells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0458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2690 cu/ 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 – 11000 cu / mm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38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16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260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mm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10 mm hr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0068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– 50 %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6246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 cells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3 L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9224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111.6 fl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– 100 fl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3099148"/>
                  </a:ext>
                </a:extLst>
              </a:tr>
            </a:tbl>
          </a:graphicData>
        </a:graphic>
      </p:graphicFrame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8E234043-EB80-6E6E-78C6-48DD10C5A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558843"/>
              </p:ext>
            </p:extLst>
          </p:nvPr>
        </p:nvGraphicFramePr>
        <p:xfrm>
          <a:off x="286079" y="3722245"/>
          <a:ext cx="11511476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5545">
                  <a:extLst>
                    <a:ext uri="{9D8B030D-6E8A-4147-A177-3AD203B41FA5}">
                      <a16:colId xmlns:a16="http://schemas.microsoft.com/office/drawing/2014/main" xmlns="" val="4184838551"/>
                    </a:ext>
                  </a:extLst>
                </a:gridCol>
                <a:gridCol w="2904564">
                  <a:extLst>
                    <a:ext uri="{9D8B030D-6E8A-4147-A177-3AD203B41FA5}">
                      <a16:colId xmlns:a16="http://schemas.microsoft.com/office/drawing/2014/main" xmlns="" val="1120554466"/>
                    </a:ext>
                  </a:extLst>
                </a:gridCol>
                <a:gridCol w="3935506">
                  <a:extLst>
                    <a:ext uri="{9D8B030D-6E8A-4147-A177-3AD203B41FA5}">
                      <a16:colId xmlns:a16="http://schemas.microsoft.com/office/drawing/2014/main" xmlns="" val="2330272386"/>
                    </a:ext>
                  </a:extLst>
                </a:gridCol>
                <a:gridCol w="3845861">
                  <a:extLst>
                    <a:ext uri="{9D8B030D-6E8A-4147-A177-3AD203B41FA5}">
                      <a16:colId xmlns:a16="http://schemas.microsoft.com/office/drawing/2014/main" xmlns="" val="1741010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39.19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– 32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4277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MCHC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– 36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2177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SGOT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40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2369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SGPT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40 IU /L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02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bilirubin conjugated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0860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bilirubin unconjugated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 – 0.7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3916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FE66518-AAC3-0F59-334E-390FF11EA50A}"/>
              </a:ext>
            </a:extLst>
          </p:cNvPr>
          <p:cNvSpPr txBox="1"/>
          <p:nvPr/>
        </p:nvSpPr>
        <p:spPr>
          <a:xfrm>
            <a:off x="2209800" y="2608730"/>
            <a:ext cx="8928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Peripheral smear – macrocytic Anemia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18DBB6-8A95-4296-9381-B60CC2420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28888E-58B1-59D6-9718-6BFDF4203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F7BA-DBD5-4451-8027-FA2915D5B305}" type="slidenum">
              <a:rPr lang="en-IN" smtClean="0"/>
              <a:t>7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5174167-9438-94C2-C6E1-77B7FE2D27D0}"/>
              </a:ext>
            </a:extLst>
          </p:cNvPr>
          <p:cNvSpPr txBox="1"/>
          <p:nvPr/>
        </p:nvSpPr>
        <p:spPr>
          <a:xfrm>
            <a:off x="2402542" y="662226"/>
            <a:ext cx="60153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CONFIRMETORY TEST  –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328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C0A81-27D6-ACA4-4D1E-0F98ED6FD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436842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6CA50-12AB-6ABB-5258-A8574224A0D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severe anemia   . </a:t>
            </a:r>
          </a:p>
          <a:p>
            <a:pPr marL="0" lvl="0" indent="0">
              <a:lnSpc>
                <a:spcPct val="80000"/>
              </a:lnSpc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24878-3012-B2F6-9E49-1338ECF2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DC245B-B882-48BC-B296-B0CEF10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8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9E3052-50E2-D025-1AEE-29C6A063A431}"/>
              </a:ext>
            </a:extLst>
          </p:cNvPr>
          <p:cNvSpPr txBox="1"/>
          <p:nvPr/>
        </p:nvSpPr>
        <p:spPr>
          <a:xfrm>
            <a:off x="1441075" y="3459213"/>
            <a:ext cx="8635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Severe Anemia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5CDBAB-E53E-B11B-33E9-FC86A2F69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772C0-3ADC-6EEB-DE3D-F6D27825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9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73471E-6C44-880E-3E4F-8B5BB4156F93}"/>
              </a:ext>
            </a:extLst>
          </p:cNvPr>
          <p:cNvSpPr txBox="1"/>
          <p:nvPr/>
        </p:nvSpPr>
        <p:spPr>
          <a:xfrm>
            <a:off x="4437530" y="-62753"/>
            <a:ext cx="2689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ABCD31-803E-440B-A909-742D109C8E00}"/>
              </a:ext>
            </a:extLst>
          </p:cNvPr>
          <p:cNvSpPr txBox="1"/>
          <p:nvPr/>
        </p:nvSpPr>
        <p:spPr>
          <a:xfrm>
            <a:off x="1582271" y="2026023"/>
            <a:ext cx="97715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further the complication of Anemia 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treat the weakness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Correcting the underlying  Etiology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reoccurrence of Anemia .  </a:t>
            </a:r>
          </a:p>
        </p:txBody>
      </p:sp>
    </p:spTree>
    <p:extLst>
      <p:ext uri="{BB962C8B-B14F-4D97-AF65-F5344CB8AC3E}">
        <p14:creationId xmlns:p14="http://schemas.microsoft.com/office/powerpoint/2010/main" val="411127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928</Words>
  <Application>Microsoft Office PowerPoint</Application>
  <PresentationFormat>Widescreen</PresentationFormat>
  <Paragraphs>224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          CHIEF COMPLAINTS 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21</cp:revision>
  <dcterms:created xsi:type="dcterms:W3CDTF">2023-06-11T04:27:46Z</dcterms:created>
  <dcterms:modified xsi:type="dcterms:W3CDTF">2024-09-03T06:13:30Z</dcterms:modified>
</cp:coreProperties>
</file>