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4" r:id="rId2"/>
    <p:sldId id="288" r:id="rId3"/>
    <p:sldId id="277" r:id="rId4"/>
    <p:sldId id="280" r:id="rId5"/>
    <p:sldId id="281" r:id="rId6"/>
    <p:sldId id="289" r:id="rId7"/>
    <p:sldId id="284" r:id="rId8"/>
    <p:sldId id="285" r:id="rId9"/>
    <p:sldId id="258" r:id="rId10"/>
    <p:sldId id="259" r:id="rId11"/>
    <p:sldId id="260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2C53B-44FC-4A5B-974D-3A49D9B553B9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24D5D1-EBFF-4540-8D47-887052404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88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4D5D1-EBFF-4540-8D47-8870524046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385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455F50-5B78-7C19-1129-597637DC0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8E00EC1-EFA4-D507-0B58-4EBEFC0DA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88559A-5E78-EA60-7A1F-4FD67C57E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034CC-203B-432E-BB9C-72CF107B95AA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10DD08-68E6-7E8C-C409-6E84A1625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F075A7-3AA2-A965-7B0C-89DDE914C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200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7CF03D-F177-DE39-A84A-D9A4C4F96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B250931-5D6E-B57F-7A52-8272BFEA2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D2D369-8768-0658-EAF0-F04CB6EE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02455-D898-4A03-B156-C539E321F2B3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9B4529-EFC4-FEEA-6877-5309AA59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C987A3-BA74-3358-1680-30492BDDB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646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6BE54D9-58F7-54D9-00C8-1CE93E0BF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25D8C1D-D2AA-95E3-46A2-5467A0C91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4FCA47-8506-F122-0DDF-3BD2DD7E4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14A5-F4AA-4E17-9283-2ACCDCDEE32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08118E-040A-DF2B-1A39-8BA2358C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A7E300-1480-14DB-F455-00F4E4EF9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2021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CF4-8A6E-455F-9941-453D83C858D5}" type="datetime1">
              <a:rPr lang="en-IN" smtClean="0"/>
              <a:t>03-09-2024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7850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90BE2-3026-E2E5-F8FD-9CEE13619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88DF56-F6C2-563E-3C27-63C765A8D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475804-0001-099C-BDFC-7CA5254DC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E27DD-ACBD-435D-A36B-7AE6886C0968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2B33F5-C65D-DD24-94DA-665C14C1E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A64D49-0502-23BD-5792-C9C44A01A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117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F41574-A132-4DB3-9BA6-49584A913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3E739C-D8D6-EEA8-E2DE-48CAB3F3C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0F02AD-2489-C183-464B-B223D5172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9E53-C4D9-42CC-A1AE-BCCDC00AC069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A0907A-38F7-5A65-7CC9-60C9D8B26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86372D-148A-ACCA-B5B6-10EBF6F27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8070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998F70-846A-A535-239B-E5708A983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2216DC-C4EB-538E-54AC-E6009D030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399CA24-4227-DBB5-6281-53BBDCBF1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6F06E3-BF29-8B58-C32D-72C673FA0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9B24-EE0D-4880-9273-13B3C28925CA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AD00492-CD08-8C54-2340-730C3B742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10480B-19B4-FD27-AE05-409D6D6C3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116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AC3DC1-EE15-B30B-0061-489C9FCDE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FB36E89-08C9-AE50-6DBC-E4639F308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6FF0DD0-30CB-F37F-554B-D891ED8E3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16D7D20-0BF5-5089-25A4-1937A92C1C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9A35223-13E1-D877-BA48-7B7E8FCD8E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0CC1F27-EB09-9D79-54CE-5EF91B3DB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8E18D-AFAE-401A-A866-F656CA4805E0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5723A08-F05F-0A54-B63D-29BAFF650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4FCA6C4-825A-1ECF-7B69-FB58C0233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83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64A2DE-5360-A18B-7751-F6E07F098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6ADDC3-4DAB-9370-915B-26E2E18CA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7E5BA-60AE-4683-9866-754D95997D63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74859AA-F068-6C6A-F41C-B7A0E178D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251165F-DD83-B4C0-80EE-E8EC03464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672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539085E-6AF5-0F7F-57AC-A81A14324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9EC6-2D65-41F2-90F7-ABD261430E61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A48C1D7-8085-5E3E-D231-F951753A2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000B817-F9F7-54FC-2ABE-32E6EEE7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509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4A5D7F-F319-120B-9D00-0135DBAE8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09300F-35DA-B9BD-5D39-656F7D08D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8BF4777-BEBB-20CE-64C2-A16CB4466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3953D40-32D7-F2A2-AA03-7295E6677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7CAB-92B8-488C-85BE-68DD1FF41593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473C16B-80A8-F1DB-539B-DD9E39E2B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4C746C0-CEE5-569A-3761-5DEC0E913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5614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490457-93BF-957F-168C-3200D159C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568AF73-8025-7DEB-423D-1BE1B340FA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7707588-F0B5-7EF6-4180-5F3702DBE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5DDAD0A-3D85-4BAC-35FA-DBF1D17E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4B5F8-271A-4A41-A4FB-6A91B5DEE8DF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BFFE8D-2C8F-28E3-05CA-EEA5C6F69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25B299-7CC5-156F-AFE8-7B0896E7E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777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A438845-BE6B-404B-33B2-C846D343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050EF4-09F9-840F-0DEC-276A725BB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A859C1-54B8-1570-C781-8D121581A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00185-D525-41CA-862F-001BEC84A25D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12D422-1311-3C06-A640-31D112048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A2FC92-28D5-7E83-3CF9-9C05A63964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0F962-C641-4649-90EB-0753AE624309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558763">
            <a:off x="2298700" y="2971799"/>
            <a:ext cx="782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74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466D847-604A-F119-8AEC-40D27549A16B}"/>
              </a:ext>
            </a:extLst>
          </p:cNvPr>
          <p:cNvSpPr txBox="1"/>
          <p:nvPr/>
        </p:nvSpPr>
        <p:spPr>
          <a:xfrm>
            <a:off x="2176260" y="2642909"/>
            <a:ext cx="9410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  On leukaemia </a:t>
            </a:r>
            <a:r>
              <a:rPr lang="en-IN" sz="4400" b="1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IN" sz="4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4400" b="1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IN" sz="4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4605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663EA15-5E16-2D14-8047-780686CAD94F}"/>
              </a:ext>
            </a:extLst>
          </p:cNvPr>
          <p:cNvSpPr txBox="1"/>
          <p:nvPr/>
        </p:nvSpPr>
        <p:spPr>
          <a:xfrm>
            <a:off x="4195482" y="0"/>
            <a:ext cx="3137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7EC120-6E93-C4D4-218B-C9486B21C1CE}"/>
              </a:ext>
            </a:extLst>
          </p:cNvPr>
          <p:cNvSpPr txBox="1"/>
          <p:nvPr/>
        </p:nvSpPr>
        <p:spPr>
          <a:xfrm>
            <a:off x="1703294" y="1741985"/>
            <a:ext cx="83551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asparaginase interact with vincristine so instead of that cyclophosphamide or methotrexate may be given 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1191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ED0C66D-D77A-C855-48AE-6D525E55D8AD}"/>
              </a:ext>
            </a:extLst>
          </p:cNvPr>
          <p:cNvSpPr txBox="1"/>
          <p:nvPr/>
        </p:nvSpPr>
        <p:spPr>
          <a:xfrm>
            <a:off x="3881717" y="0"/>
            <a:ext cx="4043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02AFDCC-2BBA-5118-4597-D07AF3957F72}"/>
              </a:ext>
            </a:extLst>
          </p:cNvPr>
          <p:cNvSpPr txBox="1"/>
          <p:nvPr/>
        </p:nvSpPr>
        <p:spPr>
          <a:xfrm>
            <a:off x="1192306" y="1720840"/>
            <a:ext cx="109996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Choosing a caregiver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Preventing infection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Healthy living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surroundings and environment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foods like rate meat , cheeses , raw sprouts , well water etc 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9371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768E4D4-1BBE-8DF2-FF03-18702DC30CD1}"/>
              </a:ext>
            </a:extLst>
          </p:cNvPr>
          <p:cNvSpPr txBox="1"/>
          <p:nvPr/>
        </p:nvSpPr>
        <p:spPr>
          <a:xfrm>
            <a:off x="3801036" y="2474259"/>
            <a:ext cx="7360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168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AB8BF7-72DD-607E-B7D4-6214C8668BB1}"/>
              </a:ext>
            </a:extLst>
          </p:cNvPr>
          <p:cNvSpPr txBox="1"/>
          <p:nvPr/>
        </p:nvSpPr>
        <p:spPr>
          <a:xfrm>
            <a:off x="694765" y="1041648"/>
            <a:ext cx="1128208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                 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Patient  name –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ABC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  Age –  15 years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   Sex – male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Unit   - general medicine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DOA – 22 / 06 / 2023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Complaints on admission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c/o fever since 2 months , Pain in the throat from 10 days with difficult in respiration And swelling neck , tongue , lips , face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etc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Past medical history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no serious or any complicated history to injury 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Past medication history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 for fever given paracetamol was  gives .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Social history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mixed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Family history 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:  nil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147BC2A-2B96-E100-64B1-15762E29D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C4EB4CC-1EAC-3DB5-951C-9FC215B2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C577A-131F-4978-93FC-A0F717506990}" type="slidenum">
              <a:rPr lang="en-IN" smtClean="0"/>
              <a:t>3</a:t>
            </a:fld>
            <a:endParaRPr lang="en-I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64BFC2F-20B4-EAA9-D9F7-B6EACD21F404}"/>
              </a:ext>
            </a:extLst>
          </p:cNvPr>
          <p:cNvSpPr txBox="1"/>
          <p:nvPr/>
        </p:nvSpPr>
        <p:spPr>
          <a:xfrm>
            <a:off x="2043538" y="136525"/>
            <a:ext cx="4760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FD948BB-17DB-E039-83A4-929FD32BAED2}"/>
              </a:ext>
            </a:extLst>
          </p:cNvPr>
          <p:cNvSpPr txBox="1"/>
          <p:nvPr/>
        </p:nvSpPr>
        <p:spPr>
          <a:xfrm>
            <a:off x="1757083" y="720707"/>
            <a:ext cx="5414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</p:spTree>
    <p:extLst>
      <p:ext uri="{BB962C8B-B14F-4D97-AF65-F5344CB8AC3E}">
        <p14:creationId xmlns:p14="http://schemas.microsoft.com/office/powerpoint/2010/main" val="2345339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CD5757E-49AE-4512-A721-3A72193F5093}"/>
              </a:ext>
            </a:extLst>
          </p:cNvPr>
          <p:cNvSpPr txBox="1"/>
          <p:nvPr/>
        </p:nvSpPr>
        <p:spPr>
          <a:xfrm>
            <a:off x="3576918" y="0"/>
            <a:ext cx="75290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B2CE19-2C33-474C-9385-FF89B33F4677}"/>
              </a:ext>
            </a:extLst>
          </p:cNvPr>
          <p:cNvSpPr txBox="1"/>
          <p:nvPr/>
        </p:nvSpPr>
        <p:spPr>
          <a:xfrm>
            <a:off x="138952" y="589544"/>
            <a:ext cx="1176617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BP  : 120/80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mmhg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PR  : 85 bpm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CVS : S1S2 +ve murmurs heard 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RS 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B/L NVBS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(-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CNS :  conscious and oriented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 / A : soft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₂ : 93 %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Temperature : 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98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⁰F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[ Petechiae spots , splinter hemorrhages , bilateral conjunctival hemorrhage present ] .        </a:t>
            </a:r>
            <a:endParaRPr kumimoji="0" lang="en-IN" sz="3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494817F-AD6D-D998-75DC-CEE4235C5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DC785A9-7F0D-D4BD-3827-0C019ABB7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8915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1C8129-9A89-481B-9AEA-2C5AE34A8AB6}"/>
              </a:ext>
            </a:extLst>
          </p:cNvPr>
          <p:cNvSpPr txBox="1"/>
          <p:nvPr/>
        </p:nvSpPr>
        <p:spPr>
          <a:xfrm>
            <a:off x="3659819" y="-73695"/>
            <a:ext cx="60945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  <a:r>
              <a:rPr kumimoji="0" lang="en-IN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9CE8C2E-D573-F2FA-15BE-8E67CAB61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54A5C6-03BC-83C7-8D7E-700E4887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5</a:t>
            </a:fld>
            <a:endParaRPr lang="en-IN"/>
          </a:p>
        </p:txBody>
      </p:sp>
      <p:graphicFrame>
        <p:nvGraphicFramePr>
          <p:cNvPr id="3" name="Table 9">
            <a:extLst>
              <a:ext uri="{FF2B5EF4-FFF2-40B4-BE49-F238E27FC236}">
                <a16:creationId xmlns:a16="http://schemas.microsoft.com/office/drawing/2014/main" xmlns="" id="{EAF0D92F-CBB2-0DD8-624B-15EA5DC64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388582"/>
              </p:ext>
            </p:extLst>
          </p:nvPr>
        </p:nvGraphicFramePr>
        <p:xfrm>
          <a:off x="669365" y="769442"/>
          <a:ext cx="11280588" cy="4672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0196">
                  <a:extLst>
                    <a:ext uri="{9D8B030D-6E8A-4147-A177-3AD203B41FA5}">
                      <a16:colId xmlns:a16="http://schemas.microsoft.com/office/drawing/2014/main" xmlns="" val="279937697"/>
                    </a:ext>
                  </a:extLst>
                </a:gridCol>
                <a:gridCol w="3760196">
                  <a:extLst>
                    <a:ext uri="{9D8B030D-6E8A-4147-A177-3AD203B41FA5}">
                      <a16:colId xmlns:a16="http://schemas.microsoft.com/office/drawing/2014/main" xmlns="" val="1990079049"/>
                    </a:ext>
                  </a:extLst>
                </a:gridCol>
                <a:gridCol w="3760196">
                  <a:extLst>
                    <a:ext uri="{9D8B030D-6E8A-4147-A177-3AD203B41FA5}">
                      <a16:colId xmlns:a16="http://schemas.microsoft.com/office/drawing/2014/main" xmlns="" val="1841627192"/>
                    </a:ext>
                  </a:extLst>
                </a:gridCol>
              </a:tblGrid>
              <a:tr h="58401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5915065"/>
                  </a:ext>
                </a:extLst>
              </a:tr>
              <a:tr h="58401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– 18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2182676"/>
                  </a:ext>
                </a:extLst>
              </a:tr>
              <a:tr h="58401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leucocyte count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4500 – 11000 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4741696"/>
                  </a:ext>
                </a:extLst>
              </a:tr>
              <a:tr h="58401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Polymorphs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– 65 %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49711391"/>
                  </a:ext>
                </a:extLst>
              </a:tr>
              <a:tr h="58401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Lymphocytes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40 %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90821659"/>
                  </a:ext>
                </a:extLst>
              </a:tr>
              <a:tr h="58401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Eosinophil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4 %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404605"/>
                  </a:ext>
                </a:extLst>
              </a:tr>
              <a:tr h="58401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– 8 %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0043899"/>
                  </a:ext>
                </a:extLst>
              </a:tr>
              <a:tr h="584017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Blast cell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 20 %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6711141"/>
                  </a:ext>
                </a:extLst>
              </a:tr>
            </a:tbl>
          </a:graphicData>
        </a:graphic>
      </p:graphicFrame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xmlns="" id="{C1EA6423-2466-CF77-B91C-00794AA998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353251"/>
              </p:ext>
            </p:extLst>
          </p:nvPr>
        </p:nvGraphicFramePr>
        <p:xfrm>
          <a:off x="669365" y="5441578"/>
          <a:ext cx="11280588" cy="7694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0196">
                  <a:extLst>
                    <a:ext uri="{9D8B030D-6E8A-4147-A177-3AD203B41FA5}">
                      <a16:colId xmlns:a16="http://schemas.microsoft.com/office/drawing/2014/main" xmlns="" val="3142104812"/>
                    </a:ext>
                  </a:extLst>
                </a:gridCol>
                <a:gridCol w="3760196">
                  <a:extLst>
                    <a:ext uri="{9D8B030D-6E8A-4147-A177-3AD203B41FA5}">
                      <a16:colId xmlns:a16="http://schemas.microsoft.com/office/drawing/2014/main" xmlns="" val="3298349296"/>
                    </a:ext>
                  </a:extLst>
                </a:gridCol>
                <a:gridCol w="3760196">
                  <a:extLst>
                    <a:ext uri="{9D8B030D-6E8A-4147-A177-3AD203B41FA5}">
                      <a16:colId xmlns:a16="http://schemas.microsoft.com/office/drawing/2014/main" xmlns="" val="1912690274"/>
                    </a:ext>
                  </a:extLst>
                </a:gridCol>
              </a:tblGrid>
              <a:tr h="769442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Platelet count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30,000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150000 – 450000 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4886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70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6E5942-DCBE-3479-F440-CB4D82CDCB11}"/>
              </a:ext>
            </a:extLst>
          </p:cNvPr>
          <p:cNvSpPr txBox="1"/>
          <p:nvPr/>
        </p:nvSpPr>
        <p:spPr>
          <a:xfrm>
            <a:off x="1739153" y="1425388"/>
            <a:ext cx="96818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 test – </a:t>
            </a:r>
          </a:p>
          <a:p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marrow examination showed predominantly blast cells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cultural was sterile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ECG – bradycardia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0081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9B143B3-07CB-4B55-B838-CA47FE4096E2}"/>
              </a:ext>
            </a:extLst>
          </p:cNvPr>
          <p:cNvSpPr txBox="1"/>
          <p:nvPr/>
        </p:nvSpPr>
        <p:spPr>
          <a:xfrm>
            <a:off x="1520301" y="820730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--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A05C54B-3B13-4076-A48D-734AA9611AD3}"/>
              </a:ext>
            </a:extLst>
          </p:cNvPr>
          <p:cNvSpPr txBox="1"/>
          <p:nvPr/>
        </p:nvSpPr>
        <p:spPr>
          <a:xfrm>
            <a:off x="811609" y="1847166"/>
            <a:ext cx="11111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AD2FF7B-38C4-48EA-9C71-E2F641F3C4AD}"/>
              </a:ext>
            </a:extLst>
          </p:cNvPr>
          <p:cNvSpPr txBox="1"/>
          <p:nvPr/>
        </p:nvSpPr>
        <p:spPr>
          <a:xfrm>
            <a:off x="4594194" y="4748282"/>
            <a:ext cx="3959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3600" b="1" dirty="0">
                <a:solidFill>
                  <a:srgbClr val="2FA3EE"/>
                </a:solidFill>
                <a:latin typeface="Times New Roman" panose="02020603050405020304" pitchFamily="18" charset="0"/>
              </a:rPr>
              <a:t>  </a:t>
            </a:r>
            <a:r>
              <a:rPr kumimoji="0" lang="en-IN" sz="3600" b="0" i="0" u="none" strike="noStrike" kern="1200" cap="none" spc="0" normalizeH="0" baseline="0" noProof="0" dirty="0">
                <a:ln>
                  <a:noFill/>
                </a:ln>
                <a:solidFill>
                  <a:srgbClr val="2FA3E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xmlns="" id="{CA05C54B-3B13-4076-A48D-734AA9611AD3}"/>
              </a:ext>
            </a:extLst>
          </p:cNvPr>
          <p:cNvSpPr txBox="1"/>
          <p:nvPr/>
        </p:nvSpPr>
        <p:spPr>
          <a:xfrm>
            <a:off x="692675" y="1913491"/>
            <a:ext cx="11111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FROM  THE  SUBJECTIVE  AND  OBJECTIVE EVIDENCE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Confirm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patient was suffering from leukemia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.  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48AA964C-494D-EDB3-1A2D-544952203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AA4492CE-96B3-E25D-56A9-BE1F7BD4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7</a:t>
            </a:fld>
            <a:endParaRPr lang="en-I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0F0112A-7553-C27A-EFA2-1814A4BFD86D}"/>
              </a:ext>
            </a:extLst>
          </p:cNvPr>
          <p:cNvSpPr txBox="1"/>
          <p:nvPr/>
        </p:nvSpPr>
        <p:spPr>
          <a:xfrm>
            <a:off x="1309782" y="3425786"/>
            <a:ext cx="105282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 </a:t>
            </a:r>
          </a:p>
          <a:p>
            <a:r>
              <a:rPr lang="en-I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Acute Lymphoid leukaemia L2 Type  </a:t>
            </a:r>
          </a:p>
        </p:txBody>
      </p:sp>
    </p:spTree>
    <p:extLst>
      <p:ext uri="{BB962C8B-B14F-4D97-AF65-F5344CB8AC3E}">
        <p14:creationId xmlns:p14="http://schemas.microsoft.com/office/powerpoint/2010/main" val="280467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24F4DB8-A48A-49F8-B28F-B479FD678D6A}"/>
              </a:ext>
            </a:extLst>
          </p:cNvPr>
          <p:cNvSpPr txBox="1"/>
          <p:nvPr/>
        </p:nvSpPr>
        <p:spPr>
          <a:xfrm>
            <a:off x="3970537" y="0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Goals  therapy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F37B8A-A671-41BB-A956-5982B6481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29086AA-A91C-1A7E-AA5D-2E882E6B7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DC24A-0593-4635-A8AE-215997BCF623}" type="slidenum">
              <a:rPr lang="en-IN" smtClean="0"/>
              <a:t>8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8072F77-DB8F-3BAD-AD75-25CFFCB90881}"/>
              </a:ext>
            </a:extLst>
          </p:cNvPr>
          <p:cNvSpPr txBox="1"/>
          <p:nvPr/>
        </p:nvSpPr>
        <p:spPr>
          <a:xfrm>
            <a:off x="921150" y="1299419"/>
            <a:ext cx="1084498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care rates – identify patients who will fail current therapies and alter approaches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genomic subsets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minimal residual disease burdens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Adolescents and young adults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Infants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 acute and late effects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Optimize medication adherence . </a:t>
            </a:r>
          </a:p>
        </p:txBody>
      </p:sp>
    </p:spTree>
    <p:extLst>
      <p:ext uri="{BB962C8B-B14F-4D97-AF65-F5344CB8AC3E}">
        <p14:creationId xmlns:p14="http://schemas.microsoft.com/office/powerpoint/2010/main" val="101332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C6CD3D-13DC-3CEF-2658-41BB7866A149}"/>
              </a:ext>
            </a:extLst>
          </p:cNvPr>
          <p:cNvSpPr txBox="1"/>
          <p:nvPr/>
        </p:nvSpPr>
        <p:spPr>
          <a:xfrm>
            <a:off x="3648635" y="0"/>
            <a:ext cx="4536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treatment chart 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1AC53260-B47E-0E67-F33E-4C3C347A8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843228"/>
              </p:ext>
            </p:extLst>
          </p:nvPr>
        </p:nvGraphicFramePr>
        <p:xfrm>
          <a:off x="391459" y="737594"/>
          <a:ext cx="11549531" cy="56632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5341">
                  <a:extLst>
                    <a:ext uri="{9D8B030D-6E8A-4147-A177-3AD203B41FA5}">
                      <a16:colId xmlns:a16="http://schemas.microsoft.com/office/drawing/2014/main" xmlns="" val="1315846903"/>
                    </a:ext>
                  </a:extLst>
                </a:gridCol>
                <a:gridCol w="1936376">
                  <a:extLst>
                    <a:ext uri="{9D8B030D-6E8A-4147-A177-3AD203B41FA5}">
                      <a16:colId xmlns:a16="http://schemas.microsoft.com/office/drawing/2014/main" xmlns="" val="1725174787"/>
                    </a:ext>
                  </a:extLst>
                </a:gridCol>
                <a:gridCol w="2338082">
                  <a:extLst>
                    <a:ext uri="{9D8B030D-6E8A-4147-A177-3AD203B41FA5}">
                      <a16:colId xmlns:a16="http://schemas.microsoft.com/office/drawing/2014/main" xmlns="" val="707703793"/>
                    </a:ext>
                  </a:extLst>
                </a:gridCol>
                <a:gridCol w="1014718">
                  <a:extLst>
                    <a:ext uri="{9D8B030D-6E8A-4147-A177-3AD203B41FA5}">
                      <a16:colId xmlns:a16="http://schemas.microsoft.com/office/drawing/2014/main" xmlns="" val="1861745292"/>
                    </a:ext>
                  </a:extLst>
                </a:gridCol>
                <a:gridCol w="1479177">
                  <a:extLst>
                    <a:ext uri="{9D8B030D-6E8A-4147-A177-3AD203B41FA5}">
                      <a16:colId xmlns:a16="http://schemas.microsoft.com/office/drawing/2014/main" xmlns="" val="1012792368"/>
                    </a:ext>
                  </a:extLst>
                </a:gridCol>
                <a:gridCol w="1147482">
                  <a:extLst>
                    <a:ext uri="{9D8B030D-6E8A-4147-A177-3AD203B41FA5}">
                      <a16:colId xmlns:a16="http://schemas.microsoft.com/office/drawing/2014/main" xmlns="" val="3870374613"/>
                    </a:ext>
                  </a:extLst>
                </a:gridCol>
                <a:gridCol w="2958355">
                  <a:extLst>
                    <a:ext uri="{9D8B030D-6E8A-4147-A177-3AD203B41FA5}">
                      <a16:colId xmlns:a16="http://schemas.microsoft.com/office/drawing/2014/main" xmlns="" val="2542949504"/>
                    </a:ext>
                  </a:extLst>
                </a:gridCol>
              </a:tblGrid>
              <a:tr h="809029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6794737"/>
                  </a:ext>
                </a:extLst>
              </a:tr>
              <a:tr h="80902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Prednisone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2260412"/>
                  </a:ext>
                </a:extLst>
              </a:tr>
              <a:tr h="80902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Mercaptopurine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7978340"/>
                  </a:ext>
                </a:extLst>
              </a:tr>
              <a:tr h="80902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Vincristine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6556220"/>
                  </a:ext>
                </a:extLst>
              </a:tr>
              <a:tr h="80902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 – asparaginase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2808910"/>
                  </a:ext>
                </a:extLst>
              </a:tr>
              <a:tr h="80902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073220"/>
                  </a:ext>
                </a:extLst>
              </a:tr>
              <a:tr h="80902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1621015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0F962-C641-4649-90EB-0753AE624309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7315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448</Words>
  <Application>Microsoft Office PowerPoint</Application>
  <PresentationFormat>Widescreen</PresentationFormat>
  <Paragraphs>132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Bahnschrift SemiBold SemiConden</vt:lpstr>
      <vt:lpstr>Calibri</vt:lpstr>
      <vt:lpstr>Calibri Light</vt:lpstr>
      <vt:lpstr>Segoe UI Black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8</cp:revision>
  <dcterms:created xsi:type="dcterms:W3CDTF">2023-05-31T12:41:45Z</dcterms:created>
  <dcterms:modified xsi:type="dcterms:W3CDTF">2024-09-03T07:58:00Z</dcterms:modified>
</cp:coreProperties>
</file>