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3" r:id="rId10"/>
    <p:sldId id="264" r:id="rId11"/>
    <p:sldId id="265" r:id="rId12"/>
    <p:sldId id="269" r:id="rId13"/>
    <p:sldId id="275" r:id="rId14"/>
    <p:sldId id="276" r:id="rId15"/>
    <p:sldId id="268" r:id="rId16"/>
    <p:sldId id="274" r:id="rId17"/>
    <p:sldId id="270" r:id="rId18"/>
    <p:sldId id="271" r:id="rId1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RSHA JANA" initials="AJ" lastIdx="1" clrIdx="0">
    <p:extLst>
      <p:ext uri="{19B8F6BF-5375-455C-9EA6-DF929625EA0E}">
        <p15:presenceInfo xmlns:p15="http://schemas.microsoft.com/office/powerpoint/2012/main" userId="f93326b7ca464ad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829" autoAdjust="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59754-84BE-4F45-B531-8CB06DC154E6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ED9E7-BE60-4786-961C-CE9333DF5C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086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ED9E7-BE60-4786-961C-CE9333DF5CCC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693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fld id="{A75C9DFF-7B3E-49FD-98F3-8E82242E6BA8}" type="datetime1">
              <a:rPr lang="en-US" spc="-10" smtClean="0"/>
              <a:t>9/3/2024</a:t>
            </a:fld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fld id="{41FB3CEF-CB92-42C0-AB72-972F3EDE01BA}" type="datetime1">
              <a:rPr lang="en-US" spc="-10" smtClean="0"/>
              <a:t>9/3/2024</a:t>
            </a:fld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24242" y="1580197"/>
            <a:ext cx="3644265" cy="4342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fld id="{6E7B4657-418F-4E48-B6BA-ECA3D30138DA}" type="datetime1">
              <a:rPr lang="en-US" spc="-10" smtClean="0"/>
              <a:t>9/3/2024</a:t>
            </a:fld>
            <a:endParaRPr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fld id="{12B3AB32-8CA4-46B2-AA5B-79F3AF7ACB19}" type="datetime1">
              <a:rPr lang="en-US" spc="-10" smtClean="0"/>
              <a:t>9/3/2024</a:t>
            </a:fld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fld id="{BE8C77DE-E81A-4F91-9227-5E8DACCAEF21}" type="datetime1">
              <a:rPr lang="en-US" spc="-10" smtClean="0"/>
              <a:t>9/3/2024</a:t>
            </a:fld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3350" y="361950"/>
            <a:ext cx="704850" cy="838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93695" y="-3873"/>
            <a:ext cx="6069330" cy="849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2511" y="1819275"/>
            <a:ext cx="8221980" cy="2428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7609" y="6472554"/>
            <a:ext cx="21875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7575" y="6472554"/>
            <a:ext cx="73088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fld id="{827C1D66-46CD-4DDF-8786-DCE0A597C16E}" type="datetime1">
              <a:rPr lang="en-US" spc="-10" smtClean="0"/>
              <a:t>9/3/2024</a:t>
            </a:fld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82401" y="6472554"/>
            <a:ext cx="2298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7" name="TextBox 6"/>
          <p:cNvSpPr txBox="1"/>
          <p:nvPr userDrawn="1"/>
        </p:nvSpPr>
        <p:spPr>
          <a:xfrm rot="19777062">
            <a:off x="2464756" y="3104228"/>
            <a:ext cx="7771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object 9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10" name="object 10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2">
            <a:extLst>
              <a:ext uri="{FF2B5EF4-FFF2-40B4-BE49-F238E27FC236}">
                <a16:creationId xmlns:a16="http://schemas.microsoft.com/office/drawing/2014/main" xmlns="" id="{9D8B6A04-8929-490D-BB12-F81DCD0AB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7800" y="2314043"/>
            <a:ext cx="9836786" cy="133684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576830" marR="5080" indent="-2564765">
              <a:lnSpc>
                <a:spcPct val="101400"/>
              </a:lnSpc>
              <a:spcBef>
                <a:spcPts val="60"/>
              </a:spcBef>
            </a:pPr>
            <a:r>
              <a:rPr lang="en-US" sz="4400" u="sng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4400" u="sng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</a:t>
            </a:r>
            <a:r>
              <a:rPr lang="en-US" sz="4400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4400" u="sng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u="sng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1 diabetes mellites with pneumonia 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759F05E3-C610-8222-77BA-2A883738818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F9C7DAF3-5C13-8639-A611-08DC58C97A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</a:t>
            </a:fld>
            <a:endParaRPr lang="en-IN" dirty="0"/>
          </a:p>
        </p:txBody>
      </p:sp>
      <p:sp>
        <p:nvSpPr>
          <p:cNvPr id="17" name="Flowchart: Process 1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2270" y="922281"/>
            <a:ext cx="9655810" cy="329385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225"/>
              </a:spcBef>
              <a:buFont typeface="Arial"/>
              <a:buChar char="•"/>
              <a:tabLst>
                <a:tab pos="241935" algn="l"/>
              </a:tabLst>
            </a:pPr>
            <a:r>
              <a:rPr sz="4400" b="1" dirty="0">
                <a:latin typeface="Times New Roman"/>
                <a:cs typeface="Times New Roman"/>
              </a:rPr>
              <a:t>Objective </a:t>
            </a:r>
            <a:r>
              <a:rPr sz="4400" b="1" spc="-10" dirty="0">
                <a:latin typeface="Times New Roman"/>
                <a:cs typeface="Times New Roman"/>
              </a:rPr>
              <a:t>Evidence:</a:t>
            </a:r>
            <a:endParaRPr sz="4400" dirty="0">
              <a:latin typeface="Times New Roman"/>
              <a:cs typeface="Times New Roman"/>
            </a:endParaRPr>
          </a:p>
          <a:p>
            <a:pPr marL="241300" marR="5080" indent="-229235">
              <a:lnSpc>
                <a:spcPct val="92200"/>
              </a:lnSpc>
              <a:spcBef>
                <a:spcPts val="985"/>
              </a:spcBef>
              <a:buFont typeface="Arial"/>
              <a:buChar char="•"/>
              <a:tabLst>
                <a:tab pos="241935" algn="l"/>
                <a:tab pos="2669540" algn="l"/>
              </a:tabLst>
            </a:pPr>
            <a:r>
              <a:rPr lang="en-US" sz="2750" spc="25" dirty="0">
                <a:latin typeface="Times New Roman"/>
                <a:cs typeface="Times New Roman"/>
              </a:rPr>
              <a:t>Elevated HbA1C[9.1%]</a:t>
            </a:r>
          </a:p>
          <a:p>
            <a:pPr marL="241300" marR="5080" indent="-229235">
              <a:lnSpc>
                <a:spcPct val="92200"/>
              </a:lnSpc>
              <a:spcBef>
                <a:spcPts val="985"/>
              </a:spcBef>
              <a:buFont typeface="Arial"/>
              <a:buChar char="•"/>
              <a:tabLst>
                <a:tab pos="241935" algn="l"/>
                <a:tab pos="2669540" algn="l"/>
              </a:tabLst>
            </a:pPr>
            <a:r>
              <a:rPr lang="en-US" sz="2750" spc="25" dirty="0">
                <a:latin typeface="Times New Roman"/>
                <a:cs typeface="Times New Roman"/>
              </a:rPr>
              <a:t>Elevated fasting blood sugar [205.5mg/dl]</a:t>
            </a:r>
          </a:p>
          <a:p>
            <a:pPr marL="241300" marR="5080" indent="-229235">
              <a:lnSpc>
                <a:spcPct val="92200"/>
              </a:lnSpc>
              <a:spcBef>
                <a:spcPts val="985"/>
              </a:spcBef>
              <a:buFont typeface="Arial"/>
              <a:buChar char="•"/>
              <a:tabLst>
                <a:tab pos="241935" algn="l"/>
                <a:tab pos="2669540" algn="l"/>
              </a:tabLst>
            </a:pPr>
            <a:r>
              <a:rPr lang="en-US" sz="2750" spc="25" dirty="0">
                <a:latin typeface="Times New Roman"/>
                <a:cs typeface="Times New Roman"/>
              </a:rPr>
              <a:t>X-ray showed right lower lobe consolidation of lung</a:t>
            </a:r>
          </a:p>
          <a:p>
            <a:pPr marL="241300" marR="5080" indent="-229235">
              <a:lnSpc>
                <a:spcPct val="92200"/>
              </a:lnSpc>
              <a:spcBef>
                <a:spcPts val="985"/>
              </a:spcBef>
              <a:buFont typeface="Arial"/>
              <a:buChar char="•"/>
              <a:tabLst>
                <a:tab pos="241935" algn="l"/>
                <a:tab pos="2669540" algn="l"/>
              </a:tabLst>
            </a:pPr>
            <a:r>
              <a:rPr lang="en-US" sz="2750" spc="25" dirty="0">
                <a:latin typeface="Times New Roman"/>
                <a:cs typeface="Times New Roman"/>
              </a:rPr>
              <a:t>Smear for gram stain in sputum identified </a:t>
            </a:r>
            <a:r>
              <a:rPr lang="en-US" sz="2750" spc="25" dirty="0" err="1">
                <a:latin typeface="Times New Roman"/>
                <a:cs typeface="Times New Roman"/>
              </a:rPr>
              <a:t>occationally</a:t>
            </a:r>
            <a:r>
              <a:rPr lang="en-US" sz="2750" spc="25" dirty="0">
                <a:latin typeface="Times New Roman"/>
                <a:cs typeface="Times New Roman"/>
              </a:rPr>
              <a:t> gram negative bacilli and few gram positive cocci</a:t>
            </a:r>
            <a:endParaRPr sz="2750" dirty="0">
              <a:latin typeface="Times New Roman"/>
              <a:cs typeface="Times New Roman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9EC2983C-0383-84DE-D3D1-5E82FC8D07F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4DDBCEE-0A9D-6AB5-E191-6095DFAABD6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10</a:t>
            </a:fld>
            <a:endParaRPr lang="en-IN" dirty="0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0600" y="914400"/>
            <a:ext cx="2927350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5" dirty="0"/>
              <a:t>Assessment</a:t>
            </a:r>
            <a:r>
              <a:rPr sz="4400" b="0" spc="5" dirty="0">
                <a:latin typeface="Times New Roman"/>
                <a:cs typeface="Times New Roman"/>
              </a:rPr>
              <a:t>: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3017" y="2438400"/>
            <a:ext cx="10281087" cy="121571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469265" marR="5080" indent="-457200">
              <a:lnSpc>
                <a:spcPts val="3000"/>
              </a:lnSpc>
              <a:spcBef>
                <a:spcPts val="480"/>
              </a:spcBef>
              <a:buFont typeface="Arial" panose="020B0604020202020204" pitchFamily="34" charset="0"/>
              <a:buChar char="•"/>
              <a:tabLst>
                <a:tab pos="241935" algn="l"/>
              </a:tabLst>
            </a:pPr>
            <a:r>
              <a:rPr lang="en-US" sz="3200" b="1" spc="-5" dirty="0">
                <a:latin typeface="Times New Roman"/>
                <a:cs typeface="Times New Roman"/>
              </a:rPr>
              <a:t>Based on the subjective evidence and objective evidence it is confirm that the patient was suffering from diabetes type 2 mellitus with pneumonia .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321166F-24CA-B1E7-FEB9-07E21516309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AD10511-8D0E-8B59-DC9E-1B618AA0B65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11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3055" y="1219200"/>
            <a:ext cx="6485890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800" spc="5" dirty="0"/>
              <a:t>GOALS OF THERAPY</a:t>
            </a:r>
            <a:endParaRPr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7285FAC-15F4-45C6-41C9-23CC9C0D415E}"/>
              </a:ext>
            </a:extLst>
          </p:cNvPr>
          <p:cNvSpPr txBox="1"/>
          <p:nvPr/>
        </p:nvSpPr>
        <p:spPr>
          <a:xfrm>
            <a:off x="3352800" y="22098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Curing the infection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Preventing complication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Alleviating the symptoms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Returning the patient to normal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Preventing recurrency </a:t>
            </a:r>
            <a:endParaRPr lang="en-IN" sz="2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28CE4A1-384E-3CFB-B722-A90FC346458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1705F83-418B-17EC-1C11-F6904941614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12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332F6A-950A-5D50-77CC-3227FEAC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0" y="-3873"/>
            <a:ext cx="4043424" cy="677108"/>
          </a:xfrm>
        </p:spPr>
        <p:txBody>
          <a:bodyPr/>
          <a:lstStyle/>
          <a:p>
            <a:r>
              <a:rPr lang="en-US" sz="4400" dirty="0"/>
              <a:t>Planning</a:t>
            </a:r>
            <a:endParaRPr lang="en-IN" sz="4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28B513F0-B242-A997-3A87-270A4BEAB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428080"/>
              </p:ext>
            </p:extLst>
          </p:nvPr>
        </p:nvGraphicFramePr>
        <p:xfrm>
          <a:off x="-3" y="838200"/>
          <a:ext cx="12192003" cy="497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985">
                  <a:extLst>
                    <a:ext uri="{9D8B030D-6E8A-4147-A177-3AD203B41FA5}">
                      <a16:colId xmlns:a16="http://schemas.microsoft.com/office/drawing/2014/main" xmlns="" val="1163839466"/>
                    </a:ext>
                  </a:extLst>
                </a:gridCol>
                <a:gridCol w="2269415">
                  <a:extLst>
                    <a:ext uri="{9D8B030D-6E8A-4147-A177-3AD203B41FA5}">
                      <a16:colId xmlns:a16="http://schemas.microsoft.com/office/drawing/2014/main" xmlns="" val="70921929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152407338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231527501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11573057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72099405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1198635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340696716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742764365"/>
                    </a:ext>
                  </a:extLst>
                </a:gridCol>
                <a:gridCol w="457203">
                  <a:extLst>
                    <a:ext uri="{9D8B030D-6E8A-4147-A177-3AD203B41FA5}">
                      <a16:colId xmlns:a16="http://schemas.microsoft.com/office/drawing/2014/main" xmlns="" val="2966039500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SL NO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BRAND NAME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GENERIC NAME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DOSE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ROA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FREQ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49587126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TAB. AZITHRAL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Azithromycin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500mg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P/O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1-0-1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1667767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CAP.FLUVIR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/>
                        <a:t>oseltamibir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75mg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P/O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1-0-1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8990364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TAB. MONTAK LC </a:t>
                      </a:r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/>
                        <a:t>Monteleukast+levocetrizine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10mg+5mg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P/O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1-0-1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8771147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TAB. BROCLEAR</a:t>
                      </a:r>
                      <a:endParaRPr lang="en-IN" b="1" dirty="0">
                        <a:effectLst/>
                      </a:endParaRPr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Sebrophylline</a:t>
                      </a:r>
                      <a:r>
                        <a:rPr lang="en-US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acetylcysteine</a:t>
                      </a:r>
                      <a:endParaRPr lang="en-IN" b="1" dirty="0">
                        <a:effectLst/>
                      </a:endParaRPr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100mg+600mg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P/O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0-0-1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7119156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OTRIVIN NASAL SPRAY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Xylometazoline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0.1%(2 puffs inhalation TID)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nasal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26718131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223495FB-A8CA-FE88-5DEF-8FF75C72D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66926"/>
              </p:ext>
            </p:extLst>
          </p:nvPr>
        </p:nvGraphicFramePr>
        <p:xfrm>
          <a:off x="15688" y="5689600"/>
          <a:ext cx="12160620" cy="10106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2024">
                  <a:extLst>
                    <a:ext uri="{9D8B030D-6E8A-4147-A177-3AD203B41FA5}">
                      <a16:colId xmlns:a16="http://schemas.microsoft.com/office/drawing/2014/main" xmlns="" val="221131952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1864066858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3999580593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424850864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8529659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99290910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943896729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90805306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3596550254"/>
                    </a:ext>
                  </a:extLst>
                </a:gridCol>
                <a:gridCol w="457196">
                  <a:extLst>
                    <a:ext uri="{9D8B030D-6E8A-4147-A177-3AD203B41FA5}">
                      <a16:colId xmlns:a16="http://schemas.microsoft.com/office/drawing/2014/main" xmlns="" val="820831956"/>
                    </a:ext>
                  </a:extLst>
                </a:gridCol>
              </a:tblGrid>
              <a:tr h="505318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Tab Metformin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Metformin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 – 0- 1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0601156"/>
                  </a:ext>
                </a:extLst>
              </a:tr>
              <a:tr h="505318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TAB GLIMEPIRIDE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Glimepiride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2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9816298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9720B9B-A1DE-68ED-392F-63F01EBB646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91F958-EEAE-89C7-B499-BA89CDF4EF4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13</a:t>
            </a:fld>
            <a:endParaRPr lang="en-IN" dirty="0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527355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45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266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F39C49-AF07-9D7D-448F-297703D4D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694" y="-3873"/>
            <a:ext cx="8350505" cy="677108"/>
          </a:xfrm>
        </p:spPr>
        <p:txBody>
          <a:bodyPr/>
          <a:lstStyle/>
          <a:p>
            <a:r>
              <a:rPr lang="en-IN" sz="4400" dirty="0"/>
              <a:t>DISCHARGE</a:t>
            </a:r>
            <a:r>
              <a:rPr lang="en-IN" sz="4400" spc="195" dirty="0"/>
              <a:t> </a:t>
            </a:r>
            <a:r>
              <a:rPr lang="en-IN" sz="4400" spc="-15" dirty="0"/>
              <a:t>MEDICATIONS</a:t>
            </a:r>
            <a:endParaRPr lang="en-IN" sz="44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2F2B14D1-F4DE-EF05-7131-665614344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842834"/>
              </p:ext>
            </p:extLst>
          </p:nvPr>
        </p:nvGraphicFramePr>
        <p:xfrm>
          <a:off x="76200" y="1173480"/>
          <a:ext cx="1203960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666287989"/>
                    </a:ext>
                  </a:extLst>
                </a:gridCol>
                <a:gridCol w="4053840">
                  <a:extLst>
                    <a:ext uri="{9D8B030D-6E8A-4147-A177-3AD203B41FA5}">
                      <a16:colId xmlns:a16="http://schemas.microsoft.com/office/drawing/2014/main" xmlns="" val="215510787"/>
                    </a:ext>
                  </a:extLst>
                </a:gridCol>
                <a:gridCol w="2407920">
                  <a:extLst>
                    <a:ext uri="{9D8B030D-6E8A-4147-A177-3AD203B41FA5}">
                      <a16:colId xmlns:a16="http://schemas.microsoft.com/office/drawing/2014/main" xmlns="" val="3615947595"/>
                    </a:ext>
                  </a:extLst>
                </a:gridCol>
                <a:gridCol w="2407920">
                  <a:extLst>
                    <a:ext uri="{9D8B030D-6E8A-4147-A177-3AD203B41FA5}">
                      <a16:colId xmlns:a16="http://schemas.microsoft.com/office/drawing/2014/main" xmlns="" val="3966708955"/>
                    </a:ext>
                  </a:extLst>
                </a:gridCol>
                <a:gridCol w="2407920">
                  <a:extLst>
                    <a:ext uri="{9D8B030D-6E8A-4147-A177-3AD203B41FA5}">
                      <a16:colId xmlns:a16="http://schemas.microsoft.com/office/drawing/2014/main" xmlns="" val="4153868502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SL 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BRAND NAME</a:t>
                      </a:r>
                      <a:endParaRPr lang="en-IN" dirty="0"/>
                    </a:p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GENERIC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DOSE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0498605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TAB. FORENZA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CEFPODOXIME+CLAVULANIC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200mg+125mg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1-0-1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1080168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SYP. SUCRAMAL O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SUCRALFATE+OXETACAINE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1000mg+20mg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2-2-2 </a:t>
                      </a:r>
                      <a:r>
                        <a:rPr lang="en-US" b="1" dirty="0" err="1"/>
                        <a:t>stp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633187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TAB.MONDESLOR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ACEBROPHYLLINE+ACETYL CYSTEINE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10mg+5mg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0-0-1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6917734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EZICAS NASAL SPRAY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FLUTICASONE PROPIONATE 0.05%</a:t>
                      </a:r>
                      <a:endParaRPr lang="en-IN" b="1" dirty="0"/>
                    </a:p>
                    <a:p>
                      <a:pPr algn="ctr"/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1-0-1 puff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711827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86A68467-76F4-5779-AFD5-ADDE82FB6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488060"/>
              </p:ext>
            </p:extLst>
          </p:nvPr>
        </p:nvGraphicFramePr>
        <p:xfrm>
          <a:off x="44824" y="5684520"/>
          <a:ext cx="12084424" cy="10106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824">
                  <a:extLst>
                    <a:ext uri="{9D8B030D-6E8A-4147-A177-3AD203B41FA5}">
                      <a16:colId xmlns:a16="http://schemas.microsoft.com/office/drawing/2014/main" xmlns="" val="2211319523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xmlns="" val="186406685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3999580593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424850864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992909105"/>
                    </a:ext>
                  </a:extLst>
                </a:gridCol>
              </a:tblGrid>
              <a:tr h="505318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Tab Metformin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Metformin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 – 0- 1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0601156"/>
                  </a:ext>
                </a:extLst>
              </a:tr>
              <a:tr h="505318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TAB GLIMEPIRIDE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Glimepiride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2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 – 1 – 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9816298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57ECAFF-CD8B-F825-7CE4-FC1E7F015D8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3FB876E-F0CF-FFB8-819D-442CB7B9534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14</a:t>
            </a:fld>
            <a:endParaRPr lang="en-IN" dirty="0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832155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68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256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299" y="457263"/>
            <a:ext cx="508127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spc="-5" dirty="0"/>
              <a:t>Drug</a:t>
            </a:r>
            <a:r>
              <a:rPr sz="4800" spc="-85" dirty="0"/>
              <a:t> </a:t>
            </a:r>
            <a:r>
              <a:rPr sz="4800" spc="-5" dirty="0"/>
              <a:t>Interactions:-</a:t>
            </a:r>
            <a:endParaRPr sz="480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0E23D792-13EC-9F77-9780-F4980574E560}"/>
              </a:ext>
            </a:extLst>
          </p:cNvPr>
          <p:cNvSpPr txBox="1"/>
          <p:nvPr/>
        </p:nvSpPr>
        <p:spPr>
          <a:xfrm>
            <a:off x="1295400" y="1676400"/>
            <a:ext cx="11054462" cy="25378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241935" algn="l"/>
              </a:tabLst>
            </a:pPr>
            <a:r>
              <a:rPr lang="en-IN" sz="395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Metformin and glimepiride –</a:t>
            </a:r>
          </a:p>
          <a:p>
            <a:pPr marL="12065">
              <a:lnSpc>
                <a:spcPct val="100000"/>
              </a:lnSpc>
              <a:spcBef>
                <a:spcPts val="130"/>
              </a:spcBef>
              <a:tabLst>
                <a:tab pos="241935" algn="l"/>
              </a:tabLst>
            </a:pPr>
            <a:r>
              <a:rPr lang="en-IN" sz="3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both medication can increase the risk of hypoglycaemia or low blood sugar , symptoms like headache , dizziness , drowsiness , nervousness , confusion , tremor , nausea , hunger , weakness , palpitation etc . </a:t>
            </a:r>
            <a:endParaRPr sz="39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D3BE3A8-4756-8DB7-DDF1-69A2B91795D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3BE91CF-EB47-F689-2D2F-72BD7EE3521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15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EC5F76-5D7F-6195-AF0F-C02AA608DD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600" y="380999"/>
            <a:ext cx="8229600" cy="922021"/>
          </a:xfrm>
        </p:spPr>
        <p:txBody>
          <a:bodyPr/>
          <a:lstStyle/>
          <a:p>
            <a:r>
              <a:rPr lang="en-US" dirty="0"/>
              <a:t>PATIENT COUNCILLING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34287E8-43E6-F0D8-17CF-5FDF612AD1D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295400" y="1744980"/>
            <a:ext cx="8534400" cy="33239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Pneumonia is a infection that inflames air sacs in one or both lungs , which may fill with fluid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dirty="0" err="1"/>
              <a:t>varity</a:t>
            </a:r>
            <a:r>
              <a:rPr lang="en-US" sz="2400" dirty="0"/>
              <a:t> of organisms, including bacteria, viruses and </a:t>
            </a:r>
            <a:r>
              <a:rPr lang="en-US" sz="2400" dirty="0" err="1"/>
              <a:t>fungi,can</a:t>
            </a:r>
            <a:r>
              <a:rPr lang="en-US" sz="2400" dirty="0"/>
              <a:t> cause pneumonia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Type 1 </a:t>
            </a:r>
            <a:r>
              <a:rPr lang="en-US" sz="2400" dirty="0" err="1"/>
              <a:t>diabeties</a:t>
            </a:r>
            <a:r>
              <a:rPr lang="en-US" sz="2400" dirty="0"/>
              <a:t> once known as </a:t>
            </a:r>
            <a:r>
              <a:rPr lang="en-US" sz="2400" dirty="0" err="1"/>
              <a:t>jubenile</a:t>
            </a:r>
            <a:r>
              <a:rPr lang="en-US" sz="2400" dirty="0"/>
              <a:t> diabetes or insulin dependent diabetes is a chronic condition in which the pancreas produce a little or no insulin. Insulin is a hormone needed to allow sugar to enter cell to produce energy.</a:t>
            </a:r>
          </a:p>
          <a:p>
            <a:endParaRPr lang="en-US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E12497-63D7-429E-EF91-5C4F6C5693B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0B2761-23AE-0B9A-FA76-0EE529856D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16</a:t>
            </a:fld>
            <a:endParaRPr lang="en-IN" dirty="0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257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7395" y="497205"/>
            <a:ext cx="590359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dirty="0"/>
              <a:t>Life Style</a:t>
            </a:r>
            <a:r>
              <a:rPr sz="4400" spc="-125" dirty="0"/>
              <a:t> </a:t>
            </a:r>
            <a:r>
              <a:rPr sz="4400" spc="5" dirty="0"/>
              <a:t>Modification:-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7575" y="1730872"/>
            <a:ext cx="6347460" cy="2600712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1935" algn="l"/>
              </a:tabLst>
            </a:pPr>
            <a:r>
              <a:rPr sz="2750" spc="-15" dirty="0">
                <a:latin typeface="Times New Roman"/>
                <a:cs typeface="Times New Roman"/>
              </a:rPr>
              <a:t>Balanced</a:t>
            </a:r>
            <a:r>
              <a:rPr sz="2750" spc="240" dirty="0">
                <a:latin typeface="Times New Roman"/>
                <a:cs typeface="Times New Roman"/>
              </a:rPr>
              <a:t> </a:t>
            </a:r>
            <a:r>
              <a:rPr sz="2750" spc="-20" dirty="0">
                <a:latin typeface="Times New Roman"/>
                <a:cs typeface="Times New Roman"/>
              </a:rPr>
              <a:t>Diet</a:t>
            </a:r>
            <a:endParaRPr sz="275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1935" algn="l"/>
              </a:tabLst>
            </a:pPr>
            <a:r>
              <a:rPr sz="2750" spc="-15" dirty="0">
                <a:latin typeface="Times New Roman"/>
                <a:cs typeface="Times New Roman"/>
              </a:rPr>
              <a:t>Regular </a:t>
            </a:r>
            <a:r>
              <a:rPr sz="2750" spc="-20" dirty="0">
                <a:latin typeface="Times New Roman"/>
                <a:cs typeface="Times New Roman"/>
              </a:rPr>
              <a:t>Exercise </a:t>
            </a:r>
            <a:r>
              <a:rPr sz="2750" spc="10" dirty="0">
                <a:latin typeface="Times New Roman"/>
                <a:cs typeface="Times New Roman"/>
              </a:rPr>
              <a:t>and</a:t>
            </a:r>
            <a:r>
              <a:rPr sz="2750" spc="-190" dirty="0">
                <a:latin typeface="Times New Roman"/>
                <a:cs typeface="Times New Roman"/>
              </a:rPr>
              <a:t> </a:t>
            </a:r>
            <a:r>
              <a:rPr sz="2750" spc="-80" dirty="0">
                <a:latin typeface="Times New Roman"/>
                <a:cs typeface="Times New Roman"/>
              </a:rPr>
              <a:t>Yoga</a:t>
            </a:r>
            <a:endParaRPr sz="275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935" algn="l"/>
              </a:tabLst>
            </a:pPr>
            <a:r>
              <a:rPr sz="2750" spc="-80" dirty="0">
                <a:latin typeface="Times New Roman"/>
                <a:cs typeface="Times New Roman"/>
              </a:rPr>
              <a:t>Avoid</a:t>
            </a:r>
            <a:r>
              <a:rPr sz="2750" spc="315" dirty="0">
                <a:latin typeface="Times New Roman"/>
                <a:cs typeface="Times New Roman"/>
              </a:rPr>
              <a:t> </a:t>
            </a:r>
            <a:r>
              <a:rPr sz="2750" spc="-15" dirty="0">
                <a:latin typeface="Times New Roman"/>
                <a:cs typeface="Times New Roman"/>
              </a:rPr>
              <a:t>Smoking</a:t>
            </a:r>
            <a:endParaRPr sz="275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935" algn="l"/>
              </a:tabLst>
            </a:pPr>
            <a:r>
              <a:rPr sz="2750" spc="-80" dirty="0">
                <a:latin typeface="Times New Roman"/>
                <a:cs typeface="Times New Roman"/>
              </a:rPr>
              <a:t>Avoid </a:t>
            </a:r>
            <a:r>
              <a:rPr sz="2750" spc="-25" dirty="0">
                <a:latin typeface="Times New Roman"/>
                <a:cs typeface="Times New Roman"/>
              </a:rPr>
              <a:t>Alcohol</a:t>
            </a:r>
            <a:r>
              <a:rPr sz="2750" spc="-105" dirty="0">
                <a:latin typeface="Times New Roman"/>
                <a:cs typeface="Times New Roman"/>
              </a:rPr>
              <a:t> </a:t>
            </a:r>
            <a:r>
              <a:rPr sz="2750" spc="-5" dirty="0">
                <a:latin typeface="Times New Roman"/>
                <a:cs typeface="Times New Roman"/>
              </a:rPr>
              <a:t>Consumption</a:t>
            </a:r>
            <a:endParaRPr sz="275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1935" algn="l"/>
              </a:tabLst>
            </a:pPr>
            <a:r>
              <a:rPr sz="2750" dirty="0">
                <a:latin typeface="Times New Roman"/>
                <a:cs typeface="Times New Roman"/>
              </a:rPr>
              <a:t>Manage</a:t>
            </a:r>
            <a:r>
              <a:rPr sz="2750" spc="95" dirty="0">
                <a:latin typeface="Times New Roman"/>
                <a:cs typeface="Times New Roman"/>
              </a:rPr>
              <a:t> </a:t>
            </a:r>
            <a:r>
              <a:rPr sz="2750" spc="-20" dirty="0">
                <a:latin typeface="Times New Roman"/>
                <a:cs typeface="Times New Roman"/>
              </a:rPr>
              <a:t>Stress</a:t>
            </a:r>
            <a:endParaRPr sz="2750" dirty="0">
              <a:latin typeface="Times New Roman"/>
              <a:cs typeface="Times New Roman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A5C845D-7F31-05CB-2221-227E538CBAD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7D8C1A7-4D92-51D8-A871-D6D5FC271F3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17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3615" y="2783458"/>
            <a:ext cx="5601970" cy="1124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200" spc="-5" dirty="0"/>
              <a:t>THANK</a:t>
            </a:r>
            <a:r>
              <a:rPr sz="7200" spc="-360" dirty="0"/>
              <a:t> </a:t>
            </a:r>
            <a:r>
              <a:rPr sz="7200" spc="-5" dirty="0"/>
              <a:t>YOU</a:t>
            </a:r>
            <a:endParaRPr sz="720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E10E5CF-1CAA-2783-73E0-938563A6E1F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0FDA82F-EFE1-5D2B-2899-165667AE4C2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18</a:t>
            </a:fld>
            <a:endParaRPr lang="en-IN" dirty="0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9" name="object 9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830512" y="1371600"/>
            <a:ext cx="727646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10" dirty="0"/>
              <a:t>Patient </a:t>
            </a:r>
            <a:r>
              <a:rPr sz="4400" dirty="0"/>
              <a:t>Demographic</a:t>
            </a:r>
            <a:r>
              <a:rPr sz="4400" spc="-225" dirty="0"/>
              <a:t> </a:t>
            </a:r>
            <a:r>
              <a:rPr sz="4400" spc="15" dirty="0"/>
              <a:t>Details:-</a:t>
            </a:r>
            <a:endParaRPr sz="4400" dirty="0"/>
          </a:p>
        </p:txBody>
      </p:sp>
      <p:sp>
        <p:nvSpPr>
          <p:cNvPr id="12" name="object 12"/>
          <p:cNvSpPr txBox="1"/>
          <p:nvPr/>
        </p:nvSpPr>
        <p:spPr>
          <a:xfrm>
            <a:off x="5181600" y="2362200"/>
            <a:ext cx="2574290" cy="155194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775"/>
              </a:spcBef>
              <a:buAutoNum type="arabicPeriod"/>
              <a:tabLst>
                <a:tab pos="355600" algn="l"/>
              </a:tabLst>
            </a:pPr>
            <a:r>
              <a:rPr sz="2750" spc="10" dirty="0">
                <a:latin typeface="Times New Roman"/>
                <a:cs typeface="Times New Roman"/>
              </a:rPr>
              <a:t>Name </a:t>
            </a:r>
            <a:r>
              <a:rPr sz="2750" spc="-40" dirty="0">
                <a:latin typeface="Times New Roman"/>
                <a:cs typeface="Times New Roman"/>
              </a:rPr>
              <a:t>:-</a:t>
            </a:r>
            <a:r>
              <a:rPr sz="2750" spc="95" dirty="0">
                <a:latin typeface="Times New Roman"/>
                <a:cs typeface="Times New Roman"/>
              </a:rPr>
              <a:t> </a:t>
            </a:r>
            <a:r>
              <a:rPr lang="en-US" sz="2750" spc="95" dirty="0" err="1">
                <a:latin typeface="Times New Roman"/>
                <a:cs typeface="Times New Roman"/>
              </a:rPr>
              <a:t>xyz</a:t>
            </a:r>
            <a:endParaRPr sz="2750" dirty="0">
              <a:latin typeface="Times New Roman"/>
              <a:cs typeface="Times New Roman"/>
            </a:endParaRPr>
          </a:p>
          <a:p>
            <a:pPr marL="12700" marR="5080">
              <a:lnSpc>
                <a:spcPts val="4060"/>
              </a:lnSpc>
              <a:spcBef>
                <a:spcPts val="180"/>
              </a:spcBef>
              <a:buAutoNum type="arabicPeriod"/>
              <a:tabLst>
                <a:tab pos="355600" algn="l"/>
              </a:tabLst>
            </a:pPr>
            <a:r>
              <a:rPr sz="2750" spc="-25" dirty="0">
                <a:latin typeface="Times New Roman"/>
                <a:cs typeface="Times New Roman"/>
              </a:rPr>
              <a:t>AGE:- </a:t>
            </a:r>
            <a:r>
              <a:rPr lang="en-US" sz="2750" spc="30" dirty="0">
                <a:latin typeface="Times New Roman"/>
                <a:cs typeface="Times New Roman"/>
              </a:rPr>
              <a:t>35 </a:t>
            </a:r>
            <a:r>
              <a:rPr sz="2750" spc="-35" dirty="0">
                <a:latin typeface="Times New Roman"/>
                <a:cs typeface="Times New Roman"/>
              </a:rPr>
              <a:t>years  </a:t>
            </a:r>
            <a:r>
              <a:rPr sz="2750" spc="-5" dirty="0">
                <a:latin typeface="Times New Roman"/>
                <a:cs typeface="Times New Roman"/>
              </a:rPr>
              <a:t>3.Sex </a:t>
            </a:r>
            <a:r>
              <a:rPr sz="2750" spc="-40" dirty="0">
                <a:latin typeface="Times New Roman"/>
                <a:cs typeface="Times New Roman"/>
              </a:rPr>
              <a:t>:-</a:t>
            </a:r>
            <a:r>
              <a:rPr sz="2750" spc="190" dirty="0">
                <a:latin typeface="Times New Roman"/>
                <a:cs typeface="Times New Roman"/>
              </a:rPr>
              <a:t> </a:t>
            </a:r>
            <a:r>
              <a:rPr lang="en-US" sz="2750" spc="-35" dirty="0">
                <a:latin typeface="Times New Roman"/>
                <a:cs typeface="Times New Roman"/>
              </a:rPr>
              <a:t>male</a:t>
            </a:r>
            <a:endParaRPr sz="2750" dirty="0">
              <a:latin typeface="Times New Roman"/>
              <a:cs typeface="Times New Roman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FDCDEC6E-B6D2-0D39-832E-2C27DDB0BA3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F1600902-EF7D-BD56-9069-4867D9A46A7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2</a:t>
            </a:fld>
            <a:endParaRPr lang="en-IN" dirty="0"/>
          </a:p>
        </p:txBody>
      </p:sp>
      <p:sp>
        <p:nvSpPr>
          <p:cNvPr id="16" name="Flowchart: Process 1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3579" y="500443"/>
            <a:ext cx="7938134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Complaints </a:t>
            </a:r>
            <a:r>
              <a:rPr spc="-10" dirty="0"/>
              <a:t>on</a:t>
            </a:r>
            <a:r>
              <a:rPr spc="-365" dirty="0"/>
              <a:t> </a:t>
            </a:r>
            <a:r>
              <a:rPr dirty="0"/>
              <a:t>Admission</a:t>
            </a:r>
            <a:r>
              <a:rPr dirty="0">
                <a:latin typeface="Carlito"/>
                <a:cs typeface="Carlito"/>
              </a:rPr>
              <a:t>:-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794510"/>
            <a:ext cx="9464675" cy="1544012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41300" marR="5080" indent="-229235">
              <a:lnSpc>
                <a:spcPts val="3829"/>
              </a:lnSpc>
              <a:spcBef>
                <a:spcPts val="640"/>
              </a:spcBef>
              <a:buFont typeface="Arial"/>
              <a:buChar char="•"/>
              <a:tabLst>
                <a:tab pos="241935" algn="l"/>
              </a:tabLst>
            </a:pPr>
            <a:r>
              <a:rPr sz="3600" spc="-10" dirty="0">
                <a:latin typeface="Times New Roman"/>
                <a:cs typeface="Times New Roman"/>
              </a:rPr>
              <a:t>C/o</a:t>
            </a:r>
            <a:r>
              <a:rPr lang="en-US" sz="3600" spc="-10" dirty="0">
                <a:latin typeface="Times New Roman"/>
                <a:cs typeface="Times New Roman"/>
              </a:rPr>
              <a:t> fever, cough with expectoration since 4 days. One episode of cough with mild blood stain on coughing today. Breathlessness , no chest pain.	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5FD95F9-C9D9-E769-0F99-E154CB8823E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BE00997-1BA9-B7F2-5E14-1000A859C6E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3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6410" y="586168"/>
            <a:ext cx="6803390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General</a:t>
            </a:r>
            <a:r>
              <a:rPr spc="-55" dirty="0"/>
              <a:t> </a:t>
            </a:r>
            <a:r>
              <a:rPr spc="5" dirty="0"/>
              <a:t>Examination:-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794510"/>
            <a:ext cx="9579610" cy="3503523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41300" marR="5080" indent="-229235">
              <a:lnSpc>
                <a:spcPts val="3829"/>
              </a:lnSpc>
              <a:spcBef>
                <a:spcPts val="640"/>
              </a:spcBef>
              <a:buFont typeface="Arial"/>
              <a:buChar char="•"/>
              <a:tabLst>
                <a:tab pos="241935" algn="l"/>
              </a:tabLst>
            </a:pPr>
            <a:r>
              <a:rPr sz="3600" dirty="0">
                <a:latin typeface="Times New Roman"/>
                <a:cs typeface="Times New Roman"/>
              </a:rPr>
              <a:t>Past </a:t>
            </a:r>
            <a:r>
              <a:rPr sz="3600" spc="-25" dirty="0">
                <a:latin typeface="Times New Roman"/>
                <a:cs typeface="Times New Roman"/>
              </a:rPr>
              <a:t>Medical History </a:t>
            </a:r>
            <a:r>
              <a:rPr sz="3600" spc="-30" dirty="0">
                <a:latin typeface="Times New Roman"/>
                <a:cs typeface="Times New Roman"/>
              </a:rPr>
              <a:t>:- </a:t>
            </a:r>
            <a:r>
              <a:rPr lang="en-US" sz="3600" spc="-5" dirty="0">
                <a:latin typeface="Times New Roman"/>
                <a:cs typeface="Times New Roman"/>
              </a:rPr>
              <a:t>Type 1 DM since past 20 years </a:t>
            </a:r>
            <a:endParaRPr sz="36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241935" algn="l"/>
              </a:tabLst>
            </a:pPr>
            <a:r>
              <a:rPr sz="3600" dirty="0">
                <a:latin typeface="Times New Roman"/>
                <a:cs typeface="Times New Roman"/>
              </a:rPr>
              <a:t>Past </a:t>
            </a:r>
            <a:r>
              <a:rPr sz="3600" spc="-30" dirty="0">
                <a:latin typeface="Times New Roman"/>
                <a:cs typeface="Times New Roman"/>
              </a:rPr>
              <a:t>Medication </a:t>
            </a:r>
            <a:r>
              <a:rPr sz="3600" spc="-45" dirty="0">
                <a:latin typeface="Times New Roman"/>
                <a:cs typeface="Times New Roman"/>
              </a:rPr>
              <a:t>History:-</a:t>
            </a:r>
            <a:r>
              <a:rPr lang="en-US" sz="3600" spc="-45" dirty="0">
                <a:latin typeface="Times New Roman"/>
                <a:cs typeface="Times New Roman"/>
              </a:rPr>
              <a:t> Inj. Human </a:t>
            </a:r>
            <a:r>
              <a:rPr lang="en-US" sz="3600" spc="-45" dirty="0" err="1">
                <a:latin typeface="Times New Roman"/>
                <a:cs typeface="Times New Roman"/>
              </a:rPr>
              <a:t>mixtard</a:t>
            </a:r>
            <a:r>
              <a:rPr lang="en-US" sz="3600" spc="-45" dirty="0">
                <a:latin typeface="Times New Roman"/>
                <a:cs typeface="Times New Roman"/>
              </a:rPr>
              <a:t> 20-U-0-20U </a:t>
            </a:r>
            <a:endParaRPr sz="36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241935" algn="l"/>
                <a:tab pos="5149850" algn="l"/>
              </a:tabLst>
            </a:pPr>
            <a:r>
              <a:rPr sz="3600" spc="-40" dirty="0">
                <a:latin typeface="Times New Roman"/>
                <a:cs typeface="Times New Roman"/>
              </a:rPr>
              <a:t>Family</a:t>
            </a:r>
            <a:r>
              <a:rPr sz="3600" spc="22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History</a:t>
            </a:r>
            <a:r>
              <a:rPr sz="3600" spc="15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:-Nothing	Significant</a:t>
            </a:r>
            <a:endParaRPr sz="36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65"/>
              </a:spcBef>
              <a:buFont typeface="Arial"/>
              <a:buChar char="•"/>
              <a:tabLst>
                <a:tab pos="241935" algn="l"/>
              </a:tabLst>
            </a:pPr>
            <a:r>
              <a:rPr sz="3600" spc="-35" dirty="0">
                <a:latin typeface="Times New Roman"/>
                <a:cs typeface="Times New Roman"/>
              </a:rPr>
              <a:t>Social </a:t>
            </a:r>
            <a:r>
              <a:rPr sz="3600" spc="-40" dirty="0">
                <a:latin typeface="Times New Roman"/>
                <a:cs typeface="Times New Roman"/>
              </a:rPr>
              <a:t>history </a:t>
            </a:r>
            <a:r>
              <a:rPr sz="3600" spc="-45" dirty="0">
                <a:latin typeface="Times New Roman"/>
                <a:cs typeface="Times New Roman"/>
              </a:rPr>
              <a:t>:- </a:t>
            </a:r>
            <a:r>
              <a:rPr sz="3600" spc="-50" dirty="0">
                <a:latin typeface="Times New Roman"/>
                <a:cs typeface="Times New Roman"/>
              </a:rPr>
              <a:t>Nothing </a:t>
            </a:r>
            <a:r>
              <a:rPr sz="3600" spc="114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Significant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1016A28-DDFC-E847-ADFA-AE153578B2E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97FAEA-CF07-4BA8-9704-C2F8498336D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4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1839" y="529272"/>
            <a:ext cx="6879590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Physical</a:t>
            </a:r>
            <a:r>
              <a:rPr spc="-65" dirty="0"/>
              <a:t> </a:t>
            </a:r>
            <a:r>
              <a:rPr spc="5" dirty="0"/>
              <a:t>Examination:-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34078" y="1472437"/>
            <a:ext cx="8072121" cy="31525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3600" spc="-20" dirty="0">
                <a:latin typeface="Times New Roman"/>
                <a:cs typeface="Times New Roman"/>
              </a:rPr>
              <a:t>BP:- </a:t>
            </a:r>
            <a:r>
              <a:rPr lang="en-US" sz="3600" spc="-5" dirty="0">
                <a:latin typeface="Times New Roman"/>
                <a:cs typeface="Times New Roman"/>
              </a:rPr>
              <a:t>130/90</a:t>
            </a:r>
            <a:r>
              <a:rPr sz="3600" spc="8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mmHg</a:t>
            </a:r>
            <a:endParaRPr sz="3600" dirty="0">
              <a:latin typeface="Times New Roman"/>
              <a:cs typeface="Times New Roman"/>
            </a:endParaRPr>
          </a:p>
          <a:p>
            <a:pPr marL="127000" marR="1774825" indent="-114935">
              <a:lnSpc>
                <a:spcPct val="112999"/>
              </a:lnSpc>
              <a:buFont typeface="Arial"/>
              <a:buChar char="•"/>
              <a:tabLst>
                <a:tab pos="241935" algn="l"/>
              </a:tabLst>
            </a:pPr>
            <a:r>
              <a:rPr sz="3600" spc="5" dirty="0">
                <a:latin typeface="Times New Roman"/>
                <a:cs typeface="Times New Roman"/>
              </a:rPr>
              <a:t>CVS </a:t>
            </a:r>
            <a:r>
              <a:rPr sz="3600" spc="-10" dirty="0">
                <a:latin typeface="Times New Roman"/>
                <a:cs typeface="Times New Roman"/>
              </a:rPr>
              <a:t>:-S1S2 </a:t>
            </a:r>
            <a:r>
              <a:rPr sz="3600" spc="-25" dirty="0">
                <a:latin typeface="Times New Roman"/>
                <a:cs typeface="Times New Roman"/>
              </a:rPr>
              <a:t>+</a:t>
            </a:r>
            <a:r>
              <a:rPr sz="3600" spc="-25" dirty="0" err="1">
                <a:latin typeface="Times New Roman"/>
                <a:cs typeface="Times New Roman"/>
              </a:rPr>
              <a:t>ve</a:t>
            </a:r>
            <a:r>
              <a:rPr sz="3600" spc="-25" dirty="0">
                <a:latin typeface="Times New Roman"/>
                <a:cs typeface="Times New Roman"/>
              </a:rPr>
              <a:t>,</a:t>
            </a:r>
            <a:endParaRPr lang="en-US" sz="3600" spc="-50" dirty="0">
              <a:latin typeface="Times New Roman"/>
              <a:cs typeface="Times New Roman"/>
            </a:endParaRPr>
          </a:p>
          <a:p>
            <a:pPr marL="127000" marR="1774825" indent="-114935">
              <a:lnSpc>
                <a:spcPct val="112999"/>
              </a:lnSpc>
              <a:buFont typeface="Arial"/>
              <a:buChar char="•"/>
              <a:tabLst>
                <a:tab pos="241935" algn="l"/>
              </a:tabLst>
            </a:pPr>
            <a:r>
              <a:rPr lang="en-US" sz="3600" spc="-45" dirty="0">
                <a:latin typeface="Times New Roman"/>
                <a:cs typeface="Times New Roman"/>
              </a:rPr>
              <a:t>CNS :- C</a:t>
            </a:r>
            <a:r>
              <a:rPr sz="3600" spc="-45" dirty="0">
                <a:latin typeface="Times New Roman"/>
                <a:cs typeface="Times New Roman"/>
              </a:rPr>
              <a:t>onscious </a:t>
            </a:r>
            <a:r>
              <a:rPr sz="3600" spc="-35" dirty="0">
                <a:latin typeface="Times New Roman"/>
                <a:cs typeface="Times New Roman"/>
              </a:rPr>
              <a:t>and</a:t>
            </a:r>
            <a:r>
              <a:rPr sz="3600" spc="-310" dirty="0">
                <a:latin typeface="Times New Roman"/>
                <a:cs typeface="Times New Roman"/>
              </a:rPr>
              <a:t> </a:t>
            </a:r>
            <a:r>
              <a:rPr lang="en-US" sz="3600" spc="-45" dirty="0">
                <a:latin typeface="Times New Roman"/>
                <a:cs typeface="Times New Roman"/>
              </a:rPr>
              <a:t>O</a:t>
            </a:r>
            <a:r>
              <a:rPr sz="3600" spc="-45" dirty="0">
                <a:latin typeface="Times New Roman"/>
                <a:cs typeface="Times New Roman"/>
              </a:rPr>
              <a:t>riented</a:t>
            </a:r>
            <a:endParaRPr sz="36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65"/>
              </a:spcBef>
              <a:buFont typeface="Arial"/>
              <a:buChar char="•"/>
              <a:tabLst>
                <a:tab pos="241935" algn="l"/>
              </a:tabLst>
            </a:pPr>
            <a:r>
              <a:rPr sz="3600" spc="-10" dirty="0">
                <a:latin typeface="Times New Roman"/>
                <a:cs typeface="Times New Roman"/>
              </a:rPr>
              <a:t>PR:-</a:t>
            </a:r>
            <a:r>
              <a:rPr lang="en-US" sz="3600" spc="-10" dirty="0">
                <a:latin typeface="Times New Roman"/>
                <a:cs typeface="Times New Roman"/>
              </a:rPr>
              <a:t>92bpm </a:t>
            </a:r>
            <a:endParaRPr sz="36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241935" algn="l"/>
              </a:tabLst>
            </a:pPr>
            <a:r>
              <a:rPr sz="3600" spc="-20" dirty="0">
                <a:latin typeface="Times New Roman"/>
                <a:cs typeface="Times New Roman"/>
              </a:rPr>
              <a:t>RS:-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NVBS </a:t>
            </a:r>
            <a:r>
              <a:rPr sz="3600" dirty="0">
                <a:latin typeface="Times New Roman"/>
                <a:cs typeface="Times New Roman"/>
              </a:rPr>
              <a:t>(+)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95A2E2B-6A90-5836-F8B4-F5BAEC96E53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E06A678-04E6-FCC4-4A43-6565F7D4AED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5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Laboratory</a:t>
            </a:r>
            <a:r>
              <a:rPr spc="-70" dirty="0"/>
              <a:t> </a:t>
            </a:r>
            <a:r>
              <a:rPr dirty="0"/>
              <a:t>Details:-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xmlns="" id="{8429B270-7967-B9BB-8B8D-F9312CE75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84176"/>
              </p:ext>
            </p:extLst>
          </p:nvPr>
        </p:nvGraphicFramePr>
        <p:xfrm>
          <a:off x="1905000" y="1434115"/>
          <a:ext cx="8127999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11504311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67323154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6271172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OBSERVED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7094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/>
                        <a:t>S.Cr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0.6mg/dl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0.6-1.2mg/dl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8784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/>
                        <a:t>S.Urea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17.3mg/dl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12-40mg/dl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9815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HBA1C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9.1%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Non diabetics-4.2-6.3%</a:t>
                      </a:r>
                    </a:p>
                    <a:p>
                      <a:pPr algn="ctr"/>
                      <a:r>
                        <a:rPr lang="en-IN" b="1" dirty="0"/>
                        <a:t>Diabetic-6.3-7.1%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8936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374mg/dl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80-140mg/dl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0469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12.2u/l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0-35u/l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10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15.8u/l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0-35u/l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3555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73u/l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30-120u/l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518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0.24mg/dl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0-0.2mg/dl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678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IB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0.43mg/dl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0.1-0.8mg/dl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3880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0.67mg/dl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0.1-1mg/dl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8582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FBS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205.5mg/dl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80-110mg/dl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3462019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A0ED-6C24-789D-2D5B-0DA4347E8AF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D1E38AE-3BB3-48A6-5E06-37633AEB61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6</a:t>
            </a:fld>
            <a:endParaRPr lang="en-IN" dirty="0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9660" y="385381"/>
            <a:ext cx="470535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spc="-75" dirty="0"/>
              <a:t>HEMATOLOGY:</a:t>
            </a:r>
            <a:endParaRPr sz="480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xmlns="" id="{06B07ABE-FAA4-8AA0-2302-D75DDE176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623109"/>
              </p:ext>
            </p:extLst>
          </p:nvPr>
        </p:nvGraphicFramePr>
        <p:xfrm>
          <a:off x="1981200" y="1379956"/>
          <a:ext cx="8127999" cy="482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58699293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9301552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089458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OBSERVED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7517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RBC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5.37mill/</a:t>
                      </a:r>
                      <a:r>
                        <a:rPr lang="en-IN" b="1" dirty="0" err="1"/>
                        <a:t>cumm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4-5.5mill/</a:t>
                      </a:r>
                      <a:r>
                        <a:rPr lang="en-IN" b="1" dirty="0" err="1"/>
                        <a:t>cumm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5310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WBC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baseline="0" dirty="0"/>
                        <a:t>8.3cells</a:t>
                      </a:r>
                      <a:r>
                        <a:rPr lang="en-IN" b="1" dirty="0"/>
                        <a:t>/mm</a:t>
                      </a:r>
                      <a:r>
                        <a:rPr lang="en-IN" b="1" baseline="30000" dirty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4-11cells/mm</a:t>
                      </a:r>
                      <a:r>
                        <a:rPr lang="en-IN" b="1" baseline="30000" dirty="0"/>
                        <a:t>3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2281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761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20-50%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806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0-1%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9076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1-6%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3572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Plat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effectLst/>
                        </a:rPr>
                        <a:t>458000cells/</a:t>
                      </a:r>
                      <a:r>
                        <a:rPr lang="el-GR" b="1" dirty="0">
                          <a:solidFill>
                            <a:srgbClr val="FF0000"/>
                          </a:solidFill>
                          <a:effectLst/>
                        </a:rPr>
                        <a:t>μ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effectLst/>
                        </a:rPr>
                        <a:t>l</a:t>
                      </a:r>
                      <a:endParaRPr lang="el-GR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500" marR="63500" marT="50800" marB="50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/>
                        </a:rPr>
                        <a:t>150-450*10^3cells/</a:t>
                      </a:r>
                      <a:r>
                        <a:rPr lang="el-GR" b="1" dirty="0">
                          <a:effectLst/>
                        </a:rPr>
                        <a:t>μ</a:t>
                      </a:r>
                      <a:r>
                        <a:rPr lang="en-IN" b="1" dirty="0">
                          <a:effectLst/>
                        </a:rPr>
                        <a:t>l</a:t>
                      </a:r>
                      <a:endParaRPr lang="el-GR" b="1" dirty="0">
                        <a:effectLst/>
                      </a:endParaRPr>
                    </a:p>
                  </a:txBody>
                  <a:tcPr marL="63500" marR="63500" marT="50800" marB="50800" anchor="ctr"/>
                </a:tc>
                <a:extLst>
                  <a:ext uri="{0D108BD9-81ED-4DB2-BD59-A6C34878D82A}">
                    <a16:rowId xmlns:a16="http://schemas.microsoft.com/office/drawing/2014/main" xmlns="" val="3797638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40-75%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4779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MCV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68fl/cell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76/100fl/cell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143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22.4pg/cell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27-33pg/cell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4271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MCHC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32.9%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33-37g/dl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882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ESR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90mm/hr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0-20mm/hr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3454376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7ABF03-32D0-3E6E-5828-76234A082DC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2418440-699E-981B-C6CC-7829C17F276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7</a:t>
            </a:fld>
            <a:endParaRPr lang="en-IN" dirty="0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DA050D-780D-2C3F-4969-AC0CA4AE0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800" y="1752600"/>
            <a:ext cx="6705600" cy="830997"/>
          </a:xfrm>
        </p:spPr>
        <p:txBody>
          <a:bodyPr/>
          <a:lstStyle/>
          <a:p>
            <a:r>
              <a:rPr lang="en-US" dirty="0"/>
              <a:t>FINAL DIAGNOSIS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51C551-FA7F-836B-FEBA-FD4369F87D48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2743200" y="2971800"/>
            <a:ext cx="5791200" cy="3693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Right lower lobe Pneumonia, Type 1 DM </a:t>
            </a:r>
            <a:endParaRPr lang="en-IN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543116-8BB7-F90B-B8B2-66B346A6531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A3D6F8-5F0E-62AB-5855-12F527083B0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8</a:t>
            </a:fld>
            <a:endParaRPr lang="en-IN" dirty="0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53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0445" y="472757"/>
            <a:ext cx="4323080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Soap</a:t>
            </a:r>
            <a:r>
              <a:rPr spc="-370" dirty="0"/>
              <a:t> </a:t>
            </a:r>
            <a:r>
              <a:rPr spc="5" dirty="0"/>
              <a:t>Analysis: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724460"/>
            <a:ext cx="10028555" cy="29357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80"/>
              </a:spcBef>
            </a:pPr>
            <a:r>
              <a:rPr sz="3200" b="1" spc="10" dirty="0">
                <a:latin typeface="Times New Roman"/>
                <a:cs typeface="Times New Roman"/>
              </a:rPr>
              <a:t>Subjective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20" dirty="0">
                <a:latin typeface="Times New Roman"/>
                <a:cs typeface="Times New Roman"/>
              </a:rPr>
              <a:t>Evidence:</a:t>
            </a:r>
            <a:endParaRPr sz="3200" dirty="0">
              <a:latin typeface="Times New Roman"/>
              <a:cs typeface="Times New Roman"/>
            </a:endParaRPr>
          </a:p>
          <a:p>
            <a:pPr marL="241300" marR="5080" indent="-229235" algn="just">
              <a:lnSpc>
                <a:spcPct val="91000"/>
              </a:lnSpc>
              <a:spcBef>
                <a:spcPts val="935"/>
              </a:spcBef>
              <a:buFont typeface="Arial"/>
              <a:buChar char="•"/>
              <a:tabLst>
                <a:tab pos="241935" algn="l"/>
              </a:tabLst>
            </a:pPr>
            <a:r>
              <a:rPr sz="3200" spc="20" dirty="0">
                <a:latin typeface="Times New Roman"/>
                <a:cs typeface="Times New Roman"/>
              </a:rPr>
              <a:t>A </a:t>
            </a:r>
            <a:r>
              <a:rPr lang="en-US" sz="3200" spc="30" dirty="0">
                <a:latin typeface="Times New Roman"/>
                <a:cs typeface="Times New Roman"/>
              </a:rPr>
              <a:t>35 years old male was admitted in general medicine </a:t>
            </a:r>
            <a:r>
              <a:rPr lang="en-US" sz="3200" spc="30" dirty="0" err="1">
                <a:latin typeface="Times New Roman"/>
                <a:cs typeface="Times New Roman"/>
              </a:rPr>
              <a:t>depertment</a:t>
            </a:r>
            <a:r>
              <a:rPr lang="en-US" sz="3200" spc="30" dirty="0">
                <a:latin typeface="Times New Roman"/>
                <a:cs typeface="Times New Roman"/>
              </a:rPr>
              <a:t> with fever, cough with expectoration since 4 </a:t>
            </a:r>
            <a:r>
              <a:rPr lang="en-US" sz="3200" spc="30" dirty="0" err="1">
                <a:latin typeface="Times New Roman"/>
                <a:cs typeface="Times New Roman"/>
              </a:rPr>
              <a:t>days.One</a:t>
            </a:r>
            <a:r>
              <a:rPr lang="en-US" sz="3200" spc="30" dirty="0">
                <a:latin typeface="Times New Roman"/>
                <a:cs typeface="Times New Roman"/>
              </a:rPr>
              <a:t> episode of cough with mild blood stain on coughing today, breathlessness, no chest pain and was an known type 1 diabetic.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51BF066-3722-B9BC-C446-01DDA19ADEE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901CC13-1661-E05D-5FE3-13997CCD525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IN" smtClean="0"/>
              <a:t>9</a:t>
            </a:fld>
            <a:endParaRPr lang="en-IN" dirty="0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706</Words>
  <Application>Microsoft Office PowerPoint</Application>
  <PresentationFormat>Widescreen</PresentationFormat>
  <Paragraphs>279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Carlito</vt:lpstr>
      <vt:lpstr>Times New Roman</vt:lpstr>
      <vt:lpstr>Office Theme</vt:lpstr>
      <vt:lpstr>Case presentation on Type 1 diabetes mellites with pneumonia </vt:lpstr>
      <vt:lpstr>Patient Demographic Details:-</vt:lpstr>
      <vt:lpstr>Complaints on Admission:-</vt:lpstr>
      <vt:lpstr>General Examination:-</vt:lpstr>
      <vt:lpstr>Physical Examination:-</vt:lpstr>
      <vt:lpstr>Laboratory Details:-</vt:lpstr>
      <vt:lpstr>HEMATOLOGY:</vt:lpstr>
      <vt:lpstr>FINAL DIAGNOSIS</vt:lpstr>
      <vt:lpstr>Soap Analysis:</vt:lpstr>
      <vt:lpstr>PowerPoint Presentation</vt:lpstr>
      <vt:lpstr>Assessment:</vt:lpstr>
      <vt:lpstr>GOALS OF THERAPY</vt:lpstr>
      <vt:lpstr>Planning</vt:lpstr>
      <vt:lpstr>DISCHARGE MEDICATIONS</vt:lpstr>
      <vt:lpstr>Drug Interactions:-</vt:lpstr>
      <vt:lpstr>PATIENT COUNCILLING</vt:lpstr>
      <vt:lpstr>Life Style Modification:-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Hypertensive  Emergency</dc:title>
  <dc:creator>ADARSHA JANA</dc:creator>
  <cp:lastModifiedBy>User</cp:lastModifiedBy>
  <cp:revision>11</cp:revision>
  <dcterms:created xsi:type="dcterms:W3CDTF">2023-07-23T04:02:26Z</dcterms:created>
  <dcterms:modified xsi:type="dcterms:W3CDTF">2024-09-03T08:01:52Z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2023-02-06T00:00:00Z</vt:filetime>
  </property>
  <property fmtid="{D5CDD505-2E9C-101B-9397-08002B2CF9AE}" pid="3" name="LastSaved">
    <vt:filetime>2023-07-23T00:00:00Z</vt:filetime>
  </property>
</Properties>
</file>