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714" y="7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TWAM MUKHOPADHYAY" userId="ee167ea09f278456" providerId="LiveId" clId="{CB3ADD56-32D9-974C-A341-7E55D08EA142}"/>
    <pc:docChg chg="modSld">
      <pc:chgData name="RITWAM MUKHOPADHYAY" userId="ee167ea09f278456" providerId="LiveId" clId="{CB3ADD56-32D9-974C-A341-7E55D08EA142}" dt="2023-04-10T16:30:40.559" v="20" actId="20577"/>
      <pc:docMkLst>
        <pc:docMk/>
      </pc:docMkLst>
      <pc:sldChg chg="modSp">
        <pc:chgData name="RITWAM MUKHOPADHYAY" userId="ee167ea09f278456" providerId="LiveId" clId="{CB3ADD56-32D9-974C-A341-7E55D08EA142}" dt="2023-04-10T16:30:40.559" v="20" actId="20577"/>
        <pc:sldMkLst>
          <pc:docMk/>
          <pc:sldMk cId="0" sldId="256"/>
        </pc:sldMkLst>
        <pc:spChg chg="mod">
          <ac:chgData name="RITWAM MUKHOPADHYAY" userId="ee167ea09f278456" providerId="LiveId" clId="{CB3ADD56-32D9-974C-A341-7E55D08EA142}" dt="2023-04-10T16:30:40.559" v="20" actId="20577"/>
          <ac:spMkLst>
            <pc:docMk/>
            <pc:sldMk cId="0" sldId="256"/>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3BDA97-F669-4F53-A321-F4D2A52E30C0}" type="datetimeFigureOut">
              <a:rPr lang="en-US" smtClean="0"/>
              <a:t>9/3/2024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1CC997-2FCD-4CBD-86E3-08D8BA46B293}" type="slidenum">
              <a:rPr lang="en-US" smtClean="0"/>
              <a:t>‹#›</a:t>
            </a:fld>
            <a:endParaRPr lang="en-US"/>
          </a:p>
        </p:txBody>
      </p:sp>
    </p:spTree>
    <p:extLst>
      <p:ext uri="{BB962C8B-B14F-4D97-AF65-F5344CB8AC3E}">
        <p14:creationId xmlns:p14="http://schemas.microsoft.com/office/powerpoint/2010/main" val="781220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1CC997-2FCD-4CBD-86E3-08D8BA46B293}" type="slidenum">
              <a:rPr lang="en-US" smtClean="0"/>
              <a:t>1</a:t>
            </a:fld>
            <a:endParaRPr lang="en-US"/>
          </a:p>
        </p:txBody>
      </p:sp>
    </p:spTree>
    <p:extLst>
      <p:ext uri="{BB962C8B-B14F-4D97-AF65-F5344CB8AC3E}">
        <p14:creationId xmlns:p14="http://schemas.microsoft.com/office/powerpoint/2010/main" val="434944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F9E8BDD-FC1A-4388-9DDA-B8FC9BA7BE96}" type="datetime1">
              <a:rPr lang="en-US" smtClean="0"/>
              <a:t>9/3/2024</a:t>
            </a:fld>
            <a:endParaRPr lang="en-GB" dirty="0"/>
          </a:p>
        </p:txBody>
      </p:sp>
      <p:sp>
        <p:nvSpPr>
          <p:cNvPr id="5" name="Footer Placeholder 4"/>
          <p:cNvSpPr>
            <a:spLocks noGrp="1"/>
          </p:cNvSpPr>
          <p:nvPr>
            <p:ph type="ftr" sz="quarter" idx="11"/>
          </p:nvPr>
        </p:nvSpPr>
        <p:spPr/>
        <p:txBody>
          <a:bodyPr/>
          <a:lstStyle/>
          <a:p>
            <a:r>
              <a:rPr lang="en-GB" smtClean="0"/>
              <a:t>RDP</a:t>
            </a:r>
            <a:endParaRPr lang="en-GB" dirty="0"/>
          </a:p>
        </p:txBody>
      </p:sp>
      <p:sp>
        <p:nvSpPr>
          <p:cNvPr id="6" name="Slide Number Placeholder 5"/>
          <p:cNvSpPr>
            <a:spLocks noGrp="1"/>
          </p:cNvSpPr>
          <p:nvPr>
            <p:ph type="sldNum" sz="quarter" idx="12"/>
          </p:nvPr>
        </p:nvSpPr>
        <p:spPr/>
        <p:txBody>
          <a:bodyPr/>
          <a:lstStyle/>
          <a:p>
            <a:fld id="{3800E25D-885C-405A-87A0-552646E5ADCD}"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B430111-D76C-425B-B456-2A0BF2771ED2}" type="datetime1">
              <a:rPr lang="en-US" smtClean="0"/>
              <a:t>9/3/2024</a:t>
            </a:fld>
            <a:endParaRPr lang="en-GB" dirty="0"/>
          </a:p>
        </p:txBody>
      </p:sp>
      <p:sp>
        <p:nvSpPr>
          <p:cNvPr id="5" name="Footer Placeholder 4"/>
          <p:cNvSpPr>
            <a:spLocks noGrp="1"/>
          </p:cNvSpPr>
          <p:nvPr>
            <p:ph type="ftr" sz="quarter" idx="11"/>
          </p:nvPr>
        </p:nvSpPr>
        <p:spPr/>
        <p:txBody>
          <a:bodyPr/>
          <a:lstStyle/>
          <a:p>
            <a:r>
              <a:rPr lang="en-GB" smtClean="0"/>
              <a:t>RDP</a:t>
            </a:r>
            <a:endParaRPr lang="en-GB" dirty="0"/>
          </a:p>
        </p:txBody>
      </p:sp>
      <p:sp>
        <p:nvSpPr>
          <p:cNvPr id="6" name="Slide Number Placeholder 5"/>
          <p:cNvSpPr>
            <a:spLocks noGrp="1"/>
          </p:cNvSpPr>
          <p:nvPr>
            <p:ph type="sldNum" sz="quarter" idx="12"/>
          </p:nvPr>
        </p:nvSpPr>
        <p:spPr/>
        <p:txBody>
          <a:bodyPr/>
          <a:lstStyle/>
          <a:p>
            <a:fld id="{3800E25D-885C-405A-87A0-552646E5ADCD}"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EEEAD50-DD05-46BE-8DFF-3EAEA803C4CD}" type="datetime1">
              <a:rPr lang="en-US" smtClean="0"/>
              <a:t>9/3/2024</a:t>
            </a:fld>
            <a:endParaRPr lang="en-GB" dirty="0"/>
          </a:p>
        </p:txBody>
      </p:sp>
      <p:sp>
        <p:nvSpPr>
          <p:cNvPr id="5" name="Footer Placeholder 4"/>
          <p:cNvSpPr>
            <a:spLocks noGrp="1"/>
          </p:cNvSpPr>
          <p:nvPr>
            <p:ph type="ftr" sz="quarter" idx="11"/>
          </p:nvPr>
        </p:nvSpPr>
        <p:spPr/>
        <p:txBody>
          <a:bodyPr/>
          <a:lstStyle/>
          <a:p>
            <a:r>
              <a:rPr lang="en-GB" smtClean="0"/>
              <a:t>RDP</a:t>
            </a:r>
            <a:endParaRPr lang="en-GB" dirty="0"/>
          </a:p>
        </p:txBody>
      </p:sp>
      <p:sp>
        <p:nvSpPr>
          <p:cNvPr id="6" name="Slide Number Placeholder 5"/>
          <p:cNvSpPr>
            <a:spLocks noGrp="1"/>
          </p:cNvSpPr>
          <p:nvPr>
            <p:ph type="sldNum" sz="quarter" idx="12"/>
          </p:nvPr>
        </p:nvSpPr>
        <p:spPr/>
        <p:txBody>
          <a:bodyPr/>
          <a:lstStyle/>
          <a:p>
            <a:fld id="{3800E25D-885C-405A-87A0-552646E5ADCD}"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ED615DB-263A-43E9-B22E-B325AE6EB595}" type="datetime1">
              <a:rPr lang="en-US" smtClean="0"/>
              <a:t>9/3/2024</a:t>
            </a:fld>
            <a:endParaRPr lang="en-GB" dirty="0"/>
          </a:p>
        </p:txBody>
      </p:sp>
      <p:sp>
        <p:nvSpPr>
          <p:cNvPr id="5" name="Footer Placeholder 4"/>
          <p:cNvSpPr>
            <a:spLocks noGrp="1"/>
          </p:cNvSpPr>
          <p:nvPr>
            <p:ph type="ftr" sz="quarter" idx="11"/>
          </p:nvPr>
        </p:nvSpPr>
        <p:spPr/>
        <p:txBody>
          <a:bodyPr/>
          <a:lstStyle/>
          <a:p>
            <a:r>
              <a:rPr lang="en-GB" smtClean="0"/>
              <a:t>RDP</a:t>
            </a:r>
            <a:endParaRPr lang="en-GB" dirty="0"/>
          </a:p>
        </p:txBody>
      </p:sp>
      <p:sp>
        <p:nvSpPr>
          <p:cNvPr id="6" name="Slide Number Placeholder 5"/>
          <p:cNvSpPr>
            <a:spLocks noGrp="1"/>
          </p:cNvSpPr>
          <p:nvPr>
            <p:ph type="sldNum" sz="quarter" idx="12"/>
          </p:nvPr>
        </p:nvSpPr>
        <p:spPr/>
        <p:txBody>
          <a:bodyPr/>
          <a:lstStyle/>
          <a:p>
            <a:fld id="{3800E25D-885C-405A-87A0-552646E5ADCD}"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698719-B183-41B6-9505-BB2AAAE80365}" type="datetime1">
              <a:rPr lang="en-US" smtClean="0"/>
              <a:t>9/3/2024</a:t>
            </a:fld>
            <a:endParaRPr lang="en-GB" dirty="0"/>
          </a:p>
        </p:txBody>
      </p:sp>
      <p:sp>
        <p:nvSpPr>
          <p:cNvPr id="5" name="Footer Placeholder 4"/>
          <p:cNvSpPr>
            <a:spLocks noGrp="1"/>
          </p:cNvSpPr>
          <p:nvPr>
            <p:ph type="ftr" sz="quarter" idx="11"/>
          </p:nvPr>
        </p:nvSpPr>
        <p:spPr/>
        <p:txBody>
          <a:bodyPr/>
          <a:lstStyle/>
          <a:p>
            <a:r>
              <a:rPr lang="en-GB" smtClean="0"/>
              <a:t>RDP</a:t>
            </a:r>
            <a:endParaRPr lang="en-GB" dirty="0"/>
          </a:p>
        </p:txBody>
      </p:sp>
      <p:sp>
        <p:nvSpPr>
          <p:cNvPr id="6" name="Slide Number Placeholder 5"/>
          <p:cNvSpPr>
            <a:spLocks noGrp="1"/>
          </p:cNvSpPr>
          <p:nvPr>
            <p:ph type="sldNum" sz="quarter" idx="12"/>
          </p:nvPr>
        </p:nvSpPr>
        <p:spPr/>
        <p:txBody>
          <a:bodyPr/>
          <a:lstStyle/>
          <a:p>
            <a:fld id="{3800E25D-885C-405A-87A0-552646E5ADCD}"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CE0C932-2CB3-4310-8D6B-0B7C346C5C14}" type="datetime1">
              <a:rPr lang="en-US" smtClean="0"/>
              <a:t>9/3/2024</a:t>
            </a:fld>
            <a:endParaRPr lang="en-GB" dirty="0"/>
          </a:p>
        </p:txBody>
      </p:sp>
      <p:sp>
        <p:nvSpPr>
          <p:cNvPr id="6" name="Footer Placeholder 5"/>
          <p:cNvSpPr>
            <a:spLocks noGrp="1"/>
          </p:cNvSpPr>
          <p:nvPr>
            <p:ph type="ftr" sz="quarter" idx="11"/>
          </p:nvPr>
        </p:nvSpPr>
        <p:spPr/>
        <p:txBody>
          <a:bodyPr/>
          <a:lstStyle/>
          <a:p>
            <a:r>
              <a:rPr lang="en-GB" smtClean="0"/>
              <a:t>RDP</a:t>
            </a:r>
            <a:endParaRPr lang="en-GB" dirty="0"/>
          </a:p>
        </p:txBody>
      </p:sp>
      <p:sp>
        <p:nvSpPr>
          <p:cNvPr id="7" name="Slide Number Placeholder 6"/>
          <p:cNvSpPr>
            <a:spLocks noGrp="1"/>
          </p:cNvSpPr>
          <p:nvPr>
            <p:ph type="sldNum" sz="quarter" idx="12"/>
          </p:nvPr>
        </p:nvSpPr>
        <p:spPr/>
        <p:txBody>
          <a:bodyPr/>
          <a:lstStyle/>
          <a:p>
            <a:fld id="{3800E25D-885C-405A-87A0-552646E5ADCD}"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FD6A83E-1397-4BE5-B1EA-A7138CC6AE82}" type="datetime1">
              <a:rPr lang="en-US" smtClean="0"/>
              <a:t>9/3/2024</a:t>
            </a:fld>
            <a:endParaRPr lang="en-GB" dirty="0"/>
          </a:p>
        </p:txBody>
      </p:sp>
      <p:sp>
        <p:nvSpPr>
          <p:cNvPr id="8" name="Footer Placeholder 7"/>
          <p:cNvSpPr>
            <a:spLocks noGrp="1"/>
          </p:cNvSpPr>
          <p:nvPr>
            <p:ph type="ftr" sz="quarter" idx="11"/>
          </p:nvPr>
        </p:nvSpPr>
        <p:spPr/>
        <p:txBody>
          <a:bodyPr/>
          <a:lstStyle/>
          <a:p>
            <a:r>
              <a:rPr lang="en-GB" smtClean="0"/>
              <a:t>RDP</a:t>
            </a:r>
            <a:endParaRPr lang="en-GB" dirty="0"/>
          </a:p>
        </p:txBody>
      </p:sp>
      <p:sp>
        <p:nvSpPr>
          <p:cNvPr id="9" name="Slide Number Placeholder 8"/>
          <p:cNvSpPr>
            <a:spLocks noGrp="1"/>
          </p:cNvSpPr>
          <p:nvPr>
            <p:ph type="sldNum" sz="quarter" idx="12"/>
          </p:nvPr>
        </p:nvSpPr>
        <p:spPr/>
        <p:txBody>
          <a:bodyPr/>
          <a:lstStyle/>
          <a:p>
            <a:fld id="{3800E25D-885C-405A-87A0-552646E5ADCD}"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9AD8C50-95E2-4B8E-B781-E61EA75E07C7}" type="datetime1">
              <a:rPr lang="en-US" smtClean="0"/>
              <a:t>9/3/2024</a:t>
            </a:fld>
            <a:endParaRPr lang="en-GB" dirty="0"/>
          </a:p>
        </p:txBody>
      </p:sp>
      <p:sp>
        <p:nvSpPr>
          <p:cNvPr id="4" name="Footer Placeholder 3"/>
          <p:cNvSpPr>
            <a:spLocks noGrp="1"/>
          </p:cNvSpPr>
          <p:nvPr>
            <p:ph type="ftr" sz="quarter" idx="11"/>
          </p:nvPr>
        </p:nvSpPr>
        <p:spPr/>
        <p:txBody>
          <a:bodyPr/>
          <a:lstStyle/>
          <a:p>
            <a:r>
              <a:rPr lang="en-GB" smtClean="0"/>
              <a:t>RDP</a:t>
            </a:r>
            <a:endParaRPr lang="en-GB" dirty="0"/>
          </a:p>
        </p:txBody>
      </p:sp>
      <p:sp>
        <p:nvSpPr>
          <p:cNvPr id="5" name="Slide Number Placeholder 4"/>
          <p:cNvSpPr>
            <a:spLocks noGrp="1"/>
          </p:cNvSpPr>
          <p:nvPr>
            <p:ph type="sldNum" sz="quarter" idx="12"/>
          </p:nvPr>
        </p:nvSpPr>
        <p:spPr/>
        <p:txBody>
          <a:bodyPr/>
          <a:lstStyle/>
          <a:p>
            <a:fld id="{3800E25D-885C-405A-87A0-552646E5ADCD}"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9E0EC6-0D25-44C0-8811-2E85768195E4}" type="datetime1">
              <a:rPr lang="en-US" smtClean="0"/>
              <a:t>9/3/2024</a:t>
            </a:fld>
            <a:endParaRPr lang="en-GB" dirty="0"/>
          </a:p>
        </p:txBody>
      </p:sp>
      <p:sp>
        <p:nvSpPr>
          <p:cNvPr id="3" name="Footer Placeholder 2"/>
          <p:cNvSpPr>
            <a:spLocks noGrp="1"/>
          </p:cNvSpPr>
          <p:nvPr>
            <p:ph type="ftr" sz="quarter" idx="11"/>
          </p:nvPr>
        </p:nvSpPr>
        <p:spPr/>
        <p:txBody>
          <a:bodyPr/>
          <a:lstStyle/>
          <a:p>
            <a:r>
              <a:rPr lang="en-GB" smtClean="0"/>
              <a:t>RDP</a:t>
            </a:r>
            <a:endParaRPr lang="en-GB" dirty="0"/>
          </a:p>
        </p:txBody>
      </p:sp>
      <p:sp>
        <p:nvSpPr>
          <p:cNvPr id="4" name="Slide Number Placeholder 3"/>
          <p:cNvSpPr>
            <a:spLocks noGrp="1"/>
          </p:cNvSpPr>
          <p:nvPr>
            <p:ph type="sldNum" sz="quarter" idx="12"/>
          </p:nvPr>
        </p:nvSpPr>
        <p:spPr/>
        <p:txBody>
          <a:bodyPr/>
          <a:lstStyle/>
          <a:p>
            <a:fld id="{3800E25D-885C-405A-87A0-552646E5ADCD}"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977C71-C4C1-49A3-A432-0154FB77B65D}" type="datetime1">
              <a:rPr lang="en-US" smtClean="0"/>
              <a:t>9/3/2024</a:t>
            </a:fld>
            <a:endParaRPr lang="en-GB" dirty="0"/>
          </a:p>
        </p:txBody>
      </p:sp>
      <p:sp>
        <p:nvSpPr>
          <p:cNvPr id="6" name="Footer Placeholder 5"/>
          <p:cNvSpPr>
            <a:spLocks noGrp="1"/>
          </p:cNvSpPr>
          <p:nvPr>
            <p:ph type="ftr" sz="quarter" idx="11"/>
          </p:nvPr>
        </p:nvSpPr>
        <p:spPr/>
        <p:txBody>
          <a:bodyPr/>
          <a:lstStyle/>
          <a:p>
            <a:r>
              <a:rPr lang="en-GB" smtClean="0"/>
              <a:t>RDP</a:t>
            </a:r>
            <a:endParaRPr lang="en-GB" dirty="0"/>
          </a:p>
        </p:txBody>
      </p:sp>
      <p:sp>
        <p:nvSpPr>
          <p:cNvPr id="7" name="Slide Number Placeholder 6"/>
          <p:cNvSpPr>
            <a:spLocks noGrp="1"/>
          </p:cNvSpPr>
          <p:nvPr>
            <p:ph type="sldNum" sz="quarter" idx="12"/>
          </p:nvPr>
        </p:nvSpPr>
        <p:spPr/>
        <p:txBody>
          <a:bodyPr/>
          <a:lstStyle/>
          <a:p>
            <a:fld id="{3800E25D-885C-405A-87A0-552646E5ADCD}"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118955-0B1A-437B-ABA7-0DEF8BAE9A0B}" type="datetime1">
              <a:rPr lang="en-US" smtClean="0"/>
              <a:t>9/3/2024</a:t>
            </a:fld>
            <a:endParaRPr lang="en-GB" dirty="0"/>
          </a:p>
        </p:txBody>
      </p:sp>
      <p:sp>
        <p:nvSpPr>
          <p:cNvPr id="6" name="Footer Placeholder 5"/>
          <p:cNvSpPr>
            <a:spLocks noGrp="1"/>
          </p:cNvSpPr>
          <p:nvPr>
            <p:ph type="ftr" sz="quarter" idx="11"/>
          </p:nvPr>
        </p:nvSpPr>
        <p:spPr/>
        <p:txBody>
          <a:bodyPr/>
          <a:lstStyle/>
          <a:p>
            <a:r>
              <a:rPr lang="en-GB" smtClean="0"/>
              <a:t>RDP</a:t>
            </a:r>
            <a:endParaRPr lang="en-GB" dirty="0"/>
          </a:p>
        </p:txBody>
      </p:sp>
      <p:sp>
        <p:nvSpPr>
          <p:cNvPr id="7" name="Slide Number Placeholder 6"/>
          <p:cNvSpPr>
            <a:spLocks noGrp="1"/>
          </p:cNvSpPr>
          <p:nvPr>
            <p:ph type="sldNum" sz="quarter" idx="12"/>
          </p:nvPr>
        </p:nvSpPr>
        <p:spPr/>
        <p:txBody>
          <a:bodyPr/>
          <a:lstStyle/>
          <a:p>
            <a:fld id="{3800E25D-885C-405A-87A0-552646E5ADCD}"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10DD72-FF27-432B-B9EF-D9B1CC349BB1}" type="datetime1">
              <a:rPr lang="en-US" smtClean="0"/>
              <a:t>9/3/2024</a:t>
            </a:fld>
            <a:endParaRPr lang="en-GB"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RDP</a:t>
            </a:r>
            <a:endParaRPr lang="en-GB"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0E25D-885C-405A-87A0-552646E5ADCD}" type="slidenum">
              <a:rPr lang="en-GB" smtClean="0"/>
              <a:pPr/>
              <a:t>‹#›</a:t>
            </a:fld>
            <a:endParaRPr lang="en-GB" dirty="0"/>
          </a:p>
        </p:txBody>
      </p:sp>
      <p:sp>
        <p:nvSpPr>
          <p:cNvPr id="7" name="TextBox 6"/>
          <p:cNvSpPr txBox="1"/>
          <p:nvPr userDrawn="1"/>
        </p:nvSpPr>
        <p:spPr>
          <a:xfrm rot="19498946">
            <a:off x="2568012" y="2724951"/>
            <a:ext cx="7808416" cy="707886"/>
          </a:xfrm>
          <a:prstGeom prst="rect">
            <a:avLst/>
          </a:prstGeom>
          <a:noFill/>
        </p:spPr>
        <p:txBody>
          <a:bodyPr wrap="square" rtlCol="0">
            <a:spAutoFit/>
          </a:bodyPr>
          <a:lstStyle/>
          <a:p>
            <a:r>
              <a:rPr lang="en-US" sz="4000" b="1" dirty="0" smtClean="0">
                <a:solidFill>
                  <a:schemeClr val="bg2"/>
                </a:solidFill>
                <a:latin typeface="Times New Roman" panose="02020603050405020304" pitchFamily="18" charset="0"/>
                <a:cs typeface="Times New Roman" panose="02020603050405020304" pitchFamily="18" charset="0"/>
              </a:rPr>
              <a:t>RESEARCH DOCTOR PHARMA</a:t>
            </a:r>
            <a:endParaRPr lang="en-US" sz="4000" b="1" dirty="0">
              <a:solidFill>
                <a:schemeClr val="bg2"/>
              </a:solidFill>
              <a:latin typeface="Times New Roman" panose="02020603050405020304" pitchFamily="18" charset="0"/>
              <a:cs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928672"/>
            <a:ext cx="7772400" cy="3786213"/>
          </a:xfrm>
        </p:spPr>
        <p:txBody>
          <a:bodyPr>
            <a:normAutofit/>
          </a:bodyPr>
          <a:lstStyle/>
          <a:p>
            <a:r>
              <a:rPr lang="en-GB" sz="4000" b="1" u="sng" dirty="0">
                <a:latin typeface="Times New Roman" pitchFamily="18" charset="0"/>
                <a:cs typeface="Times New Roman" pitchFamily="18" charset="0"/>
              </a:rPr>
              <a:t>CASE PRESENTATION ON </a:t>
            </a:r>
            <a:br>
              <a:rPr lang="en-GB" sz="4000" b="1" u="sng" dirty="0">
                <a:latin typeface="Times New Roman" pitchFamily="18" charset="0"/>
                <a:cs typeface="Times New Roman" pitchFamily="18" charset="0"/>
              </a:rPr>
            </a:br>
            <a:r>
              <a:rPr lang="en-GB" sz="4000" b="1" u="sng" dirty="0">
                <a:latin typeface="Times New Roman" pitchFamily="18" charset="0"/>
                <a:cs typeface="Times New Roman" pitchFamily="18" charset="0"/>
              </a:rPr>
              <a:t>GROOVE PANCREATITIS</a:t>
            </a:r>
          </a:p>
        </p:txBody>
      </p:sp>
      <p:sp>
        <p:nvSpPr>
          <p:cNvPr id="5" name="Footer Placeholder 4"/>
          <p:cNvSpPr>
            <a:spLocks noGrp="1"/>
          </p:cNvSpPr>
          <p:nvPr>
            <p:ph type="ftr" sz="quarter" idx="11"/>
          </p:nvPr>
        </p:nvSpPr>
        <p:spPr/>
        <p:txBody>
          <a:bodyPr/>
          <a:lstStyle/>
          <a:p>
            <a:r>
              <a:rPr lang="en-GB" smtClean="0"/>
              <a:t>RDP</a:t>
            </a:r>
            <a:endParaRPr lang="en-GB" dirty="0"/>
          </a:p>
        </p:txBody>
      </p:sp>
      <p:sp>
        <p:nvSpPr>
          <p:cNvPr id="6" name="Slide Number Placeholder 5"/>
          <p:cNvSpPr>
            <a:spLocks noGrp="1"/>
          </p:cNvSpPr>
          <p:nvPr>
            <p:ph type="sldNum" sz="quarter" idx="12"/>
          </p:nvPr>
        </p:nvSpPr>
        <p:spPr/>
        <p:txBody>
          <a:bodyPr/>
          <a:lstStyle/>
          <a:p>
            <a:fld id="{3800E25D-885C-405A-87A0-552646E5ADCD}" type="slidenum">
              <a:rPr lang="en-GB" smtClean="0"/>
              <a:pPr/>
              <a:t>1</a:t>
            </a:fld>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428605"/>
            <a:ext cx="8229600" cy="5697559"/>
          </a:xfrm>
        </p:spPr>
        <p:txBody>
          <a:bodyPr>
            <a:normAutofit/>
          </a:bodyPr>
          <a:lstStyle/>
          <a:p>
            <a:pPr algn="ctr">
              <a:buNone/>
            </a:pPr>
            <a:r>
              <a:rPr lang="en-GB" sz="2000" u="sng" dirty="0">
                <a:solidFill>
                  <a:schemeClr val="tx2">
                    <a:lumMod val="40000"/>
                    <a:lumOff val="60000"/>
                  </a:schemeClr>
                </a:solidFill>
                <a:latin typeface="Times New Roman" pitchFamily="18" charset="0"/>
                <a:cs typeface="Times New Roman" pitchFamily="18" charset="0"/>
              </a:rPr>
              <a:t>PLAN</a:t>
            </a:r>
          </a:p>
          <a:p>
            <a:pPr algn="just"/>
            <a:r>
              <a:rPr lang="en-GB" sz="1600" dirty="0">
                <a:latin typeface="Times New Roman" pitchFamily="18" charset="0"/>
                <a:cs typeface="Times New Roman" pitchFamily="18" charset="0"/>
              </a:rPr>
              <a:t>To relieve the symptoms from worsening the condition.</a:t>
            </a:r>
          </a:p>
          <a:p>
            <a:pPr algn="just"/>
            <a:r>
              <a:rPr lang="en-GB" sz="1600" dirty="0">
                <a:latin typeface="Times New Roman" pitchFamily="18" charset="0"/>
                <a:cs typeface="Times New Roman" pitchFamily="18" charset="0"/>
              </a:rPr>
              <a:t>To educate the patient to enhance the quality life of the patient.</a:t>
            </a:r>
          </a:p>
          <a:p>
            <a:pPr algn="just"/>
            <a:r>
              <a:rPr lang="en-GB" sz="1600" dirty="0">
                <a:latin typeface="Times New Roman" pitchFamily="18" charset="0"/>
                <a:cs typeface="Times New Roman" pitchFamily="18" charset="0"/>
              </a:rPr>
              <a:t>Whipple pancreaticoduodenectomy procedure done to remove the head of the pancreas.</a:t>
            </a:r>
          </a:p>
          <a:p>
            <a:pPr algn="just"/>
            <a:r>
              <a:rPr lang="en-GB" sz="1600" dirty="0">
                <a:latin typeface="Times New Roman" pitchFamily="18" charset="0"/>
                <a:cs typeface="Times New Roman" pitchFamily="18" charset="0"/>
              </a:rPr>
              <a:t>Enzyme replacement therapy.</a:t>
            </a:r>
          </a:p>
          <a:p>
            <a:pPr algn="just"/>
            <a:r>
              <a:rPr lang="en-GB" sz="1600" dirty="0">
                <a:latin typeface="Times New Roman" pitchFamily="18" charset="0"/>
                <a:cs typeface="Times New Roman" pitchFamily="18" charset="0"/>
              </a:rPr>
              <a:t>Dietary modifications.</a:t>
            </a:r>
          </a:p>
          <a:p>
            <a:pPr algn="just"/>
            <a:endParaRPr lang="en-GB" sz="1600" dirty="0">
              <a:latin typeface="Times New Roman" pitchFamily="18" charset="0"/>
              <a:cs typeface="Times New Roman" pitchFamily="18" charset="0"/>
            </a:endParaRPr>
          </a:p>
          <a:p>
            <a:pPr algn="just"/>
            <a:endParaRPr lang="en-GB" sz="1600" dirty="0">
              <a:latin typeface="Times New Roman" pitchFamily="18" charset="0"/>
              <a:cs typeface="Times New Roman" pitchFamily="18" charset="0"/>
            </a:endParaRPr>
          </a:p>
          <a:p>
            <a:pPr algn="just"/>
            <a:endParaRPr lang="en-GB" sz="1600"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GB" smtClean="0"/>
              <a:t>RDP</a:t>
            </a:r>
            <a:endParaRPr lang="en-GB" dirty="0"/>
          </a:p>
        </p:txBody>
      </p:sp>
      <p:sp>
        <p:nvSpPr>
          <p:cNvPr id="5" name="Slide Number Placeholder 4"/>
          <p:cNvSpPr>
            <a:spLocks noGrp="1"/>
          </p:cNvSpPr>
          <p:nvPr>
            <p:ph type="sldNum" sz="quarter" idx="12"/>
          </p:nvPr>
        </p:nvSpPr>
        <p:spPr/>
        <p:txBody>
          <a:bodyPr/>
          <a:lstStyle/>
          <a:p>
            <a:fld id="{3800E25D-885C-405A-87A0-552646E5ADCD}" type="slidenum">
              <a:rPr lang="en-GB" smtClean="0"/>
              <a:pPr/>
              <a:t>10</a:t>
            </a:fld>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42852"/>
            <a:ext cx="8229600" cy="500066"/>
          </a:xfrm>
        </p:spPr>
        <p:txBody>
          <a:bodyPr>
            <a:normAutofit/>
          </a:bodyPr>
          <a:lstStyle/>
          <a:p>
            <a:r>
              <a:rPr lang="en-GB" sz="2000" u="sng" dirty="0">
                <a:solidFill>
                  <a:schemeClr val="tx2">
                    <a:lumMod val="40000"/>
                    <a:lumOff val="60000"/>
                  </a:schemeClr>
                </a:solidFill>
                <a:latin typeface="Times New Roman" pitchFamily="18" charset="0"/>
                <a:cs typeface="Times New Roman" pitchFamily="18" charset="0"/>
              </a:rPr>
              <a:t>TREATMENT CHART</a:t>
            </a:r>
          </a:p>
        </p:txBody>
      </p:sp>
      <p:graphicFrame>
        <p:nvGraphicFramePr>
          <p:cNvPr id="4" name="Content Placeholder 3"/>
          <p:cNvGraphicFramePr>
            <a:graphicFrameLocks noGrp="1"/>
          </p:cNvGraphicFramePr>
          <p:nvPr>
            <p:ph idx="1"/>
          </p:nvPr>
        </p:nvGraphicFramePr>
        <p:xfrm>
          <a:off x="2024034" y="857233"/>
          <a:ext cx="8501122" cy="5634713"/>
        </p:xfrm>
        <a:graphic>
          <a:graphicData uri="http://schemas.openxmlformats.org/drawingml/2006/table">
            <a:tbl>
              <a:tblPr firstRow="1" bandRow="1">
                <a:tableStyleId>{5C22544A-7EE6-4342-B048-85BDC9FD1C3A}</a:tableStyleId>
              </a:tblPr>
              <a:tblGrid>
                <a:gridCol w="506021">
                  <a:extLst>
                    <a:ext uri="{9D8B030D-6E8A-4147-A177-3AD203B41FA5}">
                      <a16:colId xmlns:a16="http://schemas.microsoft.com/office/drawing/2014/main" xmlns="" val="20000"/>
                    </a:ext>
                  </a:extLst>
                </a:gridCol>
                <a:gridCol w="1879506">
                  <a:extLst>
                    <a:ext uri="{9D8B030D-6E8A-4147-A177-3AD203B41FA5}">
                      <a16:colId xmlns:a16="http://schemas.microsoft.com/office/drawing/2014/main" xmlns="" val="20001"/>
                    </a:ext>
                  </a:extLst>
                </a:gridCol>
                <a:gridCol w="1807218">
                  <a:extLst>
                    <a:ext uri="{9D8B030D-6E8A-4147-A177-3AD203B41FA5}">
                      <a16:colId xmlns:a16="http://schemas.microsoft.com/office/drawing/2014/main" xmlns="" val="20002"/>
                    </a:ext>
                  </a:extLst>
                </a:gridCol>
                <a:gridCol w="939753">
                  <a:extLst>
                    <a:ext uri="{9D8B030D-6E8A-4147-A177-3AD203B41FA5}">
                      <a16:colId xmlns:a16="http://schemas.microsoft.com/office/drawing/2014/main" xmlns="" val="20003"/>
                    </a:ext>
                  </a:extLst>
                </a:gridCol>
                <a:gridCol w="1012042">
                  <a:extLst>
                    <a:ext uri="{9D8B030D-6E8A-4147-A177-3AD203B41FA5}">
                      <a16:colId xmlns:a16="http://schemas.microsoft.com/office/drawing/2014/main" xmlns="" val="20004"/>
                    </a:ext>
                  </a:extLst>
                </a:gridCol>
                <a:gridCol w="1570764">
                  <a:extLst>
                    <a:ext uri="{9D8B030D-6E8A-4147-A177-3AD203B41FA5}">
                      <a16:colId xmlns:a16="http://schemas.microsoft.com/office/drawing/2014/main" xmlns="" val="20005"/>
                    </a:ext>
                  </a:extLst>
                </a:gridCol>
                <a:gridCol w="785818">
                  <a:extLst>
                    <a:ext uri="{9D8B030D-6E8A-4147-A177-3AD203B41FA5}">
                      <a16:colId xmlns:a16="http://schemas.microsoft.com/office/drawing/2014/main" xmlns="" val="20006"/>
                    </a:ext>
                  </a:extLst>
                </a:gridCol>
              </a:tblGrid>
              <a:tr h="619718">
                <a:tc>
                  <a:txBody>
                    <a:bodyPr/>
                    <a:lstStyle/>
                    <a:p>
                      <a:pPr algn="ctr"/>
                      <a:r>
                        <a:rPr lang="en-GB" sz="1600" b="0" dirty="0">
                          <a:solidFill>
                            <a:schemeClr val="bg1"/>
                          </a:solidFill>
                          <a:latin typeface="Times New Roman" pitchFamily="18" charset="0"/>
                          <a:cs typeface="Times New Roman" pitchFamily="18" charset="0"/>
                        </a:rPr>
                        <a:t>SR.NO</a:t>
                      </a:r>
                    </a:p>
                  </a:txBody>
                  <a:tcPr/>
                </a:tc>
                <a:tc>
                  <a:txBody>
                    <a:bodyPr/>
                    <a:lstStyle/>
                    <a:p>
                      <a:pPr algn="ctr"/>
                      <a:r>
                        <a:rPr lang="en-GB" sz="1600" b="0" dirty="0">
                          <a:latin typeface="Times New Roman" pitchFamily="18" charset="0"/>
                          <a:cs typeface="Times New Roman" pitchFamily="18" charset="0"/>
                        </a:rPr>
                        <a:t>BRAND NAME</a:t>
                      </a:r>
                    </a:p>
                  </a:txBody>
                  <a:tcPr/>
                </a:tc>
                <a:tc>
                  <a:txBody>
                    <a:bodyPr/>
                    <a:lstStyle/>
                    <a:p>
                      <a:pPr algn="ctr"/>
                      <a:r>
                        <a:rPr lang="en-GB" sz="1600" b="0" dirty="0">
                          <a:latin typeface="Times New Roman" pitchFamily="18" charset="0"/>
                          <a:cs typeface="Times New Roman" pitchFamily="18" charset="0"/>
                        </a:rPr>
                        <a:t>GENERIC NAME</a:t>
                      </a:r>
                    </a:p>
                  </a:txBody>
                  <a:tcPr/>
                </a:tc>
                <a:tc>
                  <a:txBody>
                    <a:bodyPr/>
                    <a:lstStyle/>
                    <a:p>
                      <a:pPr algn="ctr"/>
                      <a:r>
                        <a:rPr lang="en-GB" sz="1600" b="0" dirty="0">
                          <a:latin typeface="Times New Roman" pitchFamily="18" charset="0"/>
                          <a:cs typeface="Times New Roman" pitchFamily="18" charset="0"/>
                        </a:rPr>
                        <a:t>ROUTE</a:t>
                      </a:r>
                    </a:p>
                  </a:txBody>
                  <a:tcPr/>
                </a:tc>
                <a:tc>
                  <a:txBody>
                    <a:bodyPr/>
                    <a:lstStyle/>
                    <a:p>
                      <a:pPr algn="ctr"/>
                      <a:r>
                        <a:rPr lang="en-GB" sz="1600" b="0" dirty="0">
                          <a:latin typeface="Times New Roman" pitchFamily="18" charset="0"/>
                          <a:cs typeface="Times New Roman" pitchFamily="18" charset="0"/>
                        </a:rPr>
                        <a:t>DOSE</a:t>
                      </a:r>
                    </a:p>
                  </a:txBody>
                  <a:tcPr/>
                </a:tc>
                <a:tc>
                  <a:txBody>
                    <a:bodyPr/>
                    <a:lstStyle/>
                    <a:p>
                      <a:pPr algn="ctr"/>
                      <a:r>
                        <a:rPr lang="en-GB" b="0" dirty="0">
                          <a:latin typeface="Times New Roman" pitchFamily="18" charset="0"/>
                          <a:cs typeface="Times New Roman" pitchFamily="18" charset="0"/>
                        </a:rPr>
                        <a:t>FREQUENCY</a:t>
                      </a:r>
                    </a:p>
                  </a:txBody>
                  <a:tcPr/>
                </a:tc>
                <a:tc>
                  <a:txBody>
                    <a:bodyPr/>
                    <a:lstStyle/>
                    <a:p>
                      <a:pPr algn="ctr"/>
                      <a:r>
                        <a:rPr lang="en-GB" sz="1600" b="0" dirty="0">
                          <a:latin typeface="Times New Roman" pitchFamily="18" charset="0"/>
                          <a:cs typeface="Times New Roman" pitchFamily="18" charset="0"/>
                        </a:rPr>
                        <a:t>DAYS</a:t>
                      </a:r>
                    </a:p>
                  </a:txBody>
                  <a:tcPr/>
                </a:tc>
                <a:extLst>
                  <a:ext uri="{0D108BD9-81ED-4DB2-BD59-A6C34878D82A}">
                    <a16:rowId xmlns:a16="http://schemas.microsoft.com/office/drawing/2014/main" xmlns="" val="10000"/>
                  </a:ext>
                </a:extLst>
              </a:tr>
              <a:tr h="396837">
                <a:tc>
                  <a:txBody>
                    <a:bodyPr/>
                    <a:lstStyle/>
                    <a:p>
                      <a:pPr algn="ctr"/>
                      <a:r>
                        <a:rPr lang="en-GB" sz="1600" dirty="0">
                          <a:latin typeface="Times New Roman" pitchFamily="18" charset="0"/>
                          <a:cs typeface="Times New Roman" pitchFamily="18" charset="0"/>
                        </a:rPr>
                        <a:t>1.</a:t>
                      </a:r>
                    </a:p>
                  </a:txBody>
                  <a:tcPr/>
                </a:tc>
                <a:tc>
                  <a:txBody>
                    <a:bodyPr/>
                    <a:lstStyle/>
                    <a:p>
                      <a:pPr algn="ctr"/>
                      <a:r>
                        <a:rPr lang="en-GB" sz="1600" dirty="0">
                          <a:latin typeface="Times New Roman" pitchFamily="18" charset="0"/>
                          <a:cs typeface="Times New Roman" pitchFamily="18" charset="0"/>
                        </a:rPr>
                        <a:t>INJ. PIPTAZ</a:t>
                      </a:r>
                    </a:p>
                  </a:txBody>
                  <a:tcPr/>
                </a:tc>
                <a:tc>
                  <a:txBody>
                    <a:bodyPr/>
                    <a:lstStyle/>
                    <a:p>
                      <a:pPr algn="ctr"/>
                      <a:r>
                        <a:rPr lang="en-GB" sz="1600" dirty="0">
                          <a:latin typeface="Times New Roman" pitchFamily="18" charset="0"/>
                          <a:cs typeface="Times New Roman" pitchFamily="18" charset="0"/>
                        </a:rPr>
                        <a:t>PIPERACILLIN</a:t>
                      </a:r>
                    </a:p>
                  </a:txBody>
                  <a:tcPr/>
                </a:tc>
                <a:tc>
                  <a:txBody>
                    <a:bodyPr/>
                    <a:lstStyle/>
                    <a:p>
                      <a:pPr algn="ctr"/>
                      <a:r>
                        <a:rPr lang="en-GB" sz="1600" dirty="0">
                          <a:latin typeface="Times New Roman" pitchFamily="18" charset="0"/>
                          <a:cs typeface="Times New Roman" pitchFamily="18" charset="0"/>
                        </a:rPr>
                        <a:t>IV</a:t>
                      </a:r>
                    </a:p>
                  </a:txBody>
                  <a:tcPr/>
                </a:tc>
                <a:tc>
                  <a:txBody>
                    <a:bodyPr/>
                    <a:lstStyle/>
                    <a:p>
                      <a:pPr algn="ctr"/>
                      <a:r>
                        <a:rPr lang="en-GB" sz="1600" dirty="0">
                          <a:latin typeface="Times New Roman" pitchFamily="18" charset="0"/>
                          <a:cs typeface="Times New Roman" pitchFamily="18" charset="0"/>
                        </a:rPr>
                        <a:t>4.5g</a:t>
                      </a:r>
                    </a:p>
                  </a:txBody>
                  <a:tcPr/>
                </a:tc>
                <a:tc>
                  <a:txBody>
                    <a:bodyPr/>
                    <a:lstStyle/>
                    <a:p>
                      <a:pPr algn="ctr"/>
                      <a:r>
                        <a:rPr lang="en-GB" sz="1600" dirty="0">
                          <a:latin typeface="Times New Roman" pitchFamily="18" charset="0"/>
                          <a:cs typeface="Times New Roman" pitchFamily="18" charset="0"/>
                        </a:rPr>
                        <a:t>1-1-1</a:t>
                      </a:r>
                    </a:p>
                  </a:txBody>
                  <a:tcPr/>
                </a:tc>
                <a:tc>
                  <a:txBody>
                    <a:bodyPr/>
                    <a:lstStyle/>
                    <a:p>
                      <a:pPr algn="ctr"/>
                      <a:r>
                        <a:rPr lang="en-GB" sz="1600" dirty="0">
                          <a:latin typeface="Times New Roman" pitchFamily="18" charset="0"/>
                          <a:cs typeface="Times New Roman" pitchFamily="18" charset="0"/>
                        </a:rPr>
                        <a:t>3days</a:t>
                      </a:r>
                    </a:p>
                  </a:txBody>
                  <a:tcPr/>
                </a:tc>
                <a:extLst>
                  <a:ext uri="{0D108BD9-81ED-4DB2-BD59-A6C34878D82A}">
                    <a16:rowId xmlns:a16="http://schemas.microsoft.com/office/drawing/2014/main" xmlns="" val="10001"/>
                  </a:ext>
                </a:extLst>
              </a:tr>
              <a:tr h="684951">
                <a:tc>
                  <a:txBody>
                    <a:bodyPr/>
                    <a:lstStyle/>
                    <a:p>
                      <a:pPr algn="ctr"/>
                      <a:r>
                        <a:rPr lang="en-GB" sz="1600" dirty="0">
                          <a:latin typeface="Times New Roman" pitchFamily="18" charset="0"/>
                          <a:cs typeface="Times New Roman" pitchFamily="18" charset="0"/>
                        </a:rPr>
                        <a:t>2.</a:t>
                      </a:r>
                    </a:p>
                  </a:txBody>
                  <a:tcPr/>
                </a:tc>
                <a:tc>
                  <a:txBody>
                    <a:bodyPr/>
                    <a:lstStyle/>
                    <a:p>
                      <a:pPr algn="ctr"/>
                      <a:r>
                        <a:rPr lang="en-GB" sz="1600" dirty="0">
                          <a:latin typeface="Times New Roman" pitchFamily="18" charset="0"/>
                          <a:cs typeface="Times New Roman" pitchFamily="18" charset="0"/>
                        </a:rPr>
                        <a:t>INJ. TRAMADOL</a:t>
                      </a:r>
                    </a:p>
                  </a:txBody>
                  <a:tcPr/>
                </a:tc>
                <a:tc>
                  <a:txBody>
                    <a:bodyPr/>
                    <a:lstStyle/>
                    <a:p>
                      <a:pPr algn="ctr"/>
                      <a:r>
                        <a:rPr lang="en-GB" sz="1600" dirty="0">
                          <a:latin typeface="Times New Roman" pitchFamily="18" charset="0"/>
                          <a:cs typeface="Times New Roman" pitchFamily="18" charset="0"/>
                        </a:rPr>
                        <a:t>TRAMADOL HCL</a:t>
                      </a:r>
                    </a:p>
                  </a:txBody>
                  <a:tcPr/>
                </a:tc>
                <a:tc>
                  <a:txBody>
                    <a:bodyPr/>
                    <a:lstStyle/>
                    <a:p>
                      <a:pPr algn="ctr"/>
                      <a:r>
                        <a:rPr lang="en-GB" sz="1600" dirty="0">
                          <a:latin typeface="Times New Roman" pitchFamily="18" charset="0"/>
                          <a:cs typeface="Times New Roman" pitchFamily="18" charset="0"/>
                        </a:rPr>
                        <a:t>IV</a:t>
                      </a:r>
                    </a:p>
                  </a:txBody>
                  <a:tcPr/>
                </a:tc>
                <a:tc>
                  <a:txBody>
                    <a:bodyPr/>
                    <a:lstStyle/>
                    <a:p>
                      <a:pPr algn="ctr"/>
                      <a:r>
                        <a:rPr lang="en-GB" sz="1600" dirty="0">
                          <a:latin typeface="Times New Roman" pitchFamily="18" charset="0"/>
                          <a:cs typeface="Times New Roman" pitchFamily="18" charset="0"/>
                        </a:rPr>
                        <a:t>100mg in 100ml/hr</a:t>
                      </a:r>
                    </a:p>
                  </a:txBody>
                  <a:tcPr/>
                </a:tc>
                <a:tc>
                  <a:txBody>
                    <a:bodyPr/>
                    <a:lstStyle/>
                    <a:p>
                      <a:pPr algn="ctr"/>
                      <a:r>
                        <a:rPr lang="en-GB" sz="1600" dirty="0">
                          <a:latin typeface="Times New Roman" pitchFamily="18" charset="0"/>
                          <a:cs typeface="Times New Roman" pitchFamily="18" charset="0"/>
                        </a:rPr>
                        <a:t>1-1-1</a:t>
                      </a:r>
                    </a:p>
                  </a:txBody>
                  <a:tcPr/>
                </a:tc>
                <a:tc>
                  <a:txBody>
                    <a:bodyPr/>
                    <a:lstStyle/>
                    <a:p>
                      <a:pPr algn="ctr"/>
                      <a:r>
                        <a:rPr lang="en-GB" sz="1600" dirty="0">
                          <a:latin typeface="Times New Roman" pitchFamily="18" charset="0"/>
                          <a:cs typeface="Times New Roman" pitchFamily="18" charset="0"/>
                        </a:rPr>
                        <a:t>5days</a:t>
                      </a:r>
                    </a:p>
                  </a:txBody>
                  <a:tcPr/>
                </a:tc>
                <a:extLst>
                  <a:ext uri="{0D108BD9-81ED-4DB2-BD59-A6C34878D82A}">
                    <a16:rowId xmlns:a16="http://schemas.microsoft.com/office/drawing/2014/main" xmlns="" val="10002"/>
                  </a:ext>
                </a:extLst>
              </a:tr>
              <a:tr h="396837">
                <a:tc>
                  <a:txBody>
                    <a:bodyPr/>
                    <a:lstStyle/>
                    <a:p>
                      <a:pPr algn="ctr"/>
                      <a:r>
                        <a:rPr lang="en-GB" sz="1600" dirty="0">
                          <a:latin typeface="Times New Roman" pitchFamily="18" charset="0"/>
                          <a:cs typeface="Times New Roman" pitchFamily="18" charset="0"/>
                        </a:rPr>
                        <a:t>3.</a:t>
                      </a:r>
                    </a:p>
                  </a:txBody>
                  <a:tcPr/>
                </a:tc>
                <a:tc>
                  <a:txBody>
                    <a:bodyPr/>
                    <a:lstStyle/>
                    <a:p>
                      <a:pPr algn="ctr"/>
                      <a:r>
                        <a:rPr lang="en-GB" sz="1600" dirty="0">
                          <a:latin typeface="Times New Roman" pitchFamily="18" charset="0"/>
                          <a:cs typeface="Times New Roman" pitchFamily="18" charset="0"/>
                        </a:rPr>
                        <a:t>INJ. EMESET</a:t>
                      </a:r>
                    </a:p>
                  </a:txBody>
                  <a:tcPr/>
                </a:tc>
                <a:tc>
                  <a:txBody>
                    <a:bodyPr/>
                    <a:lstStyle/>
                    <a:p>
                      <a:pPr algn="ctr"/>
                      <a:r>
                        <a:rPr lang="en-GB" sz="1600" dirty="0">
                          <a:latin typeface="Times New Roman" pitchFamily="18" charset="0"/>
                          <a:cs typeface="Times New Roman" pitchFamily="18" charset="0"/>
                        </a:rPr>
                        <a:t>ONDANSETRON</a:t>
                      </a:r>
                    </a:p>
                  </a:txBody>
                  <a:tcPr/>
                </a:tc>
                <a:tc>
                  <a:txBody>
                    <a:bodyPr/>
                    <a:lstStyle/>
                    <a:p>
                      <a:pPr algn="ctr"/>
                      <a:r>
                        <a:rPr lang="en-GB" sz="1600" dirty="0">
                          <a:latin typeface="Times New Roman" pitchFamily="18" charset="0"/>
                          <a:cs typeface="Times New Roman" pitchFamily="18" charset="0"/>
                        </a:rPr>
                        <a:t>IV</a:t>
                      </a:r>
                    </a:p>
                  </a:txBody>
                  <a:tcPr/>
                </a:tc>
                <a:tc>
                  <a:txBody>
                    <a:bodyPr/>
                    <a:lstStyle/>
                    <a:p>
                      <a:pPr algn="ctr"/>
                      <a:r>
                        <a:rPr lang="en-GB" sz="1600" dirty="0">
                          <a:latin typeface="Times New Roman" pitchFamily="18" charset="0"/>
                          <a:cs typeface="Times New Roman" pitchFamily="18" charset="0"/>
                        </a:rPr>
                        <a:t>4mg</a:t>
                      </a:r>
                    </a:p>
                  </a:txBody>
                  <a:tcPr/>
                </a:tc>
                <a:tc>
                  <a:txBody>
                    <a:bodyPr/>
                    <a:lstStyle/>
                    <a:p>
                      <a:pPr algn="ctr"/>
                      <a:r>
                        <a:rPr lang="en-GB" sz="1600" dirty="0">
                          <a:latin typeface="Times New Roman" pitchFamily="18" charset="0"/>
                          <a:cs typeface="Times New Roman" pitchFamily="18" charset="0"/>
                        </a:rPr>
                        <a:t>1-1-1</a:t>
                      </a:r>
                    </a:p>
                  </a:txBody>
                  <a:tcPr/>
                </a:tc>
                <a:tc>
                  <a:txBody>
                    <a:bodyPr/>
                    <a:lstStyle/>
                    <a:p>
                      <a:pPr algn="ctr"/>
                      <a:r>
                        <a:rPr lang="en-GB" sz="1600" dirty="0">
                          <a:latin typeface="Times New Roman" pitchFamily="18" charset="0"/>
                          <a:cs typeface="Times New Roman" pitchFamily="18" charset="0"/>
                        </a:rPr>
                        <a:t>8days</a:t>
                      </a:r>
                    </a:p>
                  </a:txBody>
                  <a:tcPr/>
                </a:tc>
                <a:extLst>
                  <a:ext uri="{0D108BD9-81ED-4DB2-BD59-A6C34878D82A}">
                    <a16:rowId xmlns:a16="http://schemas.microsoft.com/office/drawing/2014/main" xmlns="" val="10003"/>
                  </a:ext>
                </a:extLst>
              </a:tr>
              <a:tr h="396837">
                <a:tc>
                  <a:txBody>
                    <a:bodyPr/>
                    <a:lstStyle/>
                    <a:p>
                      <a:pPr algn="ctr"/>
                      <a:r>
                        <a:rPr lang="en-GB" sz="1600" dirty="0">
                          <a:latin typeface="Times New Roman" pitchFamily="18" charset="0"/>
                          <a:cs typeface="Times New Roman" pitchFamily="18" charset="0"/>
                        </a:rPr>
                        <a:t>4.</a:t>
                      </a:r>
                    </a:p>
                  </a:txBody>
                  <a:tcPr/>
                </a:tc>
                <a:tc>
                  <a:txBody>
                    <a:bodyPr/>
                    <a:lstStyle/>
                    <a:p>
                      <a:pPr algn="ctr"/>
                      <a:r>
                        <a:rPr lang="en-GB" sz="1600" dirty="0">
                          <a:latin typeface="Times New Roman" pitchFamily="18" charset="0"/>
                          <a:cs typeface="Times New Roman" pitchFamily="18" charset="0"/>
                        </a:rPr>
                        <a:t>INJ. PCT</a:t>
                      </a:r>
                    </a:p>
                  </a:txBody>
                  <a:tcPr/>
                </a:tc>
                <a:tc>
                  <a:txBody>
                    <a:bodyPr/>
                    <a:lstStyle/>
                    <a:p>
                      <a:pPr algn="ctr"/>
                      <a:r>
                        <a:rPr lang="en-GB" sz="1600" dirty="0">
                          <a:latin typeface="Times New Roman" pitchFamily="18" charset="0"/>
                          <a:cs typeface="Times New Roman" pitchFamily="18" charset="0"/>
                        </a:rPr>
                        <a:t>PARACETAMOL</a:t>
                      </a:r>
                    </a:p>
                  </a:txBody>
                  <a:tcPr/>
                </a:tc>
                <a:tc>
                  <a:txBody>
                    <a:bodyPr/>
                    <a:lstStyle/>
                    <a:p>
                      <a:pPr algn="ctr"/>
                      <a:r>
                        <a:rPr lang="en-GB" sz="1600" dirty="0">
                          <a:latin typeface="Times New Roman" pitchFamily="18" charset="0"/>
                          <a:cs typeface="Times New Roman" pitchFamily="18" charset="0"/>
                        </a:rPr>
                        <a:t>IV</a:t>
                      </a:r>
                    </a:p>
                  </a:txBody>
                  <a:tcPr/>
                </a:tc>
                <a:tc>
                  <a:txBody>
                    <a:bodyPr/>
                    <a:lstStyle/>
                    <a:p>
                      <a:pPr algn="ctr"/>
                      <a:r>
                        <a:rPr lang="en-GB" sz="1600" dirty="0">
                          <a:latin typeface="Times New Roman" pitchFamily="18" charset="0"/>
                          <a:cs typeface="Times New Roman" pitchFamily="18" charset="0"/>
                        </a:rPr>
                        <a:t>1g</a:t>
                      </a:r>
                    </a:p>
                  </a:txBody>
                  <a:tcPr/>
                </a:tc>
                <a:tc>
                  <a:txBody>
                    <a:bodyPr/>
                    <a:lstStyle/>
                    <a:p>
                      <a:pPr algn="ctr"/>
                      <a:r>
                        <a:rPr lang="en-GB" sz="1600" dirty="0">
                          <a:latin typeface="Times New Roman" pitchFamily="18" charset="0"/>
                          <a:cs typeface="Times New Roman" pitchFamily="18" charset="0"/>
                        </a:rPr>
                        <a:t>SOS</a:t>
                      </a:r>
                    </a:p>
                  </a:txBody>
                  <a:tcPr/>
                </a:tc>
                <a:tc>
                  <a:txBody>
                    <a:bodyPr/>
                    <a:lstStyle/>
                    <a:p>
                      <a:pPr algn="ctr"/>
                      <a:r>
                        <a:rPr lang="en-GB" sz="1600" dirty="0">
                          <a:latin typeface="Times New Roman" pitchFamily="18" charset="0"/>
                          <a:cs typeface="Times New Roman" pitchFamily="18" charset="0"/>
                        </a:rPr>
                        <a:t>5days</a:t>
                      </a:r>
                    </a:p>
                  </a:txBody>
                  <a:tcPr/>
                </a:tc>
                <a:extLst>
                  <a:ext uri="{0D108BD9-81ED-4DB2-BD59-A6C34878D82A}">
                    <a16:rowId xmlns:a16="http://schemas.microsoft.com/office/drawing/2014/main" xmlns="" val="10004"/>
                  </a:ext>
                </a:extLst>
              </a:tr>
              <a:tr h="396837">
                <a:tc>
                  <a:txBody>
                    <a:bodyPr/>
                    <a:lstStyle/>
                    <a:p>
                      <a:pPr algn="ctr"/>
                      <a:r>
                        <a:rPr lang="en-GB" sz="1600" dirty="0">
                          <a:latin typeface="Times New Roman" pitchFamily="18" charset="0"/>
                          <a:cs typeface="Times New Roman" pitchFamily="18" charset="0"/>
                        </a:rPr>
                        <a:t>5.</a:t>
                      </a:r>
                    </a:p>
                  </a:txBody>
                  <a:tcPr/>
                </a:tc>
                <a:tc>
                  <a:txBody>
                    <a:bodyPr/>
                    <a:lstStyle/>
                    <a:p>
                      <a:pPr algn="ctr"/>
                      <a:r>
                        <a:rPr lang="en-GB" sz="1600" dirty="0">
                          <a:latin typeface="Times New Roman" pitchFamily="18" charset="0"/>
                          <a:cs typeface="Times New Roman" pitchFamily="18" charset="0"/>
                        </a:rPr>
                        <a:t>INJ. CLEXANE</a:t>
                      </a:r>
                    </a:p>
                  </a:txBody>
                  <a:tcPr/>
                </a:tc>
                <a:tc>
                  <a:txBody>
                    <a:bodyPr/>
                    <a:lstStyle/>
                    <a:p>
                      <a:pPr algn="ctr"/>
                      <a:r>
                        <a:rPr lang="en-GB" sz="1600" dirty="0">
                          <a:latin typeface="Times New Roman" pitchFamily="18" charset="0"/>
                          <a:cs typeface="Times New Roman" pitchFamily="18" charset="0"/>
                        </a:rPr>
                        <a:t>ENOXAPARIN</a:t>
                      </a:r>
                      <a:r>
                        <a:rPr lang="en-GB" sz="1600" baseline="0" dirty="0">
                          <a:latin typeface="Times New Roman" pitchFamily="18" charset="0"/>
                          <a:cs typeface="Times New Roman" pitchFamily="18" charset="0"/>
                        </a:rPr>
                        <a:t> </a:t>
                      </a:r>
                      <a:endParaRPr lang="en-GB" sz="1600" dirty="0">
                        <a:latin typeface="Times New Roman" pitchFamily="18" charset="0"/>
                        <a:cs typeface="Times New Roman" pitchFamily="18" charset="0"/>
                      </a:endParaRPr>
                    </a:p>
                  </a:txBody>
                  <a:tcPr/>
                </a:tc>
                <a:tc>
                  <a:txBody>
                    <a:bodyPr/>
                    <a:lstStyle/>
                    <a:p>
                      <a:pPr algn="ctr"/>
                      <a:r>
                        <a:rPr lang="en-GB" sz="1600" dirty="0">
                          <a:latin typeface="Times New Roman" pitchFamily="18" charset="0"/>
                          <a:cs typeface="Times New Roman" pitchFamily="18" charset="0"/>
                        </a:rPr>
                        <a:t>S/C</a:t>
                      </a:r>
                    </a:p>
                  </a:txBody>
                  <a:tcPr/>
                </a:tc>
                <a:tc>
                  <a:txBody>
                    <a:bodyPr/>
                    <a:lstStyle/>
                    <a:p>
                      <a:pPr algn="ctr"/>
                      <a:r>
                        <a:rPr lang="en-GB" sz="1600" dirty="0">
                          <a:latin typeface="Times New Roman" pitchFamily="18" charset="0"/>
                          <a:cs typeface="Times New Roman" pitchFamily="18" charset="0"/>
                        </a:rPr>
                        <a:t>40mg</a:t>
                      </a:r>
                    </a:p>
                  </a:txBody>
                  <a:tcPr/>
                </a:tc>
                <a:tc>
                  <a:txBody>
                    <a:bodyPr/>
                    <a:lstStyle/>
                    <a:p>
                      <a:pPr algn="ctr"/>
                      <a:r>
                        <a:rPr lang="en-GB" sz="1600" dirty="0">
                          <a:latin typeface="Times New Roman" pitchFamily="18" charset="0"/>
                          <a:cs typeface="Times New Roman" pitchFamily="18" charset="0"/>
                        </a:rPr>
                        <a:t>QID</a:t>
                      </a:r>
                    </a:p>
                  </a:txBody>
                  <a:tcPr/>
                </a:tc>
                <a:tc>
                  <a:txBody>
                    <a:bodyPr/>
                    <a:lstStyle/>
                    <a:p>
                      <a:pPr algn="ctr"/>
                      <a:r>
                        <a:rPr lang="en-GB" sz="1600" dirty="0">
                          <a:latin typeface="Times New Roman" pitchFamily="18" charset="0"/>
                          <a:cs typeface="Times New Roman" pitchFamily="18" charset="0"/>
                        </a:rPr>
                        <a:t>8days</a:t>
                      </a:r>
                    </a:p>
                  </a:txBody>
                  <a:tcPr/>
                </a:tc>
                <a:extLst>
                  <a:ext uri="{0D108BD9-81ED-4DB2-BD59-A6C34878D82A}">
                    <a16:rowId xmlns:a16="http://schemas.microsoft.com/office/drawing/2014/main" xmlns="" val="10005"/>
                  </a:ext>
                </a:extLst>
              </a:tr>
              <a:tr h="396837">
                <a:tc>
                  <a:txBody>
                    <a:bodyPr/>
                    <a:lstStyle/>
                    <a:p>
                      <a:pPr algn="ctr"/>
                      <a:r>
                        <a:rPr lang="en-GB" sz="1600" dirty="0">
                          <a:latin typeface="Times New Roman" pitchFamily="18" charset="0"/>
                          <a:cs typeface="Times New Roman" pitchFamily="18" charset="0"/>
                        </a:rPr>
                        <a:t>6.</a:t>
                      </a:r>
                    </a:p>
                  </a:txBody>
                  <a:tcPr/>
                </a:tc>
                <a:tc>
                  <a:txBody>
                    <a:bodyPr/>
                    <a:lstStyle/>
                    <a:p>
                      <a:pPr algn="ctr"/>
                      <a:r>
                        <a:rPr lang="en-GB" sz="1600" dirty="0">
                          <a:latin typeface="Times New Roman" pitchFamily="18" charset="0"/>
                          <a:cs typeface="Times New Roman" pitchFamily="18" charset="0"/>
                        </a:rPr>
                        <a:t>INJ. H- ACTRAPID</a:t>
                      </a:r>
                    </a:p>
                  </a:txBody>
                  <a:tcPr/>
                </a:tc>
                <a:tc>
                  <a:txBody>
                    <a:bodyPr/>
                    <a:lstStyle/>
                    <a:p>
                      <a:pPr algn="ctr"/>
                      <a:r>
                        <a:rPr lang="en-GB" sz="1600" dirty="0">
                          <a:latin typeface="Times New Roman" pitchFamily="18" charset="0"/>
                          <a:cs typeface="Times New Roman" pitchFamily="18" charset="0"/>
                        </a:rPr>
                        <a:t>SOLUBLE INSULIN</a:t>
                      </a:r>
                    </a:p>
                  </a:txBody>
                  <a:tcPr/>
                </a:tc>
                <a:tc>
                  <a:txBody>
                    <a:bodyPr/>
                    <a:lstStyle/>
                    <a:p>
                      <a:pPr algn="ctr"/>
                      <a:r>
                        <a:rPr lang="en-GB" sz="1600" dirty="0">
                          <a:latin typeface="Times New Roman" pitchFamily="18" charset="0"/>
                          <a:cs typeface="Times New Roman" pitchFamily="18" charset="0"/>
                        </a:rPr>
                        <a:t>S/C</a:t>
                      </a:r>
                    </a:p>
                  </a:txBody>
                  <a:tcPr/>
                </a:tc>
                <a:tc>
                  <a:txBody>
                    <a:bodyPr/>
                    <a:lstStyle/>
                    <a:p>
                      <a:pPr algn="ctr"/>
                      <a:r>
                        <a:rPr lang="en-GB" sz="1600" dirty="0">
                          <a:latin typeface="Times New Roman" pitchFamily="18" charset="0"/>
                          <a:cs typeface="Times New Roman" pitchFamily="18" charset="0"/>
                        </a:rPr>
                        <a:t>40IU/mL</a:t>
                      </a:r>
                    </a:p>
                  </a:txBody>
                  <a:tcPr/>
                </a:tc>
                <a:tc>
                  <a:txBody>
                    <a:bodyPr/>
                    <a:lstStyle/>
                    <a:p>
                      <a:pPr algn="ctr"/>
                      <a:r>
                        <a:rPr lang="en-GB" sz="1600" dirty="0">
                          <a:latin typeface="Times New Roman" pitchFamily="18" charset="0"/>
                          <a:cs typeface="Times New Roman" pitchFamily="18" charset="0"/>
                        </a:rPr>
                        <a:t>4-4-4</a:t>
                      </a:r>
                    </a:p>
                  </a:txBody>
                  <a:tcPr/>
                </a:tc>
                <a:tc>
                  <a:txBody>
                    <a:bodyPr/>
                    <a:lstStyle/>
                    <a:p>
                      <a:pPr algn="ctr"/>
                      <a:r>
                        <a:rPr lang="en-GB" sz="1600" dirty="0">
                          <a:latin typeface="Times New Roman" pitchFamily="18" charset="0"/>
                          <a:cs typeface="Times New Roman" pitchFamily="18" charset="0"/>
                        </a:rPr>
                        <a:t>8days</a:t>
                      </a:r>
                    </a:p>
                  </a:txBody>
                  <a:tcPr/>
                </a:tc>
                <a:extLst>
                  <a:ext uri="{0D108BD9-81ED-4DB2-BD59-A6C34878D82A}">
                    <a16:rowId xmlns:a16="http://schemas.microsoft.com/office/drawing/2014/main" xmlns="" val="10006"/>
                  </a:ext>
                </a:extLst>
              </a:tr>
              <a:tr h="396837">
                <a:tc>
                  <a:txBody>
                    <a:bodyPr/>
                    <a:lstStyle/>
                    <a:p>
                      <a:pPr algn="ctr"/>
                      <a:r>
                        <a:rPr lang="en-GB" sz="1600" dirty="0">
                          <a:latin typeface="Times New Roman" pitchFamily="18" charset="0"/>
                          <a:cs typeface="Times New Roman" pitchFamily="18" charset="0"/>
                        </a:rPr>
                        <a:t>7.</a:t>
                      </a:r>
                    </a:p>
                  </a:txBody>
                  <a:tcPr/>
                </a:tc>
                <a:tc>
                  <a:txBody>
                    <a:bodyPr/>
                    <a:lstStyle/>
                    <a:p>
                      <a:pPr algn="ctr"/>
                      <a:r>
                        <a:rPr lang="en-GB" sz="1600" dirty="0">
                          <a:latin typeface="Times New Roman" pitchFamily="18" charset="0"/>
                          <a:cs typeface="Times New Roman" pitchFamily="18" charset="0"/>
                        </a:rPr>
                        <a:t>T.</a:t>
                      </a:r>
                      <a:r>
                        <a:rPr lang="en-GB" sz="1600" baseline="0" dirty="0">
                          <a:latin typeface="Times New Roman" pitchFamily="18" charset="0"/>
                          <a:cs typeface="Times New Roman" pitchFamily="18" charset="0"/>
                        </a:rPr>
                        <a:t> </a:t>
                      </a:r>
                      <a:r>
                        <a:rPr lang="en-GB" sz="1600" dirty="0">
                          <a:latin typeface="Times New Roman" pitchFamily="18" charset="0"/>
                          <a:cs typeface="Times New Roman" pitchFamily="18" charset="0"/>
                        </a:rPr>
                        <a:t>TELMA</a:t>
                      </a:r>
                    </a:p>
                  </a:txBody>
                  <a:tcPr/>
                </a:tc>
                <a:tc>
                  <a:txBody>
                    <a:bodyPr/>
                    <a:lstStyle/>
                    <a:p>
                      <a:pPr algn="ctr"/>
                      <a:r>
                        <a:rPr lang="en-GB" sz="1600" dirty="0">
                          <a:latin typeface="Times New Roman" pitchFamily="18" charset="0"/>
                          <a:cs typeface="Times New Roman" pitchFamily="18" charset="0"/>
                        </a:rPr>
                        <a:t>TELMISARTAN</a:t>
                      </a:r>
                    </a:p>
                  </a:txBody>
                  <a:tcPr/>
                </a:tc>
                <a:tc>
                  <a:txBody>
                    <a:bodyPr/>
                    <a:lstStyle/>
                    <a:p>
                      <a:pPr algn="ctr"/>
                      <a:r>
                        <a:rPr lang="en-GB" sz="1600" dirty="0">
                          <a:latin typeface="Times New Roman" pitchFamily="18" charset="0"/>
                          <a:cs typeface="Times New Roman" pitchFamily="18" charset="0"/>
                        </a:rPr>
                        <a:t>P/O</a:t>
                      </a:r>
                    </a:p>
                  </a:txBody>
                  <a:tcPr/>
                </a:tc>
                <a:tc>
                  <a:txBody>
                    <a:bodyPr/>
                    <a:lstStyle/>
                    <a:p>
                      <a:pPr algn="ctr"/>
                      <a:r>
                        <a:rPr lang="en-GB" sz="1600" dirty="0">
                          <a:latin typeface="Times New Roman" pitchFamily="18" charset="0"/>
                          <a:cs typeface="Times New Roman" pitchFamily="18" charset="0"/>
                        </a:rPr>
                        <a:t>40mg</a:t>
                      </a:r>
                    </a:p>
                  </a:txBody>
                  <a:tcPr/>
                </a:tc>
                <a:tc>
                  <a:txBody>
                    <a:bodyPr/>
                    <a:lstStyle/>
                    <a:p>
                      <a:pPr algn="ctr"/>
                      <a:r>
                        <a:rPr lang="en-GB" sz="1600" dirty="0">
                          <a:latin typeface="Times New Roman" pitchFamily="18" charset="0"/>
                          <a:cs typeface="Times New Roman" pitchFamily="18" charset="0"/>
                        </a:rPr>
                        <a:t>1-0-0</a:t>
                      </a:r>
                    </a:p>
                  </a:txBody>
                  <a:tcPr/>
                </a:tc>
                <a:tc>
                  <a:txBody>
                    <a:bodyPr/>
                    <a:lstStyle/>
                    <a:p>
                      <a:pPr algn="ctr"/>
                      <a:r>
                        <a:rPr lang="en-GB" sz="1600" dirty="0">
                          <a:latin typeface="Times New Roman" pitchFamily="18" charset="0"/>
                          <a:cs typeface="Times New Roman" pitchFamily="18" charset="0"/>
                        </a:rPr>
                        <a:t>8days</a:t>
                      </a:r>
                    </a:p>
                  </a:txBody>
                  <a:tcPr/>
                </a:tc>
                <a:extLst>
                  <a:ext uri="{0D108BD9-81ED-4DB2-BD59-A6C34878D82A}">
                    <a16:rowId xmlns:a16="http://schemas.microsoft.com/office/drawing/2014/main" xmlns="" val="10007"/>
                  </a:ext>
                </a:extLst>
              </a:tr>
              <a:tr h="396837">
                <a:tc>
                  <a:txBody>
                    <a:bodyPr/>
                    <a:lstStyle/>
                    <a:p>
                      <a:pPr algn="ctr"/>
                      <a:r>
                        <a:rPr lang="en-GB" sz="1600" dirty="0">
                          <a:latin typeface="Times New Roman" pitchFamily="18" charset="0"/>
                          <a:cs typeface="Times New Roman" pitchFamily="18" charset="0"/>
                        </a:rPr>
                        <a:t>8.</a:t>
                      </a:r>
                    </a:p>
                  </a:txBody>
                  <a:tcPr/>
                </a:tc>
                <a:tc>
                  <a:txBody>
                    <a:bodyPr/>
                    <a:lstStyle/>
                    <a:p>
                      <a:pPr algn="ctr"/>
                      <a:r>
                        <a:rPr lang="en-GB" sz="1600" dirty="0">
                          <a:latin typeface="Times New Roman" pitchFamily="18" charset="0"/>
                          <a:cs typeface="Times New Roman" pitchFamily="18" charset="0"/>
                        </a:rPr>
                        <a:t>CAP. PANLIPASE</a:t>
                      </a:r>
                    </a:p>
                  </a:txBody>
                  <a:tcPr/>
                </a:tc>
                <a:tc>
                  <a:txBody>
                    <a:bodyPr/>
                    <a:lstStyle/>
                    <a:p>
                      <a:pPr algn="ctr"/>
                      <a:r>
                        <a:rPr lang="en-GB" sz="1600" dirty="0">
                          <a:latin typeface="Times New Roman" pitchFamily="18" charset="0"/>
                          <a:cs typeface="Times New Roman" pitchFamily="18" charset="0"/>
                        </a:rPr>
                        <a:t>PANCREATIN</a:t>
                      </a:r>
                    </a:p>
                  </a:txBody>
                  <a:tcPr/>
                </a:tc>
                <a:tc>
                  <a:txBody>
                    <a:bodyPr/>
                    <a:lstStyle/>
                    <a:p>
                      <a:pPr algn="ctr"/>
                      <a:r>
                        <a:rPr lang="en-GB" sz="1600" dirty="0">
                          <a:latin typeface="Times New Roman" pitchFamily="18" charset="0"/>
                          <a:cs typeface="Times New Roman" pitchFamily="18" charset="0"/>
                        </a:rPr>
                        <a:t>P/O</a:t>
                      </a:r>
                    </a:p>
                  </a:txBody>
                  <a:tcPr/>
                </a:tc>
                <a:tc>
                  <a:txBody>
                    <a:bodyPr/>
                    <a:lstStyle/>
                    <a:p>
                      <a:pPr algn="ctr"/>
                      <a:r>
                        <a:rPr lang="en-GB" sz="1600" dirty="0">
                          <a:latin typeface="Times New Roman" pitchFamily="18" charset="0"/>
                          <a:cs typeface="Times New Roman" pitchFamily="18" charset="0"/>
                        </a:rPr>
                        <a:t>25000</a:t>
                      </a:r>
                    </a:p>
                  </a:txBody>
                  <a:tcPr/>
                </a:tc>
                <a:tc>
                  <a:txBody>
                    <a:bodyPr/>
                    <a:lstStyle/>
                    <a:p>
                      <a:pPr algn="ctr"/>
                      <a:r>
                        <a:rPr lang="en-GB" sz="1600" dirty="0">
                          <a:latin typeface="Times New Roman" pitchFamily="18" charset="0"/>
                          <a:cs typeface="Times New Roman" pitchFamily="18" charset="0"/>
                        </a:rPr>
                        <a:t>1-1-1</a:t>
                      </a:r>
                    </a:p>
                  </a:txBody>
                  <a:tcPr/>
                </a:tc>
                <a:tc>
                  <a:txBody>
                    <a:bodyPr/>
                    <a:lstStyle/>
                    <a:p>
                      <a:pPr algn="ctr"/>
                      <a:r>
                        <a:rPr lang="en-GB" sz="1600" dirty="0">
                          <a:latin typeface="Times New Roman" pitchFamily="18" charset="0"/>
                          <a:cs typeface="Times New Roman" pitchFamily="18" charset="0"/>
                        </a:rPr>
                        <a:t>8days</a:t>
                      </a:r>
                    </a:p>
                  </a:txBody>
                  <a:tcPr/>
                </a:tc>
                <a:extLst>
                  <a:ext uri="{0D108BD9-81ED-4DB2-BD59-A6C34878D82A}">
                    <a16:rowId xmlns:a16="http://schemas.microsoft.com/office/drawing/2014/main" xmlns="" val="10008"/>
                  </a:ext>
                </a:extLst>
              </a:tr>
              <a:tr h="684951">
                <a:tc>
                  <a:txBody>
                    <a:bodyPr/>
                    <a:lstStyle/>
                    <a:p>
                      <a:pPr algn="ctr"/>
                      <a:r>
                        <a:rPr lang="en-GB" sz="1600" dirty="0">
                          <a:latin typeface="Times New Roman" pitchFamily="18" charset="0"/>
                          <a:cs typeface="Times New Roman" pitchFamily="18" charset="0"/>
                        </a:rPr>
                        <a:t>9.</a:t>
                      </a:r>
                    </a:p>
                  </a:txBody>
                  <a:tcPr/>
                </a:tc>
                <a:tc>
                  <a:txBody>
                    <a:bodyPr/>
                    <a:lstStyle/>
                    <a:p>
                      <a:pPr algn="ctr"/>
                      <a:r>
                        <a:rPr lang="en-GB" sz="1600" dirty="0">
                          <a:latin typeface="Times New Roman" pitchFamily="18" charset="0"/>
                          <a:cs typeface="Times New Roman" pitchFamily="18" charset="0"/>
                        </a:rPr>
                        <a:t>SYP.</a:t>
                      </a:r>
                      <a:r>
                        <a:rPr lang="en-GB" sz="1600" baseline="0" dirty="0">
                          <a:latin typeface="Times New Roman" pitchFamily="18" charset="0"/>
                          <a:cs typeface="Times New Roman" pitchFamily="18" charset="0"/>
                        </a:rPr>
                        <a:t> CREAMAFFIN</a:t>
                      </a:r>
                      <a:endParaRPr lang="en-GB" sz="1600" dirty="0">
                        <a:latin typeface="Times New Roman" pitchFamily="18" charset="0"/>
                        <a:cs typeface="Times New Roman" pitchFamily="18" charset="0"/>
                      </a:endParaRPr>
                    </a:p>
                  </a:txBody>
                  <a:tcPr/>
                </a:tc>
                <a:tc>
                  <a:txBody>
                    <a:bodyPr/>
                    <a:lstStyle/>
                    <a:p>
                      <a:pPr algn="ctr"/>
                      <a:r>
                        <a:rPr lang="en-GB" sz="1600" dirty="0">
                          <a:latin typeface="Times New Roman" pitchFamily="18" charset="0"/>
                          <a:cs typeface="Times New Roman" pitchFamily="18" charset="0"/>
                        </a:rPr>
                        <a:t>MAGNESIUM HYDROXIDE</a:t>
                      </a:r>
                    </a:p>
                  </a:txBody>
                  <a:tcPr/>
                </a:tc>
                <a:tc>
                  <a:txBody>
                    <a:bodyPr/>
                    <a:lstStyle/>
                    <a:p>
                      <a:pPr algn="ctr"/>
                      <a:r>
                        <a:rPr lang="en-GB" sz="1600" dirty="0">
                          <a:latin typeface="Times New Roman" pitchFamily="18" charset="0"/>
                          <a:cs typeface="Times New Roman" pitchFamily="18" charset="0"/>
                        </a:rPr>
                        <a:t>P/O</a:t>
                      </a:r>
                    </a:p>
                  </a:txBody>
                  <a:tcPr/>
                </a:tc>
                <a:tc>
                  <a:txBody>
                    <a:bodyPr/>
                    <a:lstStyle/>
                    <a:p>
                      <a:pPr algn="ctr"/>
                      <a:r>
                        <a:rPr lang="en-GB" sz="1600" dirty="0">
                          <a:latin typeface="Times New Roman" pitchFamily="18" charset="0"/>
                          <a:cs typeface="Times New Roman" pitchFamily="18" charset="0"/>
                        </a:rPr>
                        <a:t>15ml</a:t>
                      </a:r>
                    </a:p>
                  </a:txBody>
                  <a:tcPr/>
                </a:tc>
                <a:tc>
                  <a:txBody>
                    <a:bodyPr/>
                    <a:lstStyle/>
                    <a:p>
                      <a:pPr algn="ctr"/>
                      <a:r>
                        <a:rPr lang="en-GB" sz="1600" dirty="0">
                          <a:latin typeface="Times New Roman" pitchFamily="18" charset="0"/>
                          <a:cs typeface="Times New Roman" pitchFamily="18" charset="0"/>
                        </a:rPr>
                        <a:t>HS</a:t>
                      </a:r>
                    </a:p>
                  </a:txBody>
                  <a:tcPr/>
                </a:tc>
                <a:tc>
                  <a:txBody>
                    <a:bodyPr/>
                    <a:lstStyle/>
                    <a:p>
                      <a:pPr algn="ctr"/>
                      <a:r>
                        <a:rPr lang="en-GB" sz="1600" dirty="0">
                          <a:latin typeface="Times New Roman" pitchFamily="18" charset="0"/>
                          <a:cs typeface="Times New Roman" pitchFamily="18" charset="0"/>
                        </a:rPr>
                        <a:t>6days</a:t>
                      </a:r>
                    </a:p>
                  </a:txBody>
                  <a:tcPr/>
                </a:tc>
                <a:extLst>
                  <a:ext uri="{0D108BD9-81ED-4DB2-BD59-A6C34878D82A}">
                    <a16:rowId xmlns:a16="http://schemas.microsoft.com/office/drawing/2014/main" xmlns="" val="10009"/>
                  </a:ext>
                </a:extLst>
              </a:tr>
              <a:tr h="684951">
                <a:tc>
                  <a:txBody>
                    <a:bodyPr/>
                    <a:lstStyle/>
                    <a:p>
                      <a:pPr algn="ctr"/>
                      <a:r>
                        <a:rPr lang="en-GB" dirty="0"/>
                        <a:t>10.</a:t>
                      </a:r>
                    </a:p>
                  </a:txBody>
                  <a:tcPr/>
                </a:tc>
                <a:tc>
                  <a:txBody>
                    <a:bodyPr/>
                    <a:lstStyle/>
                    <a:p>
                      <a:pPr algn="ctr"/>
                      <a:r>
                        <a:rPr lang="en-GB" dirty="0"/>
                        <a:t>NEB. DUOLIN</a:t>
                      </a:r>
                    </a:p>
                  </a:txBody>
                  <a:tcPr/>
                </a:tc>
                <a:tc>
                  <a:txBody>
                    <a:bodyPr/>
                    <a:lstStyle/>
                    <a:p>
                      <a:pPr algn="ctr"/>
                      <a:r>
                        <a:rPr lang="en-GB" dirty="0"/>
                        <a:t>LEVALBUTEROL</a:t>
                      </a:r>
                    </a:p>
                  </a:txBody>
                  <a:tcPr/>
                </a:tc>
                <a:tc>
                  <a:txBody>
                    <a:bodyPr/>
                    <a:lstStyle/>
                    <a:p>
                      <a:pPr algn="ctr"/>
                      <a:r>
                        <a:rPr lang="en-GB" dirty="0"/>
                        <a:t>NASAL</a:t>
                      </a:r>
                    </a:p>
                  </a:txBody>
                  <a:tcPr/>
                </a:tc>
                <a:tc>
                  <a:txBody>
                    <a:bodyPr/>
                    <a:lstStyle/>
                    <a:p>
                      <a:pPr algn="ctr"/>
                      <a:r>
                        <a:rPr lang="en-GB" sz="1600" dirty="0">
                          <a:latin typeface="Times New Roman" pitchFamily="18" charset="0"/>
                          <a:cs typeface="Times New Roman" pitchFamily="18" charset="0"/>
                        </a:rPr>
                        <a:t>1.25mg/</a:t>
                      </a:r>
                    </a:p>
                    <a:p>
                      <a:pPr algn="ctr"/>
                      <a:r>
                        <a:rPr lang="en-GB" sz="1600" dirty="0">
                          <a:latin typeface="Times New Roman" pitchFamily="18" charset="0"/>
                          <a:cs typeface="Times New Roman" pitchFamily="18" charset="0"/>
                        </a:rPr>
                        <a:t>500mcg</a:t>
                      </a:r>
                    </a:p>
                  </a:txBody>
                  <a:tcPr/>
                </a:tc>
                <a:tc>
                  <a:txBody>
                    <a:bodyPr/>
                    <a:lstStyle/>
                    <a:p>
                      <a:pPr algn="ctr"/>
                      <a:r>
                        <a:rPr lang="en-GB" sz="1600" dirty="0">
                          <a:latin typeface="Times New Roman" pitchFamily="18" charset="0"/>
                          <a:cs typeface="Times New Roman" pitchFamily="18" charset="0"/>
                        </a:rPr>
                        <a:t>1-1-1</a:t>
                      </a:r>
                    </a:p>
                  </a:txBody>
                  <a:tcPr/>
                </a:tc>
                <a:tc>
                  <a:txBody>
                    <a:bodyPr/>
                    <a:lstStyle/>
                    <a:p>
                      <a:pPr algn="ctr"/>
                      <a:r>
                        <a:rPr lang="en-GB" sz="1600" dirty="0">
                          <a:latin typeface="Times New Roman" pitchFamily="18" charset="0"/>
                          <a:cs typeface="Times New Roman" pitchFamily="18" charset="0"/>
                        </a:rPr>
                        <a:t>6days</a:t>
                      </a:r>
                    </a:p>
                  </a:txBody>
                  <a:tcPr/>
                </a:tc>
                <a:extLst>
                  <a:ext uri="{0D108BD9-81ED-4DB2-BD59-A6C34878D82A}">
                    <a16:rowId xmlns:a16="http://schemas.microsoft.com/office/drawing/2014/main" xmlns="" val="10010"/>
                  </a:ext>
                </a:extLst>
              </a:tr>
            </a:tbl>
          </a:graphicData>
        </a:graphic>
      </p:graphicFrame>
      <p:sp>
        <p:nvSpPr>
          <p:cNvPr id="3" name="Footer Placeholder 2"/>
          <p:cNvSpPr>
            <a:spLocks noGrp="1"/>
          </p:cNvSpPr>
          <p:nvPr>
            <p:ph type="ftr" sz="quarter" idx="11"/>
          </p:nvPr>
        </p:nvSpPr>
        <p:spPr/>
        <p:txBody>
          <a:bodyPr/>
          <a:lstStyle/>
          <a:p>
            <a:r>
              <a:rPr lang="en-GB" smtClean="0"/>
              <a:t>RDP</a:t>
            </a:r>
            <a:endParaRPr lang="en-GB" dirty="0"/>
          </a:p>
        </p:txBody>
      </p:sp>
      <p:sp>
        <p:nvSpPr>
          <p:cNvPr id="5" name="Slide Number Placeholder 4"/>
          <p:cNvSpPr>
            <a:spLocks noGrp="1"/>
          </p:cNvSpPr>
          <p:nvPr>
            <p:ph type="sldNum" sz="quarter" idx="12"/>
          </p:nvPr>
        </p:nvSpPr>
        <p:spPr/>
        <p:txBody>
          <a:bodyPr/>
          <a:lstStyle/>
          <a:p>
            <a:fld id="{3800E25D-885C-405A-87A0-552646E5ADCD}" type="slidenum">
              <a:rPr lang="en-GB" smtClean="0"/>
              <a:pPr/>
              <a:t>11</a:t>
            </a:fld>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666843" y="714357"/>
          <a:ext cx="8858312" cy="5286410"/>
        </p:xfrm>
        <a:graphic>
          <a:graphicData uri="http://schemas.openxmlformats.org/drawingml/2006/table">
            <a:tbl>
              <a:tblPr firstRow="1" bandRow="1">
                <a:tableStyleId>{5C22544A-7EE6-4342-B048-85BDC9FD1C3A}</a:tableStyleId>
              </a:tblPr>
              <a:tblGrid>
                <a:gridCol w="571505">
                  <a:extLst>
                    <a:ext uri="{9D8B030D-6E8A-4147-A177-3AD203B41FA5}">
                      <a16:colId xmlns:a16="http://schemas.microsoft.com/office/drawing/2014/main" xmlns="" val="20000"/>
                    </a:ext>
                  </a:extLst>
                </a:gridCol>
                <a:gridCol w="1857388">
                  <a:extLst>
                    <a:ext uri="{9D8B030D-6E8A-4147-A177-3AD203B41FA5}">
                      <a16:colId xmlns:a16="http://schemas.microsoft.com/office/drawing/2014/main" xmlns="" val="20001"/>
                    </a:ext>
                  </a:extLst>
                </a:gridCol>
                <a:gridCol w="1877261">
                  <a:extLst>
                    <a:ext uri="{9D8B030D-6E8A-4147-A177-3AD203B41FA5}">
                      <a16:colId xmlns:a16="http://schemas.microsoft.com/office/drawing/2014/main" xmlns="" val="20002"/>
                    </a:ext>
                  </a:extLst>
                </a:gridCol>
                <a:gridCol w="980259">
                  <a:extLst>
                    <a:ext uri="{9D8B030D-6E8A-4147-A177-3AD203B41FA5}">
                      <a16:colId xmlns:a16="http://schemas.microsoft.com/office/drawing/2014/main" xmlns="" val="20003"/>
                    </a:ext>
                  </a:extLst>
                </a:gridCol>
                <a:gridCol w="1214446">
                  <a:extLst>
                    <a:ext uri="{9D8B030D-6E8A-4147-A177-3AD203B41FA5}">
                      <a16:colId xmlns:a16="http://schemas.microsoft.com/office/drawing/2014/main" xmlns="" val="20004"/>
                    </a:ext>
                  </a:extLst>
                </a:gridCol>
                <a:gridCol w="1500198">
                  <a:extLst>
                    <a:ext uri="{9D8B030D-6E8A-4147-A177-3AD203B41FA5}">
                      <a16:colId xmlns:a16="http://schemas.microsoft.com/office/drawing/2014/main" xmlns="" val="20005"/>
                    </a:ext>
                  </a:extLst>
                </a:gridCol>
                <a:gridCol w="857255">
                  <a:extLst>
                    <a:ext uri="{9D8B030D-6E8A-4147-A177-3AD203B41FA5}">
                      <a16:colId xmlns:a16="http://schemas.microsoft.com/office/drawing/2014/main" xmlns="" val="20006"/>
                    </a:ext>
                  </a:extLst>
                </a:gridCol>
              </a:tblGrid>
              <a:tr h="644718">
                <a:tc>
                  <a:txBody>
                    <a:bodyPr/>
                    <a:lstStyle/>
                    <a:p>
                      <a:pPr algn="ctr"/>
                      <a:r>
                        <a:rPr lang="en-GB" sz="1600" dirty="0">
                          <a:latin typeface="Times New Roman" pitchFamily="18" charset="0"/>
                          <a:cs typeface="Times New Roman" pitchFamily="18" charset="0"/>
                        </a:rPr>
                        <a:t>SR.NO</a:t>
                      </a:r>
                    </a:p>
                  </a:txBody>
                  <a:tcPr/>
                </a:tc>
                <a:tc>
                  <a:txBody>
                    <a:bodyPr/>
                    <a:lstStyle/>
                    <a:p>
                      <a:pPr algn="ctr"/>
                      <a:r>
                        <a:rPr lang="en-GB" sz="1600" dirty="0">
                          <a:latin typeface="Times New Roman" pitchFamily="18" charset="0"/>
                          <a:cs typeface="Times New Roman" pitchFamily="18" charset="0"/>
                        </a:rPr>
                        <a:t>BRAND NAME</a:t>
                      </a:r>
                    </a:p>
                  </a:txBody>
                  <a:tcPr/>
                </a:tc>
                <a:tc>
                  <a:txBody>
                    <a:bodyPr/>
                    <a:lstStyle/>
                    <a:p>
                      <a:pPr algn="ctr"/>
                      <a:r>
                        <a:rPr lang="en-GB" sz="1600" dirty="0">
                          <a:latin typeface="Times New Roman" pitchFamily="18" charset="0"/>
                          <a:cs typeface="Times New Roman" pitchFamily="18" charset="0"/>
                        </a:rPr>
                        <a:t>GENERIC NAME</a:t>
                      </a:r>
                    </a:p>
                  </a:txBody>
                  <a:tcPr/>
                </a:tc>
                <a:tc>
                  <a:txBody>
                    <a:bodyPr/>
                    <a:lstStyle/>
                    <a:p>
                      <a:pPr algn="ctr"/>
                      <a:r>
                        <a:rPr lang="en-GB" sz="1600" dirty="0">
                          <a:latin typeface="Times New Roman" pitchFamily="18" charset="0"/>
                          <a:cs typeface="Times New Roman" pitchFamily="18" charset="0"/>
                        </a:rPr>
                        <a:t>ROUTE</a:t>
                      </a:r>
                    </a:p>
                  </a:txBody>
                  <a:tcPr/>
                </a:tc>
                <a:tc>
                  <a:txBody>
                    <a:bodyPr/>
                    <a:lstStyle/>
                    <a:p>
                      <a:pPr algn="ctr"/>
                      <a:r>
                        <a:rPr lang="en-GB" sz="1600" dirty="0">
                          <a:latin typeface="Times New Roman" pitchFamily="18" charset="0"/>
                          <a:cs typeface="Times New Roman" pitchFamily="18" charset="0"/>
                        </a:rPr>
                        <a:t>DOSE</a:t>
                      </a:r>
                    </a:p>
                  </a:txBody>
                  <a:tcPr/>
                </a:tc>
                <a:tc>
                  <a:txBody>
                    <a:bodyPr/>
                    <a:lstStyle/>
                    <a:p>
                      <a:pPr algn="ctr"/>
                      <a:r>
                        <a:rPr lang="en-GB" sz="1600" dirty="0">
                          <a:latin typeface="Times New Roman" pitchFamily="18" charset="0"/>
                          <a:cs typeface="Times New Roman" pitchFamily="18" charset="0"/>
                        </a:rPr>
                        <a:t>FREQUENCY</a:t>
                      </a:r>
                    </a:p>
                  </a:txBody>
                  <a:tcPr/>
                </a:tc>
                <a:tc>
                  <a:txBody>
                    <a:bodyPr/>
                    <a:lstStyle/>
                    <a:p>
                      <a:pPr algn="ctr"/>
                      <a:r>
                        <a:rPr lang="en-GB" sz="1600" dirty="0">
                          <a:latin typeface="Times New Roman" pitchFamily="18" charset="0"/>
                          <a:cs typeface="Times New Roman" pitchFamily="18" charset="0"/>
                        </a:rPr>
                        <a:t>DAYS</a:t>
                      </a:r>
                    </a:p>
                  </a:txBody>
                  <a:tcPr/>
                </a:tc>
                <a:extLst>
                  <a:ext uri="{0D108BD9-81ED-4DB2-BD59-A6C34878D82A}">
                    <a16:rowId xmlns:a16="http://schemas.microsoft.com/office/drawing/2014/main" xmlns="" val="10000"/>
                  </a:ext>
                </a:extLst>
              </a:tr>
              <a:tr h="644718">
                <a:tc>
                  <a:txBody>
                    <a:bodyPr/>
                    <a:lstStyle/>
                    <a:p>
                      <a:pPr algn="ctr"/>
                      <a:r>
                        <a:rPr lang="en-GB" sz="1600" dirty="0">
                          <a:latin typeface="Times New Roman" pitchFamily="18" charset="0"/>
                          <a:cs typeface="Times New Roman" pitchFamily="18" charset="0"/>
                        </a:rPr>
                        <a:t>11.</a:t>
                      </a:r>
                    </a:p>
                  </a:txBody>
                  <a:tcPr/>
                </a:tc>
                <a:tc>
                  <a:txBody>
                    <a:bodyPr/>
                    <a:lstStyle/>
                    <a:p>
                      <a:pPr algn="ctr"/>
                      <a:r>
                        <a:rPr lang="en-GB" sz="1600" dirty="0">
                          <a:latin typeface="Times New Roman" pitchFamily="18" charset="0"/>
                          <a:cs typeface="Times New Roman" pitchFamily="18" charset="0"/>
                        </a:rPr>
                        <a:t>DULCOLAC SUPP</a:t>
                      </a:r>
                    </a:p>
                  </a:txBody>
                  <a:tcPr/>
                </a:tc>
                <a:tc>
                  <a:txBody>
                    <a:bodyPr/>
                    <a:lstStyle/>
                    <a:p>
                      <a:pPr algn="ctr"/>
                      <a:r>
                        <a:rPr lang="en-GB" sz="1600" dirty="0">
                          <a:latin typeface="Times New Roman" pitchFamily="18" charset="0"/>
                          <a:cs typeface="Times New Roman" pitchFamily="18" charset="0"/>
                        </a:rPr>
                        <a:t>DULCOLAX</a:t>
                      </a:r>
                    </a:p>
                  </a:txBody>
                  <a:tcPr/>
                </a:tc>
                <a:tc>
                  <a:txBody>
                    <a:bodyPr/>
                    <a:lstStyle/>
                    <a:p>
                      <a:pPr algn="ctr"/>
                      <a:r>
                        <a:rPr lang="en-GB" sz="1600" dirty="0">
                          <a:latin typeface="Times New Roman" pitchFamily="18" charset="0"/>
                          <a:cs typeface="Times New Roman" pitchFamily="18" charset="0"/>
                        </a:rPr>
                        <a:t>RECTAL</a:t>
                      </a:r>
                    </a:p>
                  </a:txBody>
                  <a:tcPr/>
                </a:tc>
                <a:tc>
                  <a:txBody>
                    <a:bodyPr/>
                    <a:lstStyle/>
                    <a:p>
                      <a:pPr algn="ctr"/>
                      <a:r>
                        <a:rPr lang="en-GB" sz="1600" dirty="0">
                          <a:latin typeface="Times New Roman" pitchFamily="18" charset="0"/>
                          <a:cs typeface="Times New Roman" pitchFamily="18" charset="0"/>
                        </a:rPr>
                        <a:t>5mg</a:t>
                      </a:r>
                    </a:p>
                  </a:txBody>
                  <a:tcPr/>
                </a:tc>
                <a:tc>
                  <a:txBody>
                    <a:bodyPr/>
                    <a:lstStyle/>
                    <a:p>
                      <a:pPr algn="ctr"/>
                      <a:r>
                        <a:rPr lang="en-GB" sz="1600" dirty="0">
                          <a:latin typeface="Times New Roman" pitchFamily="18" charset="0"/>
                          <a:cs typeface="Times New Roman" pitchFamily="18" charset="0"/>
                        </a:rPr>
                        <a:t>STAT</a:t>
                      </a:r>
                    </a:p>
                  </a:txBody>
                  <a:tcPr/>
                </a:tc>
                <a:tc>
                  <a:txBody>
                    <a:bodyPr/>
                    <a:lstStyle/>
                    <a:p>
                      <a:pPr algn="ctr"/>
                      <a:r>
                        <a:rPr lang="en-GB" sz="1600" dirty="0">
                          <a:latin typeface="Times New Roman" pitchFamily="18" charset="0"/>
                          <a:cs typeface="Times New Roman" pitchFamily="18" charset="0"/>
                        </a:rPr>
                        <a:t>3days</a:t>
                      </a:r>
                    </a:p>
                  </a:txBody>
                  <a:tcPr/>
                </a:tc>
                <a:extLst>
                  <a:ext uri="{0D108BD9-81ED-4DB2-BD59-A6C34878D82A}">
                    <a16:rowId xmlns:a16="http://schemas.microsoft.com/office/drawing/2014/main" xmlns="" val="10001"/>
                  </a:ext>
                </a:extLst>
              </a:tr>
              <a:tr h="916176">
                <a:tc>
                  <a:txBody>
                    <a:bodyPr/>
                    <a:lstStyle/>
                    <a:p>
                      <a:pPr algn="ctr"/>
                      <a:r>
                        <a:rPr lang="en-GB" sz="1600" dirty="0">
                          <a:latin typeface="Times New Roman" pitchFamily="18" charset="0"/>
                          <a:cs typeface="Times New Roman" pitchFamily="18" charset="0"/>
                        </a:rPr>
                        <a:t>12.</a:t>
                      </a:r>
                    </a:p>
                  </a:txBody>
                  <a:tcPr/>
                </a:tc>
                <a:tc>
                  <a:txBody>
                    <a:bodyPr/>
                    <a:lstStyle/>
                    <a:p>
                      <a:pPr algn="ctr"/>
                      <a:r>
                        <a:rPr lang="en-GB" sz="1600" dirty="0">
                          <a:latin typeface="Times New Roman" pitchFamily="18" charset="0"/>
                          <a:cs typeface="Times New Roman" pitchFamily="18" charset="0"/>
                        </a:rPr>
                        <a:t>IVF DNS</a:t>
                      </a:r>
                    </a:p>
                  </a:txBody>
                  <a:tcPr/>
                </a:tc>
                <a:tc>
                  <a:txBody>
                    <a:bodyPr/>
                    <a:lstStyle/>
                    <a:p>
                      <a:pPr algn="ctr"/>
                      <a:r>
                        <a:rPr lang="en-GB" sz="1600" dirty="0">
                          <a:latin typeface="Times New Roman" pitchFamily="18" charset="0"/>
                          <a:cs typeface="Times New Roman" pitchFamily="18" charset="0"/>
                        </a:rPr>
                        <a:t>SODIUM</a:t>
                      </a:r>
                      <a:r>
                        <a:rPr lang="en-GB" sz="1600" baseline="0" dirty="0">
                          <a:latin typeface="Times New Roman" pitchFamily="18" charset="0"/>
                          <a:cs typeface="Times New Roman" pitchFamily="18" charset="0"/>
                        </a:rPr>
                        <a:t> CHLORIDE SOLUTION</a:t>
                      </a:r>
                      <a:endParaRPr lang="en-GB" sz="1600" dirty="0">
                        <a:latin typeface="Times New Roman" pitchFamily="18" charset="0"/>
                        <a:cs typeface="Times New Roman" pitchFamily="18" charset="0"/>
                      </a:endParaRPr>
                    </a:p>
                  </a:txBody>
                  <a:tcPr/>
                </a:tc>
                <a:tc>
                  <a:txBody>
                    <a:bodyPr/>
                    <a:lstStyle/>
                    <a:p>
                      <a:pPr algn="ctr"/>
                      <a:r>
                        <a:rPr lang="en-GB" sz="1600" dirty="0">
                          <a:latin typeface="Times New Roman" pitchFamily="18" charset="0"/>
                          <a:cs typeface="Times New Roman" pitchFamily="18" charset="0"/>
                        </a:rPr>
                        <a:t>IV</a:t>
                      </a:r>
                    </a:p>
                  </a:txBody>
                  <a:tcPr/>
                </a:tc>
                <a:tc>
                  <a:txBody>
                    <a:bodyPr/>
                    <a:lstStyle/>
                    <a:p>
                      <a:pPr algn="ctr"/>
                      <a:r>
                        <a:rPr lang="en-GB" sz="1600" dirty="0">
                          <a:latin typeface="Times New Roman" pitchFamily="18" charset="0"/>
                          <a:cs typeface="Times New Roman" pitchFamily="18" charset="0"/>
                        </a:rPr>
                        <a:t>100ml/hr</a:t>
                      </a:r>
                    </a:p>
                  </a:txBody>
                  <a:tcPr/>
                </a:tc>
                <a:tc>
                  <a:txBody>
                    <a:bodyPr/>
                    <a:lstStyle/>
                    <a:p>
                      <a:pPr algn="ctr"/>
                      <a:r>
                        <a:rPr lang="en-GB" sz="1600" dirty="0">
                          <a:latin typeface="Times New Roman" pitchFamily="18" charset="0"/>
                          <a:cs typeface="Times New Roman" pitchFamily="18" charset="0"/>
                        </a:rPr>
                        <a:t>ONFLOW</a:t>
                      </a:r>
                    </a:p>
                  </a:txBody>
                  <a:tcPr/>
                </a:tc>
                <a:tc>
                  <a:txBody>
                    <a:bodyPr/>
                    <a:lstStyle/>
                    <a:p>
                      <a:pPr algn="ctr"/>
                      <a:r>
                        <a:rPr lang="en-GB" sz="1600" dirty="0">
                          <a:latin typeface="Times New Roman" pitchFamily="18" charset="0"/>
                          <a:cs typeface="Times New Roman" pitchFamily="18" charset="0"/>
                        </a:rPr>
                        <a:t>6 days</a:t>
                      </a:r>
                    </a:p>
                  </a:txBody>
                  <a:tcPr/>
                </a:tc>
                <a:extLst>
                  <a:ext uri="{0D108BD9-81ED-4DB2-BD59-A6C34878D82A}">
                    <a16:rowId xmlns:a16="http://schemas.microsoft.com/office/drawing/2014/main" xmlns="" val="10002"/>
                  </a:ext>
                </a:extLst>
              </a:tr>
              <a:tr h="592054">
                <a:tc>
                  <a:txBody>
                    <a:bodyPr/>
                    <a:lstStyle/>
                    <a:p>
                      <a:pPr algn="ctr"/>
                      <a:r>
                        <a:rPr lang="en-GB" sz="1600" dirty="0">
                          <a:latin typeface="Times New Roman" pitchFamily="18" charset="0"/>
                          <a:cs typeface="Times New Roman" pitchFamily="18" charset="0"/>
                        </a:rPr>
                        <a:t>13.</a:t>
                      </a:r>
                    </a:p>
                  </a:txBody>
                  <a:tcPr/>
                </a:tc>
                <a:tc>
                  <a:txBody>
                    <a:bodyPr/>
                    <a:lstStyle/>
                    <a:p>
                      <a:pPr algn="ctr"/>
                      <a:r>
                        <a:rPr lang="en-GB" sz="1600" dirty="0">
                          <a:latin typeface="Times New Roman" pitchFamily="18" charset="0"/>
                          <a:cs typeface="Times New Roman" pitchFamily="18" charset="0"/>
                        </a:rPr>
                        <a:t>T. LEVOFLOX</a:t>
                      </a:r>
                    </a:p>
                  </a:txBody>
                  <a:tcPr/>
                </a:tc>
                <a:tc>
                  <a:txBody>
                    <a:bodyPr/>
                    <a:lstStyle/>
                    <a:p>
                      <a:pPr algn="ctr"/>
                      <a:r>
                        <a:rPr lang="en-GB" sz="1600" dirty="0">
                          <a:latin typeface="Times New Roman" pitchFamily="18" charset="0"/>
                          <a:cs typeface="Times New Roman" pitchFamily="18" charset="0"/>
                        </a:rPr>
                        <a:t>LEVOFLOXACIN</a:t>
                      </a:r>
                    </a:p>
                  </a:txBody>
                  <a:tcPr/>
                </a:tc>
                <a:tc>
                  <a:txBody>
                    <a:bodyPr/>
                    <a:lstStyle/>
                    <a:p>
                      <a:pPr algn="ctr"/>
                      <a:r>
                        <a:rPr lang="en-GB" sz="1600" dirty="0">
                          <a:latin typeface="Times New Roman" pitchFamily="18" charset="0"/>
                          <a:cs typeface="Times New Roman" pitchFamily="18" charset="0"/>
                        </a:rPr>
                        <a:t>P/O</a:t>
                      </a:r>
                    </a:p>
                  </a:txBody>
                  <a:tcPr/>
                </a:tc>
                <a:tc>
                  <a:txBody>
                    <a:bodyPr/>
                    <a:lstStyle/>
                    <a:p>
                      <a:pPr algn="ctr"/>
                      <a:r>
                        <a:rPr lang="en-GB" sz="1600" dirty="0">
                          <a:latin typeface="Times New Roman" pitchFamily="18" charset="0"/>
                          <a:cs typeface="Times New Roman" pitchFamily="18" charset="0"/>
                        </a:rPr>
                        <a:t>500mg</a:t>
                      </a:r>
                    </a:p>
                  </a:txBody>
                  <a:tcPr/>
                </a:tc>
                <a:tc>
                  <a:txBody>
                    <a:bodyPr/>
                    <a:lstStyle/>
                    <a:p>
                      <a:pPr algn="ctr"/>
                      <a:r>
                        <a:rPr lang="en-GB" sz="1600" dirty="0">
                          <a:latin typeface="Times New Roman" pitchFamily="18" charset="0"/>
                          <a:cs typeface="Times New Roman" pitchFamily="18" charset="0"/>
                        </a:rPr>
                        <a:t>0-1-0</a:t>
                      </a:r>
                    </a:p>
                  </a:txBody>
                  <a:tcPr/>
                </a:tc>
                <a:tc>
                  <a:txBody>
                    <a:bodyPr/>
                    <a:lstStyle/>
                    <a:p>
                      <a:pPr algn="ctr"/>
                      <a:r>
                        <a:rPr lang="en-GB" sz="1600" dirty="0">
                          <a:latin typeface="Times New Roman" pitchFamily="18" charset="0"/>
                          <a:cs typeface="Times New Roman" pitchFamily="18" charset="0"/>
                        </a:rPr>
                        <a:t>4days</a:t>
                      </a:r>
                    </a:p>
                  </a:txBody>
                  <a:tcPr/>
                </a:tc>
                <a:extLst>
                  <a:ext uri="{0D108BD9-81ED-4DB2-BD59-A6C34878D82A}">
                    <a16:rowId xmlns:a16="http://schemas.microsoft.com/office/drawing/2014/main" xmlns="" val="10003"/>
                  </a:ext>
                </a:extLst>
              </a:tr>
              <a:tr h="592054">
                <a:tc>
                  <a:txBody>
                    <a:bodyPr/>
                    <a:lstStyle/>
                    <a:p>
                      <a:pPr algn="ctr"/>
                      <a:r>
                        <a:rPr lang="en-GB" sz="1600" dirty="0">
                          <a:latin typeface="Times New Roman" pitchFamily="18" charset="0"/>
                          <a:cs typeface="Times New Roman" pitchFamily="18" charset="0"/>
                        </a:rPr>
                        <a:t>14.</a:t>
                      </a:r>
                    </a:p>
                  </a:txBody>
                  <a:tcPr/>
                </a:tc>
                <a:tc>
                  <a:txBody>
                    <a:bodyPr/>
                    <a:lstStyle/>
                    <a:p>
                      <a:pPr algn="ctr"/>
                      <a:r>
                        <a:rPr lang="en-GB" sz="1600" dirty="0">
                          <a:latin typeface="Times New Roman" pitchFamily="18" charset="0"/>
                          <a:cs typeface="Times New Roman" pitchFamily="18" charset="0"/>
                        </a:rPr>
                        <a:t>INJ. LESURIDE</a:t>
                      </a:r>
                    </a:p>
                  </a:txBody>
                  <a:tcPr/>
                </a:tc>
                <a:tc>
                  <a:txBody>
                    <a:bodyPr/>
                    <a:lstStyle/>
                    <a:p>
                      <a:pPr algn="ctr"/>
                      <a:r>
                        <a:rPr lang="en-GB" sz="1600" dirty="0">
                          <a:latin typeface="Times New Roman" pitchFamily="18" charset="0"/>
                          <a:cs typeface="Times New Roman" pitchFamily="18" charset="0"/>
                        </a:rPr>
                        <a:t>LEVOSULPIRIDE</a:t>
                      </a:r>
                    </a:p>
                  </a:txBody>
                  <a:tcPr/>
                </a:tc>
                <a:tc>
                  <a:txBody>
                    <a:bodyPr/>
                    <a:lstStyle/>
                    <a:p>
                      <a:pPr algn="ctr"/>
                      <a:r>
                        <a:rPr lang="en-GB" sz="1600" dirty="0">
                          <a:latin typeface="Times New Roman" pitchFamily="18" charset="0"/>
                          <a:cs typeface="Times New Roman" pitchFamily="18" charset="0"/>
                        </a:rPr>
                        <a:t>IV</a:t>
                      </a:r>
                    </a:p>
                  </a:txBody>
                  <a:tcPr/>
                </a:tc>
                <a:tc>
                  <a:txBody>
                    <a:bodyPr/>
                    <a:lstStyle/>
                    <a:p>
                      <a:pPr algn="ctr"/>
                      <a:r>
                        <a:rPr lang="en-GB" sz="1600" dirty="0">
                          <a:latin typeface="Times New Roman" pitchFamily="18" charset="0"/>
                          <a:cs typeface="Times New Roman" pitchFamily="18" charset="0"/>
                        </a:rPr>
                        <a:t>25mg</a:t>
                      </a:r>
                    </a:p>
                  </a:txBody>
                  <a:tcPr/>
                </a:tc>
                <a:tc>
                  <a:txBody>
                    <a:bodyPr/>
                    <a:lstStyle/>
                    <a:p>
                      <a:pPr algn="ctr"/>
                      <a:r>
                        <a:rPr lang="en-GB" sz="1600" dirty="0">
                          <a:latin typeface="Times New Roman" pitchFamily="18" charset="0"/>
                          <a:cs typeface="Times New Roman" pitchFamily="18" charset="0"/>
                        </a:rPr>
                        <a:t>1-1-1</a:t>
                      </a:r>
                    </a:p>
                  </a:txBody>
                  <a:tcPr/>
                </a:tc>
                <a:tc>
                  <a:txBody>
                    <a:bodyPr/>
                    <a:lstStyle/>
                    <a:p>
                      <a:pPr algn="ctr"/>
                      <a:r>
                        <a:rPr lang="en-GB" sz="1600" dirty="0">
                          <a:latin typeface="Times New Roman" pitchFamily="18" charset="0"/>
                          <a:cs typeface="Times New Roman" pitchFamily="18" charset="0"/>
                        </a:rPr>
                        <a:t>2 days</a:t>
                      </a:r>
                    </a:p>
                  </a:txBody>
                  <a:tcPr/>
                </a:tc>
                <a:extLst>
                  <a:ext uri="{0D108BD9-81ED-4DB2-BD59-A6C34878D82A}">
                    <a16:rowId xmlns:a16="http://schemas.microsoft.com/office/drawing/2014/main" xmlns="" val="10004"/>
                  </a:ext>
                </a:extLst>
              </a:tr>
              <a:tr h="592054">
                <a:tc>
                  <a:txBody>
                    <a:bodyPr/>
                    <a:lstStyle/>
                    <a:p>
                      <a:pPr algn="ctr"/>
                      <a:r>
                        <a:rPr lang="en-GB" sz="1600" dirty="0">
                          <a:latin typeface="Times New Roman" pitchFamily="18" charset="0"/>
                          <a:cs typeface="Times New Roman" pitchFamily="18" charset="0"/>
                        </a:rPr>
                        <a:t>15.</a:t>
                      </a:r>
                    </a:p>
                  </a:txBody>
                  <a:tcPr/>
                </a:tc>
                <a:tc>
                  <a:txBody>
                    <a:bodyPr/>
                    <a:lstStyle/>
                    <a:p>
                      <a:pPr algn="ctr"/>
                      <a:r>
                        <a:rPr lang="en-GB" sz="1600" dirty="0">
                          <a:latin typeface="Times New Roman" pitchFamily="18" charset="0"/>
                          <a:cs typeface="Times New Roman" pitchFamily="18" charset="0"/>
                        </a:rPr>
                        <a:t>INJ.</a:t>
                      </a:r>
                      <a:r>
                        <a:rPr lang="en-GB" sz="1600" baseline="0" dirty="0">
                          <a:latin typeface="Times New Roman" pitchFamily="18" charset="0"/>
                          <a:cs typeface="Times New Roman" pitchFamily="18" charset="0"/>
                        </a:rPr>
                        <a:t> LASIX</a:t>
                      </a:r>
                      <a:endParaRPr lang="en-GB" sz="1600" dirty="0">
                        <a:latin typeface="Times New Roman" pitchFamily="18" charset="0"/>
                        <a:cs typeface="Times New Roman" pitchFamily="18" charset="0"/>
                      </a:endParaRPr>
                    </a:p>
                  </a:txBody>
                  <a:tcPr/>
                </a:tc>
                <a:tc>
                  <a:txBody>
                    <a:bodyPr/>
                    <a:lstStyle/>
                    <a:p>
                      <a:pPr algn="ctr"/>
                      <a:r>
                        <a:rPr lang="en-GB" sz="1600" dirty="0">
                          <a:latin typeface="Times New Roman" pitchFamily="18" charset="0"/>
                          <a:cs typeface="Times New Roman" pitchFamily="18" charset="0"/>
                        </a:rPr>
                        <a:t>FURESOMIDE</a:t>
                      </a:r>
                    </a:p>
                  </a:txBody>
                  <a:tcPr/>
                </a:tc>
                <a:tc>
                  <a:txBody>
                    <a:bodyPr/>
                    <a:lstStyle/>
                    <a:p>
                      <a:pPr algn="ctr"/>
                      <a:r>
                        <a:rPr lang="en-GB" sz="1600" dirty="0">
                          <a:latin typeface="Times New Roman" pitchFamily="18" charset="0"/>
                          <a:cs typeface="Times New Roman" pitchFamily="18" charset="0"/>
                        </a:rPr>
                        <a:t>IV</a:t>
                      </a:r>
                    </a:p>
                  </a:txBody>
                  <a:tcPr/>
                </a:tc>
                <a:tc>
                  <a:txBody>
                    <a:bodyPr/>
                    <a:lstStyle/>
                    <a:p>
                      <a:pPr algn="ctr"/>
                      <a:r>
                        <a:rPr lang="en-GB" sz="1600" dirty="0">
                          <a:latin typeface="Times New Roman" pitchFamily="18" charset="0"/>
                          <a:cs typeface="Times New Roman" pitchFamily="18" charset="0"/>
                        </a:rPr>
                        <a:t>10mg</a:t>
                      </a:r>
                    </a:p>
                  </a:txBody>
                  <a:tcPr/>
                </a:tc>
                <a:tc>
                  <a:txBody>
                    <a:bodyPr/>
                    <a:lstStyle/>
                    <a:p>
                      <a:pPr algn="ctr"/>
                      <a:r>
                        <a:rPr lang="en-GB" sz="1600" dirty="0">
                          <a:latin typeface="Times New Roman" pitchFamily="18" charset="0"/>
                          <a:cs typeface="Times New Roman" pitchFamily="18" charset="0"/>
                        </a:rPr>
                        <a:t>0-0-1</a:t>
                      </a:r>
                    </a:p>
                  </a:txBody>
                  <a:tcPr/>
                </a:tc>
                <a:tc>
                  <a:txBody>
                    <a:bodyPr/>
                    <a:lstStyle/>
                    <a:p>
                      <a:pPr algn="ctr"/>
                      <a:r>
                        <a:rPr lang="en-GB" sz="1600" dirty="0">
                          <a:latin typeface="Times New Roman" pitchFamily="18" charset="0"/>
                          <a:cs typeface="Times New Roman" pitchFamily="18" charset="0"/>
                        </a:rPr>
                        <a:t>8days</a:t>
                      </a:r>
                    </a:p>
                  </a:txBody>
                  <a:tcPr/>
                </a:tc>
                <a:extLst>
                  <a:ext uri="{0D108BD9-81ED-4DB2-BD59-A6C34878D82A}">
                    <a16:rowId xmlns:a16="http://schemas.microsoft.com/office/drawing/2014/main" xmlns="" val="10005"/>
                  </a:ext>
                </a:extLst>
              </a:tr>
              <a:tr h="592054">
                <a:tc>
                  <a:txBody>
                    <a:bodyPr/>
                    <a:lstStyle/>
                    <a:p>
                      <a:pPr algn="ctr"/>
                      <a:r>
                        <a:rPr lang="en-GB" sz="1600" dirty="0">
                          <a:latin typeface="Times New Roman" pitchFamily="18" charset="0"/>
                          <a:cs typeface="Times New Roman" pitchFamily="18" charset="0"/>
                        </a:rPr>
                        <a:t>16.</a:t>
                      </a:r>
                    </a:p>
                  </a:txBody>
                  <a:tcPr/>
                </a:tc>
                <a:tc>
                  <a:txBody>
                    <a:bodyPr/>
                    <a:lstStyle/>
                    <a:p>
                      <a:pPr algn="ctr"/>
                      <a:r>
                        <a:rPr lang="en-GB" sz="1600" dirty="0">
                          <a:latin typeface="Times New Roman" pitchFamily="18" charset="0"/>
                          <a:cs typeface="Times New Roman" pitchFamily="18" charset="0"/>
                        </a:rPr>
                        <a:t>T. ULTRACET</a:t>
                      </a:r>
                    </a:p>
                  </a:txBody>
                  <a:tcPr/>
                </a:tc>
                <a:tc>
                  <a:txBody>
                    <a:bodyPr/>
                    <a:lstStyle/>
                    <a:p>
                      <a:pPr algn="ctr"/>
                      <a:r>
                        <a:rPr lang="en-GB" sz="1600" dirty="0">
                          <a:latin typeface="Times New Roman" pitchFamily="18" charset="0"/>
                          <a:cs typeface="Times New Roman" pitchFamily="18" charset="0"/>
                        </a:rPr>
                        <a:t>TRAMADOL HCL</a:t>
                      </a:r>
                    </a:p>
                  </a:txBody>
                  <a:tcPr/>
                </a:tc>
                <a:tc>
                  <a:txBody>
                    <a:bodyPr/>
                    <a:lstStyle/>
                    <a:p>
                      <a:pPr algn="ctr"/>
                      <a:r>
                        <a:rPr lang="en-GB" sz="1600" dirty="0">
                          <a:latin typeface="Times New Roman" pitchFamily="18" charset="0"/>
                          <a:cs typeface="Times New Roman" pitchFamily="18" charset="0"/>
                        </a:rPr>
                        <a:t>P/O</a:t>
                      </a:r>
                    </a:p>
                  </a:txBody>
                  <a:tcPr/>
                </a:tc>
                <a:tc>
                  <a:txBody>
                    <a:bodyPr/>
                    <a:lstStyle/>
                    <a:p>
                      <a:pPr algn="ctr"/>
                      <a:r>
                        <a:rPr lang="en-GB" sz="1600" dirty="0">
                          <a:latin typeface="Times New Roman" pitchFamily="18" charset="0"/>
                          <a:cs typeface="Times New Roman" pitchFamily="18" charset="0"/>
                        </a:rPr>
                        <a:t>40mg</a:t>
                      </a:r>
                    </a:p>
                  </a:txBody>
                  <a:tcPr/>
                </a:tc>
                <a:tc>
                  <a:txBody>
                    <a:bodyPr/>
                    <a:lstStyle/>
                    <a:p>
                      <a:pPr algn="ctr"/>
                      <a:r>
                        <a:rPr lang="en-GB" sz="1600" dirty="0">
                          <a:latin typeface="Times New Roman" pitchFamily="18" charset="0"/>
                          <a:cs typeface="Times New Roman" pitchFamily="18" charset="0"/>
                        </a:rPr>
                        <a:t>1-1-1</a:t>
                      </a:r>
                    </a:p>
                  </a:txBody>
                  <a:tcPr/>
                </a:tc>
                <a:tc>
                  <a:txBody>
                    <a:bodyPr/>
                    <a:lstStyle/>
                    <a:p>
                      <a:pPr algn="ctr"/>
                      <a:r>
                        <a:rPr lang="en-GB" sz="1600" dirty="0">
                          <a:latin typeface="Times New Roman" pitchFamily="18" charset="0"/>
                          <a:cs typeface="Times New Roman" pitchFamily="18" charset="0"/>
                        </a:rPr>
                        <a:t>5 days</a:t>
                      </a:r>
                    </a:p>
                  </a:txBody>
                  <a:tcPr/>
                </a:tc>
                <a:extLst>
                  <a:ext uri="{0D108BD9-81ED-4DB2-BD59-A6C34878D82A}">
                    <a16:rowId xmlns:a16="http://schemas.microsoft.com/office/drawing/2014/main" xmlns="" val="10006"/>
                  </a:ext>
                </a:extLst>
              </a:tr>
              <a:tr h="712582">
                <a:tc>
                  <a:txBody>
                    <a:bodyPr/>
                    <a:lstStyle/>
                    <a:p>
                      <a:pPr algn="ctr"/>
                      <a:r>
                        <a:rPr lang="en-GB" sz="1600" dirty="0">
                          <a:latin typeface="Times New Roman" pitchFamily="18" charset="0"/>
                          <a:cs typeface="Times New Roman" pitchFamily="18" charset="0"/>
                        </a:rPr>
                        <a:t>17.</a:t>
                      </a:r>
                    </a:p>
                  </a:txBody>
                  <a:tcPr/>
                </a:tc>
                <a:tc>
                  <a:txBody>
                    <a:bodyPr/>
                    <a:lstStyle/>
                    <a:p>
                      <a:pPr algn="ctr"/>
                      <a:r>
                        <a:rPr lang="en-GB" sz="1600" dirty="0">
                          <a:latin typeface="Times New Roman" pitchFamily="18" charset="0"/>
                          <a:cs typeface="Times New Roman" pitchFamily="18" charset="0"/>
                        </a:rPr>
                        <a:t>INJ SODABICARB</a:t>
                      </a:r>
                    </a:p>
                  </a:txBody>
                  <a:tcPr/>
                </a:tc>
                <a:tc>
                  <a:txBody>
                    <a:bodyPr/>
                    <a:lstStyle/>
                    <a:p>
                      <a:pPr algn="ctr"/>
                      <a:r>
                        <a:rPr lang="en-GB" sz="1600" dirty="0">
                          <a:latin typeface="Times New Roman" pitchFamily="18" charset="0"/>
                          <a:cs typeface="Times New Roman" pitchFamily="18" charset="0"/>
                        </a:rPr>
                        <a:t>SODIUM BICARBONATE</a:t>
                      </a:r>
                    </a:p>
                  </a:txBody>
                  <a:tcPr/>
                </a:tc>
                <a:tc>
                  <a:txBody>
                    <a:bodyPr/>
                    <a:lstStyle/>
                    <a:p>
                      <a:pPr algn="ctr"/>
                      <a:r>
                        <a:rPr lang="en-GB" sz="1600" dirty="0">
                          <a:latin typeface="Times New Roman" pitchFamily="18" charset="0"/>
                          <a:cs typeface="Times New Roman" pitchFamily="18" charset="0"/>
                        </a:rPr>
                        <a:t>IV</a:t>
                      </a:r>
                    </a:p>
                  </a:txBody>
                  <a:tcPr/>
                </a:tc>
                <a:tc>
                  <a:txBody>
                    <a:bodyPr/>
                    <a:lstStyle/>
                    <a:p>
                      <a:pPr algn="ctr"/>
                      <a:r>
                        <a:rPr lang="en-GB" sz="1600" dirty="0">
                          <a:latin typeface="Times New Roman" pitchFamily="18" charset="0"/>
                          <a:cs typeface="Times New Roman" pitchFamily="18" charset="0"/>
                        </a:rPr>
                        <a:t>50meq</a:t>
                      </a:r>
                    </a:p>
                  </a:txBody>
                  <a:tcPr/>
                </a:tc>
                <a:tc>
                  <a:txBody>
                    <a:bodyPr/>
                    <a:lstStyle/>
                    <a:p>
                      <a:pPr algn="ctr"/>
                      <a:r>
                        <a:rPr lang="en-GB" sz="1600" dirty="0">
                          <a:latin typeface="Times New Roman" pitchFamily="18" charset="0"/>
                          <a:cs typeface="Times New Roman" pitchFamily="18" charset="0"/>
                        </a:rPr>
                        <a:t>1-0-0</a:t>
                      </a:r>
                    </a:p>
                  </a:txBody>
                  <a:tcPr/>
                </a:tc>
                <a:tc>
                  <a:txBody>
                    <a:bodyPr/>
                    <a:lstStyle/>
                    <a:p>
                      <a:pPr algn="ctr"/>
                      <a:r>
                        <a:rPr lang="en-GB" sz="1600" dirty="0">
                          <a:latin typeface="Times New Roman" pitchFamily="18" charset="0"/>
                          <a:cs typeface="Times New Roman" pitchFamily="18" charset="0"/>
                        </a:rPr>
                        <a:t>5days</a:t>
                      </a:r>
                    </a:p>
                  </a:txBody>
                  <a:tcPr/>
                </a:tc>
                <a:extLst>
                  <a:ext uri="{0D108BD9-81ED-4DB2-BD59-A6C34878D82A}">
                    <a16:rowId xmlns:a16="http://schemas.microsoft.com/office/drawing/2014/main" xmlns="" val="10007"/>
                  </a:ext>
                </a:extLst>
              </a:tr>
            </a:tbl>
          </a:graphicData>
        </a:graphic>
      </p:graphicFrame>
      <p:sp>
        <p:nvSpPr>
          <p:cNvPr id="3" name="Footer Placeholder 2"/>
          <p:cNvSpPr>
            <a:spLocks noGrp="1"/>
          </p:cNvSpPr>
          <p:nvPr>
            <p:ph type="ftr" sz="quarter" idx="11"/>
          </p:nvPr>
        </p:nvSpPr>
        <p:spPr/>
        <p:txBody>
          <a:bodyPr/>
          <a:lstStyle/>
          <a:p>
            <a:r>
              <a:rPr lang="en-GB" smtClean="0"/>
              <a:t>RDP</a:t>
            </a:r>
            <a:endParaRPr lang="en-GB" dirty="0"/>
          </a:p>
        </p:txBody>
      </p:sp>
      <p:sp>
        <p:nvSpPr>
          <p:cNvPr id="5" name="Slide Number Placeholder 4"/>
          <p:cNvSpPr>
            <a:spLocks noGrp="1"/>
          </p:cNvSpPr>
          <p:nvPr>
            <p:ph type="sldNum" sz="quarter" idx="12"/>
          </p:nvPr>
        </p:nvSpPr>
        <p:spPr/>
        <p:txBody>
          <a:bodyPr/>
          <a:lstStyle/>
          <a:p>
            <a:fld id="{3800E25D-885C-405A-87A0-552646E5ADCD}" type="slidenum">
              <a:rPr lang="en-GB" smtClean="0"/>
              <a:pPr/>
              <a:t>12</a:t>
            </a:fld>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2596" y="0"/>
            <a:ext cx="8229600" cy="428604"/>
          </a:xfrm>
        </p:spPr>
        <p:txBody>
          <a:bodyPr>
            <a:normAutofit/>
          </a:bodyPr>
          <a:lstStyle/>
          <a:p>
            <a:r>
              <a:rPr lang="en-GB" sz="2000" u="sng" dirty="0">
                <a:solidFill>
                  <a:schemeClr val="tx2">
                    <a:lumMod val="40000"/>
                    <a:lumOff val="60000"/>
                  </a:schemeClr>
                </a:solidFill>
                <a:latin typeface="Times New Roman" pitchFamily="18" charset="0"/>
                <a:cs typeface="Times New Roman" pitchFamily="18" charset="0"/>
              </a:rPr>
              <a:t>DISCHARGE MEDICATIONS</a:t>
            </a:r>
          </a:p>
        </p:txBody>
      </p:sp>
      <p:graphicFrame>
        <p:nvGraphicFramePr>
          <p:cNvPr id="4" name="Content Placeholder 3"/>
          <p:cNvGraphicFramePr>
            <a:graphicFrameLocks noGrp="1"/>
          </p:cNvGraphicFramePr>
          <p:nvPr>
            <p:ph idx="1"/>
          </p:nvPr>
        </p:nvGraphicFramePr>
        <p:xfrm>
          <a:off x="1881158" y="616978"/>
          <a:ext cx="8429684" cy="6241022"/>
        </p:xfrm>
        <a:graphic>
          <a:graphicData uri="http://schemas.openxmlformats.org/drawingml/2006/table">
            <a:tbl>
              <a:tblPr firstRow="1" bandRow="1">
                <a:tableStyleId>{5C22544A-7EE6-4342-B048-85BDC9FD1C3A}</a:tableStyleId>
              </a:tblPr>
              <a:tblGrid>
                <a:gridCol w="500066">
                  <a:extLst>
                    <a:ext uri="{9D8B030D-6E8A-4147-A177-3AD203B41FA5}">
                      <a16:colId xmlns:a16="http://schemas.microsoft.com/office/drawing/2014/main" xmlns="" val="20000"/>
                    </a:ext>
                  </a:extLst>
                </a:gridCol>
                <a:gridCol w="1857388">
                  <a:extLst>
                    <a:ext uri="{9D8B030D-6E8A-4147-A177-3AD203B41FA5}">
                      <a16:colId xmlns:a16="http://schemas.microsoft.com/office/drawing/2014/main" xmlns="" val="20001"/>
                    </a:ext>
                  </a:extLst>
                </a:gridCol>
                <a:gridCol w="1785950">
                  <a:extLst>
                    <a:ext uri="{9D8B030D-6E8A-4147-A177-3AD203B41FA5}">
                      <a16:colId xmlns:a16="http://schemas.microsoft.com/office/drawing/2014/main" xmlns="" val="20002"/>
                    </a:ext>
                  </a:extLst>
                </a:gridCol>
                <a:gridCol w="928694">
                  <a:extLst>
                    <a:ext uri="{9D8B030D-6E8A-4147-A177-3AD203B41FA5}">
                      <a16:colId xmlns:a16="http://schemas.microsoft.com/office/drawing/2014/main" xmlns="" val="20003"/>
                    </a:ext>
                  </a:extLst>
                </a:gridCol>
                <a:gridCol w="1000132">
                  <a:extLst>
                    <a:ext uri="{9D8B030D-6E8A-4147-A177-3AD203B41FA5}">
                      <a16:colId xmlns:a16="http://schemas.microsoft.com/office/drawing/2014/main" xmlns="" val="20004"/>
                    </a:ext>
                  </a:extLst>
                </a:gridCol>
                <a:gridCol w="1500198">
                  <a:extLst>
                    <a:ext uri="{9D8B030D-6E8A-4147-A177-3AD203B41FA5}">
                      <a16:colId xmlns:a16="http://schemas.microsoft.com/office/drawing/2014/main" xmlns="" val="20005"/>
                    </a:ext>
                  </a:extLst>
                </a:gridCol>
                <a:gridCol w="857256">
                  <a:extLst>
                    <a:ext uri="{9D8B030D-6E8A-4147-A177-3AD203B41FA5}">
                      <a16:colId xmlns:a16="http://schemas.microsoft.com/office/drawing/2014/main" xmlns="" val="20006"/>
                    </a:ext>
                  </a:extLst>
                </a:gridCol>
              </a:tblGrid>
              <a:tr h="602585">
                <a:tc>
                  <a:txBody>
                    <a:bodyPr/>
                    <a:lstStyle/>
                    <a:p>
                      <a:pPr algn="ctr"/>
                      <a:r>
                        <a:rPr lang="en-GB" sz="1600" dirty="0">
                          <a:latin typeface="Times New Roman" pitchFamily="18" charset="0"/>
                          <a:cs typeface="Times New Roman" pitchFamily="18" charset="0"/>
                        </a:rPr>
                        <a:t>SR.NO</a:t>
                      </a:r>
                    </a:p>
                  </a:txBody>
                  <a:tcPr/>
                </a:tc>
                <a:tc>
                  <a:txBody>
                    <a:bodyPr/>
                    <a:lstStyle/>
                    <a:p>
                      <a:pPr algn="ctr"/>
                      <a:r>
                        <a:rPr lang="en-GB" sz="1600" dirty="0">
                          <a:latin typeface="Times New Roman" pitchFamily="18" charset="0"/>
                          <a:cs typeface="Times New Roman" pitchFamily="18" charset="0"/>
                        </a:rPr>
                        <a:t>BRAND NAME</a:t>
                      </a:r>
                    </a:p>
                  </a:txBody>
                  <a:tcPr/>
                </a:tc>
                <a:tc>
                  <a:txBody>
                    <a:bodyPr/>
                    <a:lstStyle/>
                    <a:p>
                      <a:pPr algn="ctr"/>
                      <a:r>
                        <a:rPr lang="en-GB" sz="1600" dirty="0">
                          <a:latin typeface="Times New Roman" pitchFamily="18" charset="0"/>
                          <a:cs typeface="Times New Roman" pitchFamily="18" charset="0"/>
                        </a:rPr>
                        <a:t>GENERIC</a:t>
                      </a:r>
                      <a:r>
                        <a:rPr lang="en-GB" sz="1600" baseline="0" dirty="0">
                          <a:latin typeface="Times New Roman" pitchFamily="18" charset="0"/>
                          <a:cs typeface="Times New Roman" pitchFamily="18" charset="0"/>
                        </a:rPr>
                        <a:t> NAME</a:t>
                      </a:r>
                      <a:endParaRPr lang="en-GB" sz="1600" dirty="0">
                        <a:latin typeface="Times New Roman" pitchFamily="18" charset="0"/>
                        <a:cs typeface="Times New Roman" pitchFamily="18" charset="0"/>
                      </a:endParaRPr>
                    </a:p>
                  </a:txBody>
                  <a:tcPr/>
                </a:tc>
                <a:tc>
                  <a:txBody>
                    <a:bodyPr/>
                    <a:lstStyle/>
                    <a:p>
                      <a:pPr algn="ctr"/>
                      <a:r>
                        <a:rPr lang="en-GB" sz="1600" dirty="0">
                          <a:latin typeface="Times New Roman" pitchFamily="18" charset="0"/>
                          <a:cs typeface="Times New Roman" pitchFamily="18" charset="0"/>
                        </a:rPr>
                        <a:t>ROUTE</a:t>
                      </a:r>
                      <a:r>
                        <a:rPr lang="en-GB" sz="1600" baseline="0" dirty="0">
                          <a:latin typeface="Times New Roman" pitchFamily="18" charset="0"/>
                          <a:cs typeface="Times New Roman" pitchFamily="18" charset="0"/>
                        </a:rPr>
                        <a:t> </a:t>
                      </a:r>
                      <a:endParaRPr lang="en-GB" sz="1600" dirty="0">
                        <a:latin typeface="Times New Roman" pitchFamily="18" charset="0"/>
                        <a:cs typeface="Times New Roman" pitchFamily="18" charset="0"/>
                      </a:endParaRPr>
                    </a:p>
                  </a:txBody>
                  <a:tcPr/>
                </a:tc>
                <a:tc>
                  <a:txBody>
                    <a:bodyPr/>
                    <a:lstStyle/>
                    <a:p>
                      <a:pPr algn="ctr"/>
                      <a:r>
                        <a:rPr lang="en-GB" sz="1600" dirty="0">
                          <a:latin typeface="Times New Roman" pitchFamily="18" charset="0"/>
                          <a:cs typeface="Times New Roman" pitchFamily="18" charset="0"/>
                        </a:rPr>
                        <a:t>DOSE</a:t>
                      </a:r>
                    </a:p>
                  </a:txBody>
                  <a:tcPr/>
                </a:tc>
                <a:tc>
                  <a:txBody>
                    <a:bodyPr/>
                    <a:lstStyle/>
                    <a:p>
                      <a:pPr algn="ctr"/>
                      <a:r>
                        <a:rPr lang="en-GB" sz="1600" dirty="0">
                          <a:latin typeface="Times New Roman" pitchFamily="18" charset="0"/>
                          <a:cs typeface="Times New Roman" pitchFamily="18" charset="0"/>
                        </a:rPr>
                        <a:t>FREQUENCY</a:t>
                      </a:r>
                    </a:p>
                  </a:txBody>
                  <a:tcPr/>
                </a:tc>
                <a:tc>
                  <a:txBody>
                    <a:bodyPr/>
                    <a:lstStyle/>
                    <a:p>
                      <a:pPr algn="ctr"/>
                      <a:r>
                        <a:rPr lang="en-GB" sz="1600" dirty="0">
                          <a:latin typeface="Times New Roman" pitchFamily="18" charset="0"/>
                          <a:cs typeface="Times New Roman" pitchFamily="18" charset="0"/>
                        </a:rPr>
                        <a:t>DAYS</a:t>
                      </a:r>
                    </a:p>
                  </a:txBody>
                  <a:tcPr/>
                </a:tc>
                <a:extLst>
                  <a:ext uri="{0D108BD9-81ED-4DB2-BD59-A6C34878D82A}">
                    <a16:rowId xmlns:a16="http://schemas.microsoft.com/office/drawing/2014/main" xmlns="" val="10000"/>
                  </a:ext>
                </a:extLst>
              </a:tr>
              <a:tr h="804402">
                <a:tc>
                  <a:txBody>
                    <a:bodyPr/>
                    <a:lstStyle/>
                    <a:p>
                      <a:pPr algn="ctr"/>
                      <a:r>
                        <a:rPr lang="en-GB" sz="1600" dirty="0">
                          <a:latin typeface="Times New Roman" pitchFamily="18" charset="0"/>
                          <a:cs typeface="Times New Roman" pitchFamily="18" charset="0"/>
                        </a:rPr>
                        <a:t>1.</a:t>
                      </a:r>
                    </a:p>
                  </a:txBody>
                  <a:tcPr/>
                </a:tc>
                <a:tc>
                  <a:txBody>
                    <a:bodyPr/>
                    <a:lstStyle/>
                    <a:p>
                      <a:pPr algn="ctr"/>
                      <a:r>
                        <a:rPr lang="en-GB" sz="1600" dirty="0">
                          <a:latin typeface="Times New Roman" pitchFamily="18" charset="0"/>
                          <a:cs typeface="Times New Roman" pitchFamily="18" charset="0"/>
                        </a:rPr>
                        <a:t>INJ. H- ACTRAPID</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dirty="0">
                          <a:latin typeface="Times New Roman" pitchFamily="18" charset="0"/>
                          <a:cs typeface="Times New Roman" pitchFamily="18" charset="0"/>
                        </a:rPr>
                        <a:t>SOLUBLE INSULIN</a:t>
                      </a:r>
                    </a:p>
                    <a:p>
                      <a:pPr algn="ctr"/>
                      <a:endParaRPr lang="en-GB" sz="1600" dirty="0">
                        <a:latin typeface="Times New Roman" pitchFamily="18" charset="0"/>
                        <a:cs typeface="Times New Roman" pitchFamily="18" charset="0"/>
                      </a:endParaRPr>
                    </a:p>
                  </a:txBody>
                  <a:tcPr/>
                </a:tc>
                <a:tc>
                  <a:txBody>
                    <a:bodyPr/>
                    <a:lstStyle/>
                    <a:p>
                      <a:pPr algn="ctr"/>
                      <a:r>
                        <a:rPr lang="en-GB" sz="1600" dirty="0">
                          <a:latin typeface="Times New Roman" pitchFamily="18" charset="0"/>
                          <a:cs typeface="Times New Roman" pitchFamily="18" charset="0"/>
                        </a:rPr>
                        <a:t>S/C</a:t>
                      </a:r>
                    </a:p>
                  </a:txBody>
                  <a:tcPr/>
                </a:tc>
                <a:tc>
                  <a:txBody>
                    <a:bodyPr/>
                    <a:lstStyle/>
                    <a:p>
                      <a:pPr algn="ctr"/>
                      <a:r>
                        <a:rPr lang="en-GB" sz="1600" dirty="0">
                          <a:latin typeface="Times New Roman" pitchFamily="18" charset="0"/>
                          <a:cs typeface="Times New Roman" pitchFamily="18" charset="0"/>
                        </a:rPr>
                        <a:t>40IU/ml</a:t>
                      </a:r>
                    </a:p>
                  </a:txBody>
                  <a:tcPr/>
                </a:tc>
                <a:tc>
                  <a:txBody>
                    <a:bodyPr/>
                    <a:lstStyle/>
                    <a:p>
                      <a:pPr algn="ctr"/>
                      <a:r>
                        <a:rPr lang="en-GB" sz="1600" dirty="0">
                          <a:latin typeface="Times New Roman" pitchFamily="18" charset="0"/>
                          <a:cs typeface="Times New Roman" pitchFamily="18" charset="0"/>
                        </a:rPr>
                        <a:t>4-4-4</a:t>
                      </a:r>
                    </a:p>
                  </a:txBody>
                  <a:tcPr/>
                </a:tc>
                <a:tc>
                  <a:txBody>
                    <a:bodyPr/>
                    <a:lstStyle/>
                    <a:p>
                      <a:pPr algn="ctr"/>
                      <a:r>
                        <a:rPr lang="en-GB" sz="1600" dirty="0">
                          <a:latin typeface="Times New Roman" pitchFamily="18" charset="0"/>
                          <a:cs typeface="Times New Roman" pitchFamily="18" charset="0"/>
                        </a:rPr>
                        <a:t>6days</a:t>
                      </a:r>
                    </a:p>
                  </a:txBody>
                  <a:tcPr/>
                </a:tc>
                <a:extLst>
                  <a:ext uri="{0D108BD9-81ED-4DB2-BD59-A6C34878D82A}">
                    <a16:rowId xmlns:a16="http://schemas.microsoft.com/office/drawing/2014/main" xmlns="" val="10001"/>
                  </a:ext>
                </a:extLst>
              </a:tr>
              <a:tr h="492584">
                <a:tc>
                  <a:txBody>
                    <a:bodyPr/>
                    <a:lstStyle/>
                    <a:p>
                      <a:pPr algn="ctr"/>
                      <a:r>
                        <a:rPr lang="en-GB" sz="1600" dirty="0">
                          <a:latin typeface="Times New Roman" pitchFamily="18" charset="0"/>
                          <a:cs typeface="Times New Roman" pitchFamily="18" charset="0"/>
                        </a:rPr>
                        <a:t>2.</a:t>
                      </a:r>
                    </a:p>
                  </a:txBody>
                  <a:tcPr/>
                </a:tc>
                <a:tc>
                  <a:txBody>
                    <a:bodyPr/>
                    <a:lstStyle/>
                    <a:p>
                      <a:pPr algn="ctr"/>
                      <a:r>
                        <a:rPr lang="en-GB" sz="1600" dirty="0">
                          <a:latin typeface="Times New Roman" pitchFamily="18" charset="0"/>
                          <a:cs typeface="Times New Roman" pitchFamily="18" charset="0"/>
                        </a:rPr>
                        <a:t>T. TELMA</a:t>
                      </a:r>
                    </a:p>
                  </a:txBody>
                  <a:tcPr/>
                </a:tc>
                <a:tc>
                  <a:txBody>
                    <a:bodyPr/>
                    <a:lstStyle/>
                    <a:p>
                      <a:pPr algn="ctr"/>
                      <a:r>
                        <a:rPr lang="en-GB" sz="1600" dirty="0">
                          <a:latin typeface="Times New Roman" pitchFamily="18" charset="0"/>
                          <a:cs typeface="Times New Roman" pitchFamily="18" charset="0"/>
                        </a:rPr>
                        <a:t>TELMISARTAN</a:t>
                      </a:r>
                    </a:p>
                  </a:txBody>
                  <a:tcPr/>
                </a:tc>
                <a:tc>
                  <a:txBody>
                    <a:bodyPr/>
                    <a:lstStyle/>
                    <a:p>
                      <a:pPr algn="ctr"/>
                      <a:r>
                        <a:rPr lang="en-GB" sz="1600" dirty="0">
                          <a:latin typeface="Times New Roman" pitchFamily="18" charset="0"/>
                          <a:cs typeface="Times New Roman" pitchFamily="18" charset="0"/>
                        </a:rPr>
                        <a:t>P/O</a:t>
                      </a:r>
                    </a:p>
                  </a:txBody>
                  <a:tcPr/>
                </a:tc>
                <a:tc>
                  <a:txBody>
                    <a:bodyPr/>
                    <a:lstStyle/>
                    <a:p>
                      <a:pPr algn="ctr"/>
                      <a:r>
                        <a:rPr lang="en-GB" sz="1600" dirty="0">
                          <a:latin typeface="Times New Roman" pitchFamily="18" charset="0"/>
                          <a:cs typeface="Times New Roman" pitchFamily="18" charset="0"/>
                        </a:rPr>
                        <a:t>40mg</a:t>
                      </a:r>
                    </a:p>
                  </a:txBody>
                  <a:tcPr/>
                </a:tc>
                <a:tc>
                  <a:txBody>
                    <a:bodyPr/>
                    <a:lstStyle/>
                    <a:p>
                      <a:pPr algn="ctr"/>
                      <a:r>
                        <a:rPr lang="en-GB" sz="1600" dirty="0">
                          <a:latin typeface="Times New Roman" pitchFamily="18" charset="0"/>
                          <a:cs typeface="Times New Roman" pitchFamily="18" charset="0"/>
                        </a:rPr>
                        <a:t>1-0-0</a:t>
                      </a:r>
                    </a:p>
                  </a:txBody>
                  <a:tcPr/>
                </a:tc>
                <a:tc>
                  <a:txBody>
                    <a:bodyPr/>
                    <a:lstStyle/>
                    <a:p>
                      <a:pPr algn="ctr"/>
                      <a:r>
                        <a:rPr lang="en-GB" sz="1600" dirty="0">
                          <a:latin typeface="Times New Roman" pitchFamily="18" charset="0"/>
                          <a:cs typeface="Times New Roman" pitchFamily="18" charset="0"/>
                        </a:rPr>
                        <a:t>6days</a:t>
                      </a:r>
                    </a:p>
                  </a:txBody>
                  <a:tcPr/>
                </a:tc>
                <a:extLst>
                  <a:ext uri="{0D108BD9-81ED-4DB2-BD59-A6C34878D82A}">
                    <a16:rowId xmlns:a16="http://schemas.microsoft.com/office/drawing/2014/main" xmlns="" val="10002"/>
                  </a:ext>
                </a:extLst>
              </a:tr>
              <a:tr h="1281084">
                <a:tc>
                  <a:txBody>
                    <a:bodyPr/>
                    <a:lstStyle/>
                    <a:p>
                      <a:pPr algn="ctr"/>
                      <a:endParaRPr lang="en-GB" sz="1600" dirty="0">
                        <a:latin typeface="Times New Roman" pitchFamily="18" charset="0"/>
                        <a:cs typeface="Times New Roman" pitchFamily="18" charset="0"/>
                      </a:endParaRPr>
                    </a:p>
                    <a:p>
                      <a:pPr algn="ctr"/>
                      <a:r>
                        <a:rPr lang="en-GB" sz="1600" dirty="0">
                          <a:latin typeface="Times New Roman" pitchFamily="18" charset="0"/>
                          <a:cs typeface="Times New Roman" pitchFamily="18" charset="0"/>
                        </a:rPr>
                        <a:t>3.</a:t>
                      </a:r>
                    </a:p>
                  </a:txBody>
                  <a:tcPr/>
                </a:tc>
                <a:tc>
                  <a:txBody>
                    <a:bodyPr/>
                    <a:lstStyle/>
                    <a:p>
                      <a:pPr algn="ctr"/>
                      <a:endParaRPr lang="en-GB" sz="1600" dirty="0">
                        <a:latin typeface="Times New Roman" pitchFamily="18" charset="0"/>
                        <a:cs typeface="Times New Roman" pitchFamily="18" charset="0"/>
                      </a:endParaRPr>
                    </a:p>
                    <a:p>
                      <a:pPr algn="ctr"/>
                      <a:r>
                        <a:rPr lang="en-GB" sz="1600" dirty="0">
                          <a:latin typeface="Times New Roman" pitchFamily="18" charset="0"/>
                          <a:cs typeface="Times New Roman" pitchFamily="18" charset="0"/>
                        </a:rPr>
                        <a:t>NEUROBION</a:t>
                      </a:r>
                      <a:r>
                        <a:rPr lang="en-GB" sz="1600" baseline="0" dirty="0">
                          <a:latin typeface="Times New Roman" pitchFamily="18" charset="0"/>
                          <a:cs typeface="Times New Roman" pitchFamily="18" charset="0"/>
                        </a:rPr>
                        <a:t> FORTE</a:t>
                      </a:r>
                      <a:endParaRPr lang="en-GB" sz="1600" dirty="0">
                        <a:latin typeface="Times New Roman" pitchFamily="18" charset="0"/>
                        <a:cs typeface="Times New Roman" pitchFamily="18" charset="0"/>
                      </a:endParaRPr>
                    </a:p>
                  </a:txBody>
                  <a:tcPr/>
                </a:tc>
                <a:tc>
                  <a:txBody>
                    <a:bodyPr/>
                    <a:lstStyle/>
                    <a:p>
                      <a:pPr algn="ctr"/>
                      <a:endParaRPr lang="en-GB" sz="1600" dirty="0">
                        <a:latin typeface="Times New Roman" pitchFamily="18" charset="0"/>
                        <a:cs typeface="Times New Roman" pitchFamily="18" charset="0"/>
                      </a:endParaRPr>
                    </a:p>
                    <a:p>
                      <a:pPr algn="ctr"/>
                      <a:r>
                        <a:rPr lang="en-GB" sz="1600" dirty="0">
                          <a:latin typeface="Times New Roman" pitchFamily="18" charset="0"/>
                          <a:cs typeface="Times New Roman" pitchFamily="18" charset="0"/>
                        </a:rPr>
                        <a:t>THIAMINE(VITB1+B6+B12)</a:t>
                      </a:r>
                    </a:p>
                  </a:txBody>
                  <a:tcPr/>
                </a:tc>
                <a:tc>
                  <a:txBody>
                    <a:bodyPr/>
                    <a:lstStyle/>
                    <a:p>
                      <a:pPr algn="ctr"/>
                      <a:endParaRPr lang="en-GB" sz="1600" dirty="0">
                        <a:latin typeface="Times New Roman" pitchFamily="18" charset="0"/>
                        <a:cs typeface="Times New Roman" pitchFamily="18" charset="0"/>
                      </a:endParaRPr>
                    </a:p>
                    <a:p>
                      <a:pPr algn="ctr"/>
                      <a:endParaRPr lang="en-GB" sz="1600" dirty="0">
                        <a:latin typeface="Times New Roman" pitchFamily="18" charset="0"/>
                        <a:cs typeface="Times New Roman" pitchFamily="18" charset="0"/>
                      </a:endParaRPr>
                    </a:p>
                    <a:p>
                      <a:pPr algn="ctr"/>
                      <a:r>
                        <a:rPr lang="en-GB" sz="1600" dirty="0">
                          <a:latin typeface="Times New Roman" pitchFamily="18" charset="0"/>
                          <a:cs typeface="Times New Roman" pitchFamily="18" charset="0"/>
                        </a:rPr>
                        <a:t>P/O</a:t>
                      </a:r>
                    </a:p>
                  </a:txBody>
                  <a:tcPr/>
                </a:tc>
                <a:tc>
                  <a:txBody>
                    <a:bodyPr/>
                    <a:lstStyle/>
                    <a:p>
                      <a:pPr algn="ctr"/>
                      <a:r>
                        <a:rPr lang="en-GB" sz="1600" dirty="0">
                          <a:latin typeface="Times New Roman" pitchFamily="18" charset="0"/>
                          <a:cs typeface="Times New Roman" pitchFamily="18" charset="0"/>
                        </a:rPr>
                        <a:t>100mg</a:t>
                      </a:r>
                    </a:p>
                    <a:p>
                      <a:pPr algn="ctr"/>
                      <a:r>
                        <a:rPr lang="en-GB" sz="1600" dirty="0">
                          <a:latin typeface="Times New Roman" pitchFamily="18" charset="0"/>
                          <a:cs typeface="Times New Roman" pitchFamily="18" charset="0"/>
                        </a:rPr>
                        <a:t>+</a:t>
                      </a:r>
                    </a:p>
                    <a:p>
                      <a:pPr algn="ctr"/>
                      <a:r>
                        <a:rPr lang="en-GB" sz="1600" dirty="0">
                          <a:latin typeface="Times New Roman" pitchFamily="18" charset="0"/>
                          <a:cs typeface="Times New Roman" pitchFamily="18" charset="0"/>
                        </a:rPr>
                        <a:t>100mg</a:t>
                      </a:r>
                    </a:p>
                    <a:p>
                      <a:pPr algn="ctr"/>
                      <a:r>
                        <a:rPr lang="en-GB" sz="1600" dirty="0">
                          <a:latin typeface="Times New Roman" pitchFamily="18" charset="0"/>
                          <a:cs typeface="Times New Roman" pitchFamily="18" charset="0"/>
                        </a:rPr>
                        <a:t>+</a:t>
                      </a:r>
                    </a:p>
                    <a:p>
                      <a:pPr algn="ctr"/>
                      <a:r>
                        <a:rPr lang="en-GB" sz="1600" dirty="0">
                          <a:latin typeface="Times New Roman" pitchFamily="18" charset="0"/>
                          <a:cs typeface="Times New Roman" pitchFamily="18" charset="0"/>
                        </a:rPr>
                        <a:t>100mg</a:t>
                      </a:r>
                    </a:p>
                  </a:txBody>
                  <a:tcPr/>
                </a:tc>
                <a:tc>
                  <a:txBody>
                    <a:bodyPr/>
                    <a:lstStyle/>
                    <a:p>
                      <a:pPr algn="ctr"/>
                      <a:endParaRPr lang="en-GB" sz="1600" dirty="0">
                        <a:latin typeface="Times New Roman" pitchFamily="18" charset="0"/>
                        <a:cs typeface="Times New Roman" pitchFamily="18" charset="0"/>
                      </a:endParaRPr>
                    </a:p>
                    <a:p>
                      <a:pPr algn="ctr"/>
                      <a:endParaRPr lang="en-GB" sz="1600" dirty="0">
                        <a:latin typeface="Times New Roman" pitchFamily="18" charset="0"/>
                        <a:cs typeface="Times New Roman" pitchFamily="18" charset="0"/>
                      </a:endParaRPr>
                    </a:p>
                    <a:p>
                      <a:pPr algn="ctr"/>
                      <a:r>
                        <a:rPr lang="en-GB" sz="1600" dirty="0">
                          <a:latin typeface="Times New Roman" pitchFamily="18" charset="0"/>
                          <a:cs typeface="Times New Roman" pitchFamily="18" charset="0"/>
                        </a:rPr>
                        <a:t>1-0-0</a:t>
                      </a:r>
                    </a:p>
                  </a:txBody>
                  <a:tcPr/>
                </a:tc>
                <a:tc>
                  <a:txBody>
                    <a:bodyPr/>
                    <a:lstStyle/>
                    <a:p>
                      <a:pPr algn="ctr"/>
                      <a:endParaRPr lang="en-GB" sz="1600" dirty="0">
                        <a:latin typeface="Times New Roman" pitchFamily="18" charset="0"/>
                        <a:cs typeface="Times New Roman" pitchFamily="18" charset="0"/>
                      </a:endParaRPr>
                    </a:p>
                    <a:p>
                      <a:pPr algn="ctr"/>
                      <a:endParaRPr lang="en-GB" sz="1600" dirty="0">
                        <a:latin typeface="Times New Roman" pitchFamily="18" charset="0"/>
                        <a:cs typeface="Times New Roman" pitchFamily="18" charset="0"/>
                      </a:endParaRPr>
                    </a:p>
                    <a:p>
                      <a:pPr algn="ctr"/>
                      <a:r>
                        <a:rPr lang="en-GB" sz="1600" dirty="0">
                          <a:latin typeface="Times New Roman" pitchFamily="18" charset="0"/>
                          <a:cs typeface="Times New Roman" pitchFamily="18" charset="0"/>
                        </a:rPr>
                        <a:t>6days</a:t>
                      </a:r>
                    </a:p>
                  </a:txBody>
                  <a:tcPr/>
                </a:tc>
                <a:extLst>
                  <a:ext uri="{0D108BD9-81ED-4DB2-BD59-A6C34878D82A}">
                    <a16:rowId xmlns:a16="http://schemas.microsoft.com/office/drawing/2014/main" xmlns="" val="10003"/>
                  </a:ext>
                </a:extLst>
              </a:tr>
              <a:tr h="508922">
                <a:tc>
                  <a:txBody>
                    <a:bodyPr/>
                    <a:lstStyle/>
                    <a:p>
                      <a:pPr algn="ctr"/>
                      <a:r>
                        <a:rPr lang="en-GB" sz="1600" dirty="0">
                          <a:latin typeface="Times New Roman" pitchFamily="18" charset="0"/>
                          <a:cs typeface="Times New Roman" pitchFamily="18" charset="0"/>
                        </a:rPr>
                        <a:t>4.</a:t>
                      </a:r>
                    </a:p>
                  </a:txBody>
                  <a:tcPr/>
                </a:tc>
                <a:tc>
                  <a:txBody>
                    <a:bodyPr/>
                    <a:lstStyle/>
                    <a:p>
                      <a:pPr algn="ctr"/>
                      <a:r>
                        <a:rPr lang="en-GB" sz="1600" dirty="0">
                          <a:latin typeface="Times New Roman" pitchFamily="18" charset="0"/>
                          <a:cs typeface="Times New Roman" pitchFamily="18" charset="0"/>
                        </a:rPr>
                        <a:t>Cap. PANLIPASE</a:t>
                      </a:r>
                    </a:p>
                  </a:txBody>
                  <a:tcPr/>
                </a:tc>
                <a:tc>
                  <a:txBody>
                    <a:bodyPr/>
                    <a:lstStyle/>
                    <a:p>
                      <a:pPr algn="ctr"/>
                      <a:r>
                        <a:rPr lang="en-GB" sz="1600" dirty="0">
                          <a:latin typeface="Times New Roman" pitchFamily="18" charset="0"/>
                          <a:cs typeface="Times New Roman" pitchFamily="18" charset="0"/>
                        </a:rPr>
                        <a:t>PANCREATIN</a:t>
                      </a:r>
                    </a:p>
                  </a:txBody>
                  <a:tcPr/>
                </a:tc>
                <a:tc>
                  <a:txBody>
                    <a:bodyPr/>
                    <a:lstStyle/>
                    <a:p>
                      <a:pPr algn="ctr"/>
                      <a:r>
                        <a:rPr lang="en-GB" sz="1600" dirty="0">
                          <a:latin typeface="Times New Roman" pitchFamily="18" charset="0"/>
                          <a:cs typeface="Times New Roman" pitchFamily="18" charset="0"/>
                        </a:rPr>
                        <a:t>P/O</a:t>
                      </a:r>
                    </a:p>
                  </a:txBody>
                  <a:tcPr/>
                </a:tc>
                <a:tc>
                  <a:txBody>
                    <a:bodyPr/>
                    <a:lstStyle/>
                    <a:p>
                      <a:pPr algn="ctr"/>
                      <a:r>
                        <a:rPr lang="en-GB" sz="1600" dirty="0">
                          <a:latin typeface="Times New Roman" pitchFamily="18" charset="0"/>
                          <a:cs typeface="Times New Roman" pitchFamily="18" charset="0"/>
                        </a:rPr>
                        <a:t>25000</a:t>
                      </a:r>
                    </a:p>
                  </a:txBody>
                  <a:tcPr/>
                </a:tc>
                <a:tc>
                  <a:txBody>
                    <a:bodyPr/>
                    <a:lstStyle/>
                    <a:p>
                      <a:pPr algn="ctr"/>
                      <a:r>
                        <a:rPr lang="en-GB" sz="1600" dirty="0">
                          <a:latin typeface="Times New Roman" pitchFamily="18" charset="0"/>
                          <a:cs typeface="Times New Roman" pitchFamily="18" charset="0"/>
                        </a:rPr>
                        <a:t>1-1-1</a:t>
                      </a:r>
                    </a:p>
                  </a:txBody>
                  <a:tcPr/>
                </a:tc>
                <a:tc>
                  <a:txBody>
                    <a:bodyPr/>
                    <a:lstStyle/>
                    <a:p>
                      <a:pPr algn="ctr"/>
                      <a:r>
                        <a:rPr lang="en-GB" sz="1600" dirty="0">
                          <a:latin typeface="Times New Roman" pitchFamily="18" charset="0"/>
                          <a:cs typeface="Times New Roman" pitchFamily="18" charset="0"/>
                        </a:rPr>
                        <a:t>6days</a:t>
                      </a:r>
                    </a:p>
                  </a:txBody>
                  <a:tcPr/>
                </a:tc>
                <a:extLst>
                  <a:ext uri="{0D108BD9-81ED-4DB2-BD59-A6C34878D82A}">
                    <a16:rowId xmlns:a16="http://schemas.microsoft.com/office/drawing/2014/main" xmlns="" val="10004"/>
                  </a:ext>
                </a:extLst>
              </a:tr>
              <a:tr h="511648">
                <a:tc>
                  <a:txBody>
                    <a:bodyPr/>
                    <a:lstStyle/>
                    <a:p>
                      <a:pPr algn="ctr"/>
                      <a:r>
                        <a:rPr lang="en-GB" sz="1600" dirty="0">
                          <a:latin typeface="Times New Roman" pitchFamily="18" charset="0"/>
                          <a:cs typeface="Times New Roman" pitchFamily="18" charset="0"/>
                        </a:rPr>
                        <a:t>5.</a:t>
                      </a:r>
                    </a:p>
                  </a:txBody>
                  <a:tcPr/>
                </a:tc>
                <a:tc>
                  <a:txBody>
                    <a:bodyPr/>
                    <a:lstStyle/>
                    <a:p>
                      <a:pPr algn="ctr"/>
                      <a:r>
                        <a:rPr lang="en-GB" sz="1600" dirty="0">
                          <a:latin typeface="Times New Roman" pitchFamily="18" charset="0"/>
                          <a:cs typeface="Times New Roman" pitchFamily="18" charset="0"/>
                        </a:rPr>
                        <a:t>T. PAN</a:t>
                      </a:r>
                    </a:p>
                  </a:txBody>
                  <a:tcPr/>
                </a:tc>
                <a:tc>
                  <a:txBody>
                    <a:bodyPr/>
                    <a:lstStyle/>
                    <a:p>
                      <a:pPr algn="ctr"/>
                      <a:r>
                        <a:rPr lang="en-GB" sz="1600" dirty="0">
                          <a:latin typeface="Times New Roman" pitchFamily="18" charset="0"/>
                          <a:cs typeface="Times New Roman" pitchFamily="18" charset="0"/>
                        </a:rPr>
                        <a:t>PANTOPRAZOLE</a:t>
                      </a:r>
                    </a:p>
                  </a:txBody>
                  <a:tcPr/>
                </a:tc>
                <a:tc>
                  <a:txBody>
                    <a:bodyPr/>
                    <a:lstStyle/>
                    <a:p>
                      <a:pPr algn="ctr"/>
                      <a:r>
                        <a:rPr lang="en-GB" sz="1600" dirty="0">
                          <a:latin typeface="Times New Roman" pitchFamily="18" charset="0"/>
                          <a:cs typeface="Times New Roman" pitchFamily="18" charset="0"/>
                        </a:rPr>
                        <a:t>P/O</a:t>
                      </a:r>
                    </a:p>
                  </a:txBody>
                  <a:tcPr/>
                </a:tc>
                <a:tc>
                  <a:txBody>
                    <a:bodyPr/>
                    <a:lstStyle/>
                    <a:p>
                      <a:pPr algn="ctr"/>
                      <a:r>
                        <a:rPr lang="en-GB" sz="1600" dirty="0">
                          <a:latin typeface="Times New Roman" pitchFamily="18" charset="0"/>
                          <a:cs typeface="Times New Roman" pitchFamily="18" charset="0"/>
                        </a:rPr>
                        <a:t>40mg</a:t>
                      </a:r>
                    </a:p>
                  </a:txBody>
                  <a:tcPr/>
                </a:tc>
                <a:tc>
                  <a:txBody>
                    <a:bodyPr/>
                    <a:lstStyle/>
                    <a:p>
                      <a:pPr algn="ctr"/>
                      <a:r>
                        <a:rPr lang="en-GB" sz="1600" dirty="0">
                          <a:latin typeface="Times New Roman" pitchFamily="18" charset="0"/>
                          <a:cs typeface="Times New Roman" pitchFamily="18" charset="0"/>
                        </a:rPr>
                        <a:t>1-0-0</a:t>
                      </a:r>
                    </a:p>
                  </a:txBody>
                  <a:tcPr/>
                </a:tc>
                <a:tc>
                  <a:txBody>
                    <a:bodyPr/>
                    <a:lstStyle/>
                    <a:p>
                      <a:pPr algn="ctr"/>
                      <a:r>
                        <a:rPr lang="en-GB" sz="1600" dirty="0">
                          <a:latin typeface="Times New Roman" pitchFamily="18" charset="0"/>
                          <a:cs typeface="Times New Roman" pitchFamily="18" charset="0"/>
                        </a:rPr>
                        <a:t>6days</a:t>
                      </a:r>
                    </a:p>
                  </a:txBody>
                  <a:tcPr/>
                </a:tc>
                <a:extLst>
                  <a:ext uri="{0D108BD9-81ED-4DB2-BD59-A6C34878D82A}">
                    <a16:rowId xmlns:a16="http://schemas.microsoft.com/office/drawing/2014/main" xmlns="" val="10005"/>
                  </a:ext>
                </a:extLst>
              </a:tr>
              <a:tr h="786513">
                <a:tc>
                  <a:txBody>
                    <a:bodyPr/>
                    <a:lstStyle/>
                    <a:p>
                      <a:pPr algn="ctr"/>
                      <a:r>
                        <a:rPr lang="en-GB" sz="1600" dirty="0">
                          <a:latin typeface="Times New Roman" pitchFamily="18" charset="0"/>
                          <a:cs typeface="Times New Roman" pitchFamily="18" charset="0"/>
                        </a:rPr>
                        <a:t>6.</a:t>
                      </a:r>
                    </a:p>
                  </a:txBody>
                  <a:tcPr/>
                </a:tc>
                <a:tc>
                  <a:txBody>
                    <a:bodyPr/>
                    <a:lstStyle/>
                    <a:p>
                      <a:pPr algn="ctr"/>
                      <a:r>
                        <a:rPr lang="en-GB" sz="1600" dirty="0">
                          <a:latin typeface="Times New Roman" pitchFamily="18" charset="0"/>
                          <a:cs typeface="Times New Roman" pitchFamily="18" charset="0"/>
                        </a:rPr>
                        <a:t>SYP.CREMAFFIN</a:t>
                      </a:r>
                    </a:p>
                  </a:txBody>
                  <a:tcPr/>
                </a:tc>
                <a:tc>
                  <a:txBody>
                    <a:bodyPr/>
                    <a:lstStyle/>
                    <a:p>
                      <a:pPr algn="ctr"/>
                      <a:r>
                        <a:rPr lang="en-GB" sz="1600" dirty="0">
                          <a:latin typeface="Times New Roman" pitchFamily="18" charset="0"/>
                          <a:cs typeface="Times New Roman" pitchFamily="18" charset="0"/>
                        </a:rPr>
                        <a:t>MAGNESIUM HYDROXIDE</a:t>
                      </a:r>
                    </a:p>
                  </a:txBody>
                  <a:tcPr/>
                </a:tc>
                <a:tc>
                  <a:txBody>
                    <a:bodyPr/>
                    <a:lstStyle/>
                    <a:p>
                      <a:pPr algn="ctr"/>
                      <a:r>
                        <a:rPr lang="en-GB" sz="1600" dirty="0">
                          <a:latin typeface="Times New Roman" pitchFamily="18" charset="0"/>
                          <a:cs typeface="Times New Roman" pitchFamily="18" charset="0"/>
                        </a:rPr>
                        <a:t>P/O</a:t>
                      </a:r>
                    </a:p>
                  </a:txBody>
                  <a:tcPr/>
                </a:tc>
                <a:tc>
                  <a:txBody>
                    <a:bodyPr/>
                    <a:lstStyle/>
                    <a:p>
                      <a:pPr algn="ctr"/>
                      <a:r>
                        <a:rPr lang="en-GB" sz="1600" dirty="0">
                          <a:latin typeface="Times New Roman" pitchFamily="18" charset="0"/>
                          <a:cs typeface="Times New Roman" pitchFamily="18" charset="0"/>
                        </a:rPr>
                        <a:t>15ml</a:t>
                      </a:r>
                    </a:p>
                  </a:txBody>
                  <a:tcPr/>
                </a:tc>
                <a:tc>
                  <a:txBody>
                    <a:bodyPr/>
                    <a:lstStyle/>
                    <a:p>
                      <a:pPr algn="ctr"/>
                      <a:r>
                        <a:rPr lang="en-GB" sz="1600" dirty="0">
                          <a:latin typeface="Times New Roman" pitchFamily="18" charset="0"/>
                          <a:cs typeface="Times New Roman" pitchFamily="18" charset="0"/>
                        </a:rPr>
                        <a:t>HS</a:t>
                      </a:r>
                    </a:p>
                  </a:txBody>
                  <a:tcPr/>
                </a:tc>
                <a:tc>
                  <a:txBody>
                    <a:bodyPr/>
                    <a:lstStyle/>
                    <a:p>
                      <a:pPr algn="ctr"/>
                      <a:r>
                        <a:rPr lang="en-GB" sz="1600" dirty="0">
                          <a:latin typeface="Times New Roman" pitchFamily="18" charset="0"/>
                          <a:cs typeface="Times New Roman" pitchFamily="18" charset="0"/>
                        </a:rPr>
                        <a:t>6days</a:t>
                      </a:r>
                    </a:p>
                  </a:txBody>
                  <a:tcPr/>
                </a:tc>
                <a:extLst>
                  <a:ext uri="{0D108BD9-81ED-4DB2-BD59-A6C34878D82A}">
                    <a16:rowId xmlns:a16="http://schemas.microsoft.com/office/drawing/2014/main" xmlns="" val="10006"/>
                  </a:ext>
                </a:extLst>
              </a:tr>
              <a:tr h="602585">
                <a:tc>
                  <a:txBody>
                    <a:bodyPr/>
                    <a:lstStyle/>
                    <a:p>
                      <a:pPr algn="ctr"/>
                      <a:r>
                        <a:rPr lang="en-GB" sz="1600" dirty="0">
                          <a:latin typeface="Times New Roman" pitchFamily="18" charset="0"/>
                          <a:cs typeface="Times New Roman" pitchFamily="18" charset="0"/>
                        </a:rPr>
                        <a:t>7.</a:t>
                      </a:r>
                    </a:p>
                  </a:txBody>
                  <a:tcPr/>
                </a:tc>
                <a:tc>
                  <a:txBody>
                    <a:bodyPr/>
                    <a:lstStyle/>
                    <a:p>
                      <a:pPr algn="ctr"/>
                      <a:r>
                        <a:rPr lang="en-GB" sz="1600" dirty="0">
                          <a:latin typeface="Times New Roman" pitchFamily="18" charset="0"/>
                          <a:cs typeface="Times New Roman" pitchFamily="18" charset="0"/>
                        </a:rPr>
                        <a:t>T. ULTRACET</a:t>
                      </a:r>
                    </a:p>
                  </a:txBody>
                  <a:tcPr/>
                </a:tc>
                <a:tc>
                  <a:txBody>
                    <a:bodyPr/>
                    <a:lstStyle/>
                    <a:p>
                      <a:pPr algn="ctr"/>
                      <a:r>
                        <a:rPr lang="en-GB" sz="1600" dirty="0">
                          <a:latin typeface="Times New Roman" pitchFamily="18" charset="0"/>
                          <a:cs typeface="Times New Roman" pitchFamily="18" charset="0"/>
                        </a:rPr>
                        <a:t>TRAMADOLHCL</a:t>
                      </a:r>
                    </a:p>
                  </a:txBody>
                  <a:tcPr/>
                </a:tc>
                <a:tc>
                  <a:txBody>
                    <a:bodyPr/>
                    <a:lstStyle/>
                    <a:p>
                      <a:pPr algn="ctr"/>
                      <a:r>
                        <a:rPr lang="en-GB" sz="1600" dirty="0">
                          <a:latin typeface="Times New Roman" pitchFamily="18" charset="0"/>
                          <a:cs typeface="Times New Roman" pitchFamily="18" charset="0"/>
                        </a:rPr>
                        <a:t>P/O</a:t>
                      </a:r>
                    </a:p>
                  </a:txBody>
                  <a:tcPr/>
                </a:tc>
                <a:tc>
                  <a:txBody>
                    <a:bodyPr/>
                    <a:lstStyle/>
                    <a:p>
                      <a:pPr algn="ctr"/>
                      <a:r>
                        <a:rPr lang="en-GB" sz="1600" dirty="0">
                          <a:latin typeface="Times New Roman" pitchFamily="18" charset="0"/>
                          <a:cs typeface="Times New Roman" pitchFamily="18" charset="0"/>
                        </a:rPr>
                        <a:t>40mg</a:t>
                      </a:r>
                    </a:p>
                  </a:txBody>
                  <a:tcPr/>
                </a:tc>
                <a:tc>
                  <a:txBody>
                    <a:bodyPr/>
                    <a:lstStyle/>
                    <a:p>
                      <a:pPr algn="ctr"/>
                      <a:r>
                        <a:rPr lang="en-GB" sz="1600" dirty="0">
                          <a:latin typeface="Times New Roman" pitchFamily="18" charset="0"/>
                          <a:cs typeface="Times New Roman" pitchFamily="18" charset="0"/>
                        </a:rPr>
                        <a:t>1-1-1</a:t>
                      </a:r>
                    </a:p>
                  </a:txBody>
                  <a:tcPr/>
                </a:tc>
                <a:tc>
                  <a:txBody>
                    <a:bodyPr/>
                    <a:lstStyle/>
                    <a:p>
                      <a:pPr algn="ctr"/>
                      <a:r>
                        <a:rPr lang="en-GB" sz="1600" dirty="0">
                          <a:latin typeface="Times New Roman" pitchFamily="18" charset="0"/>
                          <a:cs typeface="Times New Roman" pitchFamily="18" charset="0"/>
                        </a:rPr>
                        <a:t>6days</a:t>
                      </a:r>
                    </a:p>
                  </a:txBody>
                  <a:tcPr/>
                </a:tc>
                <a:extLst>
                  <a:ext uri="{0D108BD9-81ED-4DB2-BD59-A6C34878D82A}">
                    <a16:rowId xmlns:a16="http://schemas.microsoft.com/office/drawing/2014/main" xmlns="" val="10007"/>
                  </a:ext>
                </a:extLst>
              </a:tr>
              <a:tr h="602585">
                <a:tc>
                  <a:txBody>
                    <a:bodyPr/>
                    <a:lstStyle/>
                    <a:p>
                      <a:pPr algn="ctr"/>
                      <a:r>
                        <a:rPr lang="en-GB" sz="1600" dirty="0">
                          <a:latin typeface="Times New Roman" pitchFamily="18" charset="0"/>
                          <a:cs typeface="Times New Roman" pitchFamily="18" charset="0"/>
                        </a:rPr>
                        <a:t>8.</a:t>
                      </a:r>
                    </a:p>
                  </a:txBody>
                  <a:tcPr/>
                </a:tc>
                <a:tc>
                  <a:txBody>
                    <a:bodyPr/>
                    <a:lstStyle/>
                    <a:p>
                      <a:pPr algn="ctr"/>
                      <a:r>
                        <a:rPr lang="en-GB" sz="1600" dirty="0">
                          <a:latin typeface="Times New Roman" pitchFamily="18" charset="0"/>
                          <a:cs typeface="Times New Roman" pitchFamily="18" charset="0"/>
                        </a:rPr>
                        <a:t>T.</a:t>
                      </a:r>
                      <a:r>
                        <a:rPr lang="en-GB" sz="1600" baseline="0" dirty="0">
                          <a:latin typeface="Times New Roman" pitchFamily="18" charset="0"/>
                          <a:cs typeface="Times New Roman" pitchFamily="18" charset="0"/>
                        </a:rPr>
                        <a:t> LEVOFLOX</a:t>
                      </a:r>
                      <a:endParaRPr lang="en-GB" sz="1600" dirty="0">
                        <a:latin typeface="Times New Roman" pitchFamily="18" charset="0"/>
                        <a:cs typeface="Times New Roman" pitchFamily="18" charset="0"/>
                      </a:endParaRPr>
                    </a:p>
                  </a:txBody>
                  <a:tcPr/>
                </a:tc>
                <a:tc>
                  <a:txBody>
                    <a:bodyPr/>
                    <a:lstStyle/>
                    <a:p>
                      <a:pPr algn="ctr"/>
                      <a:r>
                        <a:rPr lang="en-GB" sz="1600" dirty="0">
                          <a:latin typeface="Times New Roman" pitchFamily="18" charset="0"/>
                          <a:cs typeface="Times New Roman" pitchFamily="18" charset="0"/>
                        </a:rPr>
                        <a:t>LEVOFLOXACIN</a:t>
                      </a:r>
                    </a:p>
                  </a:txBody>
                  <a:tcPr/>
                </a:tc>
                <a:tc>
                  <a:txBody>
                    <a:bodyPr/>
                    <a:lstStyle/>
                    <a:p>
                      <a:pPr algn="ctr"/>
                      <a:r>
                        <a:rPr lang="en-GB" sz="1600" dirty="0">
                          <a:latin typeface="Times New Roman" pitchFamily="18" charset="0"/>
                          <a:cs typeface="Times New Roman" pitchFamily="18" charset="0"/>
                        </a:rPr>
                        <a:t>P/O</a:t>
                      </a:r>
                    </a:p>
                  </a:txBody>
                  <a:tcPr/>
                </a:tc>
                <a:tc>
                  <a:txBody>
                    <a:bodyPr/>
                    <a:lstStyle/>
                    <a:p>
                      <a:pPr algn="ctr"/>
                      <a:r>
                        <a:rPr lang="en-GB" sz="1600" dirty="0">
                          <a:latin typeface="Times New Roman" pitchFamily="18" charset="0"/>
                          <a:cs typeface="Times New Roman" pitchFamily="18" charset="0"/>
                        </a:rPr>
                        <a:t>500mg</a:t>
                      </a:r>
                    </a:p>
                  </a:txBody>
                  <a:tcPr/>
                </a:tc>
                <a:tc>
                  <a:txBody>
                    <a:bodyPr/>
                    <a:lstStyle/>
                    <a:p>
                      <a:pPr algn="ctr"/>
                      <a:r>
                        <a:rPr lang="en-GB" sz="1600" dirty="0">
                          <a:latin typeface="Times New Roman" pitchFamily="18" charset="0"/>
                          <a:cs typeface="Times New Roman" pitchFamily="18" charset="0"/>
                        </a:rPr>
                        <a:t>0-1-0</a:t>
                      </a:r>
                    </a:p>
                  </a:txBody>
                  <a:tcPr/>
                </a:tc>
                <a:tc>
                  <a:txBody>
                    <a:bodyPr/>
                    <a:lstStyle/>
                    <a:p>
                      <a:pPr algn="ctr"/>
                      <a:r>
                        <a:rPr lang="en-GB" sz="1600" dirty="0">
                          <a:latin typeface="Times New Roman" pitchFamily="18" charset="0"/>
                          <a:cs typeface="Times New Roman" pitchFamily="18" charset="0"/>
                        </a:rPr>
                        <a:t>6days</a:t>
                      </a:r>
                    </a:p>
                  </a:txBody>
                  <a:tcPr/>
                </a:tc>
                <a:extLst>
                  <a:ext uri="{0D108BD9-81ED-4DB2-BD59-A6C34878D82A}">
                    <a16:rowId xmlns:a16="http://schemas.microsoft.com/office/drawing/2014/main" xmlns="" val="10008"/>
                  </a:ext>
                </a:extLst>
              </a:tr>
            </a:tbl>
          </a:graphicData>
        </a:graphic>
      </p:graphicFrame>
      <p:sp>
        <p:nvSpPr>
          <p:cNvPr id="3" name="Footer Placeholder 2"/>
          <p:cNvSpPr>
            <a:spLocks noGrp="1"/>
          </p:cNvSpPr>
          <p:nvPr>
            <p:ph type="ftr" sz="quarter" idx="11"/>
          </p:nvPr>
        </p:nvSpPr>
        <p:spPr/>
        <p:txBody>
          <a:bodyPr/>
          <a:lstStyle/>
          <a:p>
            <a:r>
              <a:rPr lang="en-GB" smtClean="0"/>
              <a:t>RDP</a:t>
            </a:r>
            <a:endParaRPr lang="en-GB" dirty="0"/>
          </a:p>
        </p:txBody>
      </p:sp>
      <p:sp>
        <p:nvSpPr>
          <p:cNvPr id="5" name="Slide Number Placeholder 4"/>
          <p:cNvSpPr>
            <a:spLocks noGrp="1"/>
          </p:cNvSpPr>
          <p:nvPr>
            <p:ph type="sldNum" sz="quarter" idx="12"/>
          </p:nvPr>
        </p:nvSpPr>
        <p:spPr/>
        <p:txBody>
          <a:bodyPr/>
          <a:lstStyle/>
          <a:p>
            <a:fld id="{3800E25D-885C-405A-87A0-552646E5ADCD}" type="slidenum">
              <a:rPr lang="en-GB" smtClean="0"/>
              <a:pPr/>
              <a:t>13</a:t>
            </a:fld>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428605"/>
            <a:ext cx="8229600" cy="5697559"/>
          </a:xfrm>
        </p:spPr>
        <p:txBody>
          <a:bodyPr>
            <a:normAutofit/>
          </a:bodyPr>
          <a:lstStyle/>
          <a:p>
            <a:pPr algn="ctr">
              <a:buNone/>
            </a:pPr>
            <a:r>
              <a:rPr lang="en-GB" sz="2000" u="sng" dirty="0">
                <a:solidFill>
                  <a:schemeClr val="tx2">
                    <a:lumMod val="40000"/>
                    <a:lumOff val="60000"/>
                  </a:schemeClr>
                </a:solidFill>
                <a:latin typeface="Times New Roman" pitchFamily="18" charset="0"/>
                <a:cs typeface="Times New Roman" pitchFamily="18" charset="0"/>
              </a:rPr>
              <a:t>PHARMACIST INTERVENTIONS:</a:t>
            </a:r>
          </a:p>
          <a:p>
            <a:pPr>
              <a:buNone/>
            </a:pPr>
            <a:r>
              <a:rPr lang="en-GB" sz="2000" u="sng" dirty="0">
                <a:latin typeface="Times New Roman" pitchFamily="18" charset="0"/>
                <a:cs typeface="Times New Roman" pitchFamily="18" charset="0"/>
              </a:rPr>
              <a:t>DRUG INTERACTIONS:</a:t>
            </a:r>
          </a:p>
          <a:p>
            <a:pPr algn="just">
              <a:buNone/>
            </a:pPr>
            <a:r>
              <a:rPr lang="en-GB" sz="1600" dirty="0">
                <a:solidFill>
                  <a:srgbClr val="FF0000"/>
                </a:solidFill>
                <a:latin typeface="Times New Roman" pitchFamily="18" charset="0"/>
                <a:cs typeface="Times New Roman" pitchFamily="18" charset="0"/>
              </a:rPr>
              <a:t>LEVOFLOXACIN&lt;&gt; ONDANSETRON:</a:t>
            </a:r>
          </a:p>
          <a:p>
            <a:pPr algn="just"/>
            <a:r>
              <a:rPr lang="en-GB" sz="1600" dirty="0">
                <a:latin typeface="Times New Roman" pitchFamily="18" charset="0"/>
                <a:cs typeface="Times New Roman" pitchFamily="18" charset="0"/>
              </a:rPr>
              <a:t>Concurrent use of levofloxacin and ondansetron may result in an increase risk of qt interval prolongation.</a:t>
            </a:r>
          </a:p>
          <a:p>
            <a:pPr algn="just">
              <a:buNone/>
            </a:pPr>
            <a:r>
              <a:rPr lang="en-GB" sz="1600" dirty="0">
                <a:latin typeface="Times New Roman" pitchFamily="18" charset="0"/>
                <a:cs typeface="Times New Roman" pitchFamily="18" charset="0"/>
              </a:rPr>
              <a:t>CLINICAL MANAGEMENT:</a:t>
            </a:r>
          </a:p>
          <a:p>
            <a:pPr algn="just"/>
            <a:r>
              <a:rPr lang="en-GB" sz="1600" dirty="0">
                <a:latin typeface="Times New Roman" pitchFamily="18" charset="0"/>
                <a:cs typeface="Times New Roman" pitchFamily="18" charset="0"/>
              </a:rPr>
              <a:t>If co- administration is necessary ECG monitoring is neccesary.</a:t>
            </a:r>
          </a:p>
          <a:p>
            <a:pPr algn="just">
              <a:buNone/>
            </a:pPr>
            <a:r>
              <a:rPr lang="en-GB" sz="1600" dirty="0">
                <a:latin typeface="Times New Roman" pitchFamily="18" charset="0"/>
                <a:cs typeface="Times New Roman" pitchFamily="18" charset="0"/>
              </a:rPr>
              <a:t>PROBABLE MECHANISM:</a:t>
            </a:r>
          </a:p>
          <a:p>
            <a:pPr algn="just"/>
            <a:r>
              <a:rPr lang="en-GB" sz="1600" dirty="0">
                <a:latin typeface="Times New Roman" pitchFamily="18" charset="0"/>
                <a:cs typeface="Times New Roman" pitchFamily="18" charset="0"/>
              </a:rPr>
              <a:t>Additive effects on QT interval prolongation.</a:t>
            </a:r>
          </a:p>
          <a:p>
            <a:pPr algn="just">
              <a:buNone/>
            </a:pPr>
            <a:endParaRPr lang="en-GB" sz="1600" dirty="0">
              <a:latin typeface="Times New Roman" pitchFamily="18" charset="0"/>
              <a:cs typeface="Times New Roman" pitchFamily="18" charset="0"/>
            </a:endParaRPr>
          </a:p>
          <a:p>
            <a:pPr algn="just">
              <a:buNone/>
            </a:pPr>
            <a:r>
              <a:rPr lang="en-GB" sz="1600" dirty="0">
                <a:solidFill>
                  <a:srgbClr val="FF0000"/>
                </a:solidFill>
                <a:latin typeface="Times New Roman" pitchFamily="18" charset="0"/>
                <a:cs typeface="Times New Roman" pitchFamily="18" charset="0"/>
              </a:rPr>
              <a:t>ONDANSETRON&lt;&gt; TRAMADOL HCL:</a:t>
            </a:r>
          </a:p>
          <a:p>
            <a:pPr algn="just"/>
            <a:r>
              <a:rPr lang="en-GB" sz="1600" dirty="0">
                <a:latin typeface="Times New Roman" pitchFamily="18" charset="0"/>
                <a:cs typeface="Times New Roman" pitchFamily="18" charset="0"/>
              </a:rPr>
              <a:t>Concurrent use of this result in increased risk of serotonin syndrome.</a:t>
            </a:r>
          </a:p>
          <a:p>
            <a:pPr algn="just">
              <a:buNone/>
            </a:pPr>
            <a:r>
              <a:rPr lang="en-GB" sz="1600" dirty="0">
                <a:latin typeface="Times New Roman" pitchFamily="18" charset="0"/>
                <a:cs typeface="Times New Roman" pitchFamily="18" charset="0"/>
              </a:rPr>
              <a:t>CLINICAL MANAGEMENT:</a:t>
            </a:r>
          </a:p>
          <a:p>
            <a:pPr algn="just"/>
            <a:r>
              <a:rPr lang="en-GB" sz="1600" dirty="0">
                <a:latin typeface="Times New Roman" pitchFamily="18" charset="0"/>
                <a:cs typeface="Times New Roman" pitchFamily="18" charset="0"/>
              </a:rPr>
              <a:t>If co- administration of tramadol HCL</a:t>
            </a:r>
            <a:r>
              <a:rPr lang="en-GB" sz="1600" b="1" dirty="0">
                <a:latin typeface="Times New Roman" pitchFamily="18" charset="0"/>
                <a:cs typeface="Times New Roman" pitchFamily="18" charset="0"/>
              </a:rPr>
              <a:t> </a:t>
            </a:r>
            <a:r>
              <a:rPr lang="en-GB" sz="1600" dirty="0">
                <a:latin typeface="Times New Roman" pitchFamily="18" charset="0"/>
                <a:cs typeface="Times New Roman" pitchFamily="18" charset="0"/>
              </a:rPr>
              <a:t>and ondansetron is required carefully observe the patient particularly during treatment initiation and dose adjustment.</a:t>
            </a:r>
          </a:p>
          <a:p>
            <a:pPr algn="just"/>
            <a:r>
              <a:rPr lang="en-GB" sz="1600" dirty="0">
                <a:latin typeface="Times New Roman" pitchFamily="18" charset="0"/>
                <a:cs typeface="Times New Roman" pitchFamily="18" charset="0"/>
              </a:rPr>
              <a:t>Discontinue tramadol if serotonin syndrome is suspected.</a:t>
            </a:r>
          </a:p>
          <a:p>
            <a:pPr algn="just">
              <a:buNone/>
            </a:pPr>
            <a:r>
              <a:rPr lang="en-GB" sz="1600" dirty="0">
                <a:latin typeface="Times New Roman" pitchFamily="18" charset="0"/>
                <a:cs typeface="Times New Roman" pitchFamily="18" charset="0"/>
              </a:rPr>
              <a:t>PROBABLE MECHANISM:</a:t>
            </a:r>
          </a:p>
          <a:p>
            <a:pPr algn="just"/>
            <a:r>
              <a:rPr lang="en-GB" sz="1600" dirty="0">
                <a:latin typeface="Times New Roman" pitchFamily="18" charset="0"/>
                <a:cs typeface="Times New Roman" pitchFamily="18" charset="0"/>
              </a:rPr>
              <a:t>Additive serotogenic effect.</a:t>
            </a:r>
          </a:p>
          <a:p>
            <a:pPr algn="just">
              <a:buNone/>
            </a:pPr>
            <a:endParaRPr lang="en-GB" sz="1600" dirty="0">
              <a:latin typeface="Times New Roman" pitchFamily="18" charset="0"/>
              <a:cs typeface="Times New Roman" pitchFamily="18" charset="0"/>
            </a:endParaRPr>
          </a:p>
          <a:p>
            <a:pPr>
              <a:buNone/>
            </a:pPr>
            <a:endParaRPr lang="en-GB" sz="2000" u="sng"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GB" smtClean="0"/>
              <a:t>RDP</a:t>
            </a:r>
            <a:endParaRPr lang="en-GB" dirty="0"/>
          </a:p>
        </p:txBody>
      </p:sp>
      <p:sp>
        <p:nvSpPr>
          <p:cNvPr id="5" name="Slide Number Placeholder 4"/>
          <p:cNvSpPr>
            <a:spLocks noGrp="1"/>
          </p:cNvSpPr>
          <p:nvPr>
            <p:ph type="sldNum" sz="quarter" idx="12"/>
          </p:nvPr>
        </p:nvSpPr>
        <p:spPr/>
        <p:txBody>
          <a:bodyPr/>
          <a:lstStyle/>
          <a:p>
            <a:fld id="{3800E25D-885C-405A-87A0-552646E5ADCD}" type="slidenum">
              <a:rPr lang="en-GB" smtClean="0"/>
              <a:pPr/>
              <a:t>14</a:t>
            </a:fld>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500043"/>
            <a:ext cx="8229600" cy="5626121"/>
          </a:xfrm>
        </p:spPr>
        <p:txBody>
          <a:bodyPr>
            <a:normAutofit/>
          </a:bodyPr>
          <a:lstStyle/>
          <a:p>
            <a:pPr algn="just">
              <a:buNone/>
            </a:pPr>
            <a:r>
              <a:rPr lang="en-GB" sz="1600" dirty="0">
                <a:solidFill>
                  <a:srgbClr val="FFC000"/>
                </a:solidFill>
                <a:latin typeface="Times New Roman" pitchFamily="18" charset="0"/>
                <a:cs typeface="Times New Roman" pitchFamily="18" charset="0"/>
              </a:rPr>
              <a:t>FERUSOMIDE&lt;&gt;LEVALBUTEROL HCL:</a:t>
            </a:r>
          </a:p>
          <a:p>
            <a:pPr algn="just"/>
            <a:r>
              <a:rPr lang="en-GB" sz="1600" dirty="0">
                <a:latin typeface="Times New Roman" pitchFamily="18" charset="0"/>
                <a:cs typeface="Times New Roman" pitchFamily="18" charset="0"/>
              </a:rPr>
              <a:t>Concurrent use of this may result in ECG changes or hypokalemia.</a:t>
            </a:r>
          </a:p>
          <a:p>
            <a:pPr algn="just">
              <a:buNone/>
            </a:pPr>
            <a:r>
              <a:rPr lang="en-GB" sz="1600" dirty="0">
                <a:latin typeface="Times New Roman" pitchFamily="18" charset="0"/>
                <a:cs typeface="Times New Roman" pitchFamily="18" charset="0"/>
              </a:rPr>
              <a:t>CLINICAL MANAGEMENT:</a:t>
            </a:r>
          </a:p>
          <a:p>
            <a:pPr algn="just"/>
            <a:r>
              <a:rPr lang="en-GB" sz="1600" dirty="0">
                <a:latin typeface="Times New Roman" pitchFamily="18" charset="0"/>
                <a:cs typeface="Times New Roman" pitchFamily="18" charset="0"/>
              </a:rPr>
              <a:t>Consider monitoring potassium levels during levalbuterol therapy.</a:t>
            </a:r>
          </a:p>
          <a:p>
            <a:pPr algn="just">
              <a:buNone/>
            </a:pPr>
            <a:r>
              <a:rPr lang="en-GB" sz="1600" dirty="0">
                <a:latin typeface="Times New Roman" pitchFamily="18" charset="0"/>
                <a:cs typeface="Times New Roman" pitchFamily="18" charset="0"/>
              </a:rPr>
              <a:t>PROBABLE MECHANISM:</a:t>
            </a:r>
          </a:p>
          <a:p>
            <a:pPr algn="just"/>
            <a:r>
              <a:rPr lang="en-GB" sz="1600" dirty="0">
                <a:latin typeface="Times New Roman" pitchFamily="18" charset="0"/>
                <a:cs typeface="Times New Roman" pitchFamily="18" charset="0"/>
              </a:rPr>
              <a:t>Potentitaion of diuretic induced ECG changes and hypokalemia by levalbuterol.</a:t>
            </a:r>
          </a:p>
          <a:p>
            <a:pPr algn="just">
              <a:buNone/>
            </a:pPr>
            <a:endParaRPr lang="en-GB" sz="1600">
              <a:solidFill>
                <a:schemeClr val="tx2">
                  <a:lumMod val="60000"/>
                  <a:lumOff val="40000"/>
                </a:schemeClr>
              </a:solidFill>
              <a:latin typeface="Times New Roman" pitchFamily="18" charset="0"/>
              <a:cs typeface="Times New Roman" pitchFamily="18" charset="0"/>
            </a:endParaRPr>
          </a:p>
          <a:p>
            <a:pPr algn="just">
              <a:buNone/>
            </a:pPr>
            <a:r>
              <a:rPr lang="en-GB" sz="1600">
                <a:solidFill>
                  <a:schemeClr val="tx2">
                    <a:lumMod val="60000"/>
                    <a:lumOff val="40000"/>
                  </a:schemeClr>
                </a:solidFill>
                <a:latin typeface="Times New Roman" pitchFamily="18" charset="0"/>
                <a:cs typeface="Times New Roman" pitchFamily="18" charset="0"/>
              </a:rPr>
              <a:t>BISACODYL</a:t>
            </a:r>
            <a:r>
              <a:rPr lang="en-GB" sz="1600" dirty="0">
                <a:solidFill>
                  <a:schemeClr val="tx2">
                    <a:lumMod val="60000"/>
                    <a:lumOff val="40000"/>
                  </a:schemeClr>
                </a:solidFill>
                <a:latin typeface="Times New Roman" pitchFamily="18" charset="0"/>
                <a:cs typeface="Times New Roman" pitchFamily="18" charset="0"/>
              </a:rPr>
              <a:t>&lt;&gt;MAGNESIUM HYDROXIDE:</a:t>
            </a:r>
          </a:p>
          <a:p>
            <a:pPr algn="just"/>
            <a:r>
              <a:rPr lang="en-GB" sz="1600" dirty="0">
                <a:latin typeface="Times New Roman" pitchFamily="18" charset="0"/>
                <a:cs typeface="Times New Roman" pitchFamily="18" charset="0"/>
              </a:rPr>
              <a:t>Concurrent use of this may result in decreased effectiveness of bisacodyl.</a:t>
            </a:r>
          </a:p>
          <a:p>
            <a:pPr algn="just">
              <a:buNone/>
            </a:pPr>
            <a:r>
              <a:rPr lang="en-GB" sz="1600" dirty="0">
                <a:latin typeface="Times New Roman" pitchFamily="18" charset="0"/>
                <a:cs typeface="Times New Roman" pitchFamily="18" charset="0"/>
              </a:rPr>
              <a:t>CLINICAL MANAGEMENT:</a:t>
            </a:r>
          </a:p>
          <a:p>
            <a:pPr algn="just"/>
            <a:r>
              <a:rPr lang="en-GB" sz="1600" dirty="0">
                <a:latin typeface="Times New Roman" pitchFamily="18" charset="0"/>
                <a:cs typeface="Times New Roman" pitchFamily="18" charset="0"/>
              </a:rPr>
              <a:t>Advice patients not to take bisacodyl within one hour of taking an antacid.</a:t>
            </a:r>
          </a:p>
          <a:p>
            <a:pPr algn="just">
              <a:buNone/>
            </a:pPr>
            <a:endParaRPr lang="en-GB" sz="1600" dirty="0">
              <a:latin typeface="Times New Roman" pitchFamily="18" charset="0"/>
              <a:cs typeface="Times New Roman" pitchFamily="18" charset="0"/>
            </a:endParaRPr>
          </a:p>
          <a:p>
            <a:pPr algn="just">
              <a:buNone/>
            </a:pPr>
            <a:endParaRPr lang="en-GB" sz="1600" dirty="0">
              <a:latin typeface="Times New Roman" pitchFamily="18" charset="0"/>
              <a:cs typeface="Times New Roman" pitchFamily="18" charset="0"/>
            </a:endParaRPr>
          </a:p>
          <a:p>
            <a:pPr algn="just">
              <a:buNone/>
            </a:pPr>
            <a:endParaRPr lang="en-GB" sz="1600"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GB" smtClean="0"/>
              <a:t>RDP</a:t>
            </a:r>
            <a:endParaRPr lang="en-GB" dirty="0"/>
          </a:p>
        </p:txBody>
      </p:sp>
      <p:sp>
        <p:nvSpPr>
          <p:cNvPr id="5" name="Slide Number Placeholder 4"/>
          <p:cNvSpPr>
            <a:spLocks noGrp="1"/>
          </p:cNvSpPr>
          <p:nvPr>
            <p:ph type="sldNum" sz="quarter" idx="12"/>
          </p:nvPr>
        </p:nvSpPr>
        <p:spPr/>
        <p:txBody>
          <a:bodyPr/>
          <a:lstStyle/>
          <a:p>
            <a:fld id="{3800E25D-885C-405A-87A0-552646E5ADCD}" type="slidenum">
              <a:rPr lang="en-GB" smtClean="0"/>
              <a:pPr/>
              <a:t>15</a:t>
            </a:fld>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642918"/>
          </a:xfrm>
        </p:spPr>
        <p:txBody>
          <a:bodyPr>
            <a:normAutofit/>
          </a:bodyPr>
          <a:lstStyle/>
          <a:p>
            <a:r>
              <a:rPr lang="en-GB" sz="2000" u="sng" dirty="0">
                <a:solidFill>
                  <a:schemeClr val="tx2">
                    <a:lumMod val="40000"/>
                    <a:lumOff val="60000"/>
                  </a:schemeClr>
                </a:solidFill>
                <a:latin typeface="Times New Roman" pitchFamily="18" charset="0"/>
                <a:cs typeface="Times New Roman" pitchFamily="18" charset="0"/>
              </a:rPr>
              <a:t>PATIENT COUNCELLING</a:t>
            </a:r>
          </a:p>
        </p:txBody>
      </p:sp>
      <p:sp>
        <p:nvSpPr>
          <p:cNvPr id="3" name="Content Placeholder 2"/>
          <p:cNvSpPr>
            <a:spLocks noGrp="1"/>
          </p:cNvSpPr>
          <p:nvPr>
            <p:ph idx="1"/>
          </p:nvPr>
        </p:nvSpPr>
        <p:spPr>
          <a:xfrm>
            <a:off x="1981200" y="571481"/>
            <a:ext cx="8229600" cy="5554683"/>
          </a:xfrm>
        </p:spPr>
        <p:txBody>
          <a:bodyPr>
            <a:normAutofit lnSpcReduction="10000"/>
          </a:bodyPr>
          <a:lstStyle/>
          <a:p>
            <a:pPr>
              <a:buNone/>
            </a:pPr>
            <a:r>
              <a:rPr lang="en-GB" sz="2000" b="1" u="sng" dirty="0">
                <a:latin typeface="Times New Roman" pitchFamily="18" charset="0"/>
                <a:cs typeface="Times New Roman" pitchFamily="18" charset="0"/>
              </a:rPr>
              <a:t>ABOUT MEDICATIONS:</a:t>
            </a:r>
          </a:p>
          <a:p>
            <a:pPr marL="457200" indent="-457200" algn="just">
              <a:buFont typeface="+mj-lt"/>
              <a:buAutoNum type="arabicPeriod"/>
            </a:pPr>
            <a:r>
              <a:rPr lang="en-GB" sz="1600" dirty="0">
                <a:latin typeface="Times New Roman" pitchFamily="18" charset="0"/>
                <a:cs typeface="Times New Roman" pitchFamily="18" charset="0"/>
              </a:rPr>
              <a:t>H- ACTRAPID:</a:t>
            </a:r>
          </a:p>
          <a:p>
            <a:pPr marL="457200" indent="-457200" algn="just"/>
            <a:r>
              <a:rPr lang="en-GB" sz="1600" dirty="0">
                <a:latin typeface="Times New Roman" pitchFamily="18" charset="0"/>
                <a:cs typeface="Times New Roman" pitchFamily="18" charset="0"/>
              </a:rPr>
              <a:t> It should be injected in the abdominal wall, thighs, gluteal region. </a:t>
            </a:r>
          </a:p>
          <a:p>
            <a:pPr marL="457200" indent="-457200" algn="just"/>
            <a:r>
              <a:rPr lang="en-GB" sz="1600" dirty="0">
                <a:latin typeface="Times New Roman" pitchFamily="18" charset="0"/>
                <a:cs typeface="Times New Roman" pitchFamily="18" charset="0"/>
              </a:rPr>
              <a:t> Eat a meal or snack containing carbohydrate within 30 minutes of injection</a:t>
            </a:r>
          </a:p>
          <a:p>
            <a:pPr marL="457200" indent="-457200" algn="just">
              <a:buAutoNum type="arabicPeriod" startAt="2"/>
            </a:pPr>
            <a:r>
              <a:rPr lang="en-GB" sz="1600" dirty="0">
                <a:latin typeface="Times New Roman" pitchFamily="18" charset="0"/>
                <a:cs typeface="Times New Roman" pitchFamily="18" charset="0"/>
              </a:rPr>
              <a:t>TELMISARTAN:</a:t>
            </a:r>
          </a:p>
          <a:p>
            <a:pPr marL="457200" indent="-457200" algn="just"/>
            <a:r>
              <a:rPr lang="en-GB" sz="1600" dirty="0">
                <a:latin typeface="Times New Roman" pitchFamily="18" charset="0"/>
                <a:cs typeface="Times New Roman" pitchFamily="18" charset="0"/>
              </a:rPr>
              <a:t> Take at the same time once a day, with or without food.</a:t>
            </a:r>
          </a:p>
          <a:p>
            <a:pPr marL="457200" indent="-457200" algn="just"/>
            <a:r>
              <a:rPr lang="en-GB" sz="1600" dirty="0">
                <a:latin typeface="Times New Roman" pitchFamily="18" charset="0"/>
                <a:cs typeface="Times New Roman" pitchFamily="18" charset="0"/>
              </a:rPr>
              <a:t> Taken through oral route, don’t miss any doses.</a:t>
            </a:r>
          </a:p>
          <a:p>
            <a:pPr marL="457200" indent="-457200" algn="just"/>
            <a:r>
              <a:rPr lang="en-GB" sz="1600" dirty="0">
                <a:latin typeface="Times New Roman" pitchFamily="18" charset="0"/>
                <a:cs typeface="Times New Roman" pitchFamily="18" charset="0"/>
              </a:rPr>
              <a:t> Potassium supplements, potassium containing salt substitutes should be avoided.</a:t>
            </a:r>
          </a:p>
          <a:p>
            <a:pPr marL="457200" indent="-457200" algn="just">
              <a:buAutoNum type="arabicPeriod" startAt="3"/>
            </a:pPr>
            <a:r>
              <a:rPr lang="en-GB" sz="1600" dirty="0">
                <a:latin typeface="Times New Roman" pitchFamily="18" charset="0"/>
                <a:cs typeface="Times New Roman" pitchFamily="18" charset="0"/>
              </a:rPr>
              <a:t>NEUROBION FORTE:</a:t>
            </a:r>
          </a:p>
          <a:p>
            <a:pPr marL="457200" indent="-457200" algn="just"/>
            <a:r>
              <a:rPr lang="en-GB" sz="1600" dirty="0">
                <a:latin typeface="Times New Roman" pitchFamily="18" charset="0"/>
                <a:cs typeface="Times New Roman" pitchFamily="18" charset="0"/>
              </a:rPr>
              <a:t> Taken for vitamin B Deficiency.</a:t>
            </a:r>
          </a:p>
          <a:p>
            <a:pPr marL="457200" indent="-457200" algn="just"/>
            <a:r>
              <a:rPr lang="en-GB" sz="1600" dirty="0">
                <a:latin typeface="Times New Roman" pitchFamily="18" charset="0"/>
                <a:cs typeface="Times New Roman" pitchFamily="18" charset="0"/>
              </a:rPr>
              <a:t> Taken at anytime of the day  after the meals, and should not exceed the recommended daily    </a:t>
            </a:r>
          </a:p>
          <a:p>
            <a:pPr marL="457200" indent="-457200" algn="just">
              <a:buNone/>
            </a:pPr>
            <a:r>
              <a:rPr lang="en-GB" sz="1600" dirty="0">
                <a:latin typeface="Times New Roman" pitchFamily="18" charset="0"/>
                <a:cs typeface="Times New Roman" pitchFamily="18" charset="0"/>
              </a:rPr>
              <a:t>          dose.</a:t>
            </a:r>
          </a:p>
          <a:p>
            <a:pPr marL="457200" indent="-457200" algn="just">
              <a:buNone/>
            </a:pPr>
            <a:r>
              <a:rPr lang="en-GB" sz="1600" dirty="0">
                <a:latin typeface="Times New Roman" pitchFamily="18" charset="0"/>
                <a:cs typeface="Times New Roman" pitchFamily="18" charset="0"/>
              </a:rPr>
              <a:t>4.      CAP. PANLIPASE:</a:t>
            </a:r>
          </a:p>
          <a:p>
            <a:pPr marL="457200" indent="-457200" algn="just"/>
            <a:r>
              <a:rPr lang="en-GB" sz="1600" dirty="0">
                <a:latin typeface="Times New Roman" pitchFamily="18" charset="0"/>
                <a:cs typeface="Times New Roman" pitchFamily="18" charset="0"/>
              </a:rPr>
              <a:t> It’s a pancreatic enzyme supplement that helps in digestion.</a:t>
            </a:r>
          </a:p>
          <a:p>
            <a:pPr marL="457200" indent="-457200" algn="just"/>
            <a:r>
              <a:rPr lang="en-GB" sz="1600" dirty="0">
                <a:latin typeface="Times New Roman" pitchFamily="18" charset="0"/>
                <a:cs typeface="Times New Roman" pitchFamily="18" charset="0"/>
              </a:rPr>
              <a:t> Should be taken during or immediately after food with plenty of water.</a:t>
            </a:r>
          </a:p>
          <a:p>
            <a:pPr marL="457200" indent="-457200" algn="just">
              <a:buAutoNum type="arabicPeriod" startAt="5"/>
            </a:pPr>
            <a:r>
              <a:rPr lang="en-GB" sz="1600" dirty="0">
                <a:latin typeface="Times New Roman" pitchFamily="18" charset="0"/>
                <a:cs typeface="Times New Roman" pitchFamily="18" charset="0"/>
              </a:rPr>
              <a:t>PANTOPRAZOLE:</a:t>
            </a:r>
          </a:p>
          <a:p>
            <a:pPr marL="457200" indent="-457200" algn="just"/>
            <a:r>
              <a:rPr lang="en-GB" sz="1600" dirty="0">
                <a:latin typeface="Times New Roman" pitchFamily="18" charset="0"/>
                <a:cs typeface="Times New Roman" pitchFamily="18" charset="0"/>
              </a:rPr>
              <a:t> Take the medication at least one or half an hour before the meal with a glass of water as prescribed by the doctor.</a:t>
            </a:r>
          </a:p>
          <a:p>
            <a:pPr marL="457200" indent="-457200" algn="just"/>
            <a:r>
              <a:rPr lang="en-GB" sz="1600" dirty="0">
                <a:latin typeface="Times New Roman" pitchFamily="18" charset="0"/>
                <a:cs typeface="Times New Roman" pitchFamily="18" charset="0"/>
              </a:rPr>
              <a:t> swallow the tablet whole, don’t split, chew or crush them.</a:t>
            </a:r>
          </a:p>
          <a:p>
            <a:pPr marL="457200" indent="-457200" algn="just">
              <a:buAutoNum type="arabicPeriod" startAt="5"/>
            </a:pPr>
            <a:endParaRPr lang="en-GB" sz="1600" dirty="0">
              <a:latin typeface="Times New Roman" pitchFamily="18" charset="0"/>
              <a:cs typeface="Times New Roman" pitchFamily="18" charset="0"/>
            </a:endParaRPr>
          </a:p>
          <a:p>
            <a:pPr marL="457200" indent="-457200" algn="just">
              <a:buNone/>
            </a:pPr>
            <a:endParaRPr lang="en-GB" sz="1600" dirty="0">
              <a:latin typeface="Times New Roman" pitchFamily="18" charset="0"/>
              <a:cs typeface="Times New Roman" pitchFamily="18" charset="0"/>
            </a:endParaRPr>
          </a:p>
          <a:p>
            <a:pPr marL="457200" indent="-457200" algn="just">
              <a:buFont typeface="+mj-lt"/>
              <a:buAutoNum type="arabicPeriod"/>
            </a:pPr>
            <a:endParaRPr lang="en-GB" sz="1600" dirty="0">
              <a:latin typeface="Times New Roman" pitchFamily="18" charset="0"/>
              <a:cs typeface="Times New Roman" pitchFamily="18" charset="0"/>
            </a:endParaRPr>
          </a:p>
          <a:p>
            <a:pPr marL="457200" indent="-457200" algn="just">
              <a:buNone/>
            </a:pPr>
            <a:endParaRPr lang="en-GB" sz="1600" dirty="0">
              <a:latin typeface="Times New Roman" pitchFamily="18" charset="0"/>
              <a:cs typeface="Times New Roman" pitchFamily="18" charset="0"/>
            </a:endParaRPr>
          </a:p>
          <a:p>
            <a:pPr marL="457200" indent="-457200" algn="just">
              <a:buFont typeface="+mj-lt"/>
              <a:buAutoNum type="arabicPeriod"/>
            </a:pPr>
            <a:endParaRPr lang="en-GB" sz="1600" dirty="0">
              <a:latin typeface="Times New Roman" pitchFamily="18" charset="0"/>
              <a:cs typeface="Times New Roman" pitchFamily="18" charset="0"/>
            </a:endParaRPr>
          </a:p>
          <a:p>
            <a:pPr marL="457200" indent="-457200" algn="just">
              <a:buNone/>
            </a:pPr>
            <a:endParaRPr lang="en-GB" sz="1600" dirty="0">
              <a:latin typeface="Times New Roman" pitchFamily="18" charset="0"/>
              <a:cs typeface="Times New Roman" pitchFamily="18" charset="0"/>
            </a:endParaRPr>
          </a:p>
          <a:p>
            <a:pPr marL="457200" indent="-457200" algn="just"/>
            <a:endParaRPr lang="en-GB" sz="1600" dirty="0">
              <a:latin typeface="Times New Roman" pitchFamily="18" charset="0"/>
              <a:cs typeface="Times New Roman" pitchFamily="18" charset="0"/>
            </a:endParaRPr>
          </a:p>
          <a:p>
            <a:pPr marL="457200" indent="-457200" algn="just">
              <a:buFont typeface="+mj-lt"/>
              <a:buAutoNum type="arabicPeriod"/>
            </a:pPr>
            <a:endParaRPr lang="en-GB" sz="1600" dirty="0">
              <a:latin typeface="Times New Roman" pitchFamily="18" charset="0"/>
              <a:cs typeface="Times New Roman" pitchFamily="18" charset="0"/>
            </a:endParaRPr>
          </a:p>
          <a:p>
            <a:pPr>
              <a:buNone/>
            </a:pPr>
            <a:endParaRPr lang="en-GB" sz="2000" u="sng" dirty="0">
              <a:latin typeface="Times New Roman" pitchFamily="18" charset="0"/>
              <a:cs typeface="Times New Roman" pitchFamily="18" charset="0"/>
            </a:endParaRPr>
          </a:p>
          <a:p>
            <a:pPr algn="just">
              <a:buNone/>
            </a:pPr>
            <a:endParaRPr lang="en-GB" sz="1600"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GB" smtClean="0"/>
              <a:t>RDP</a:t>
            </a:r>
            <a:endParaRPr lang="en-GB" dirty="0"/>
          </a:p>
        </p:txBody>
      </p:sp>
      <p:sp>
        <p:nvSpPr>
          <p:cNvPr id="5" name="Slide Number Placeholder 4"/>
          <p:cNvSpPr>
            <a:spLocks noGrp="1"/>
          </p:cNvSpPr>
          <p:nvPr>
            <p:ph type="sldNum" sz="quarter" idx="12"/>
          </p:nvPr>
        </p:nvSpPr>
        <p:spPr/>
        <p:txBody>
          <a:bodyPr/>
          <a:lstStyle/>
          <a:p>
            <a:fld id="{3800E25D-885C-405A-87A0-552646E5ADCD}" type="slidenum">
              <a:rPr lang="en-GB" smtClean="0"/>
              <a:pPr/>
              <a:t>16</a:t>
            </a:fld>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357167"/>
            <a:ext cx="8229600" cy="5768997"/>
          </a:xfrm>
        </p:spPr>
        <p:txBody>
          <a:bodyPr>
            <a:normAutofit/>
          </a:bodyPr>
          <a:lstStyle/>
          <a:p>
            <a:pPr marL="457200" indent="-457200" algn="just">
              <a:buNone/>
            </a:pPr>
            <a:endParaRPr lang="en-GB" sz="1600" dirty="0">
              <a:latin typeface="Times New Roman" pitchFamily="18" charset="0"/>
              <a:cs typeface="Times New Roman" pitchFamily="18" charset="0"/>
            </a:endParaRPr>
          </a:p>
          <a:p>
            <a:pPr marL="457200" indent="-457200" algn="just">
              <a:buNone/>
            </a:pPr>
            <a:r>
              <a:rPr lang="en-GB" sz="1600" dirty="0">
                <a:latin typeface="Times New Roman" pitchFamily="18" charset="0"/>
                <a:cs typeface="Times New Roman" pitchFamily="18" charset="0"/>
              </a:rPr>
              <a:t>6.      SYP. CREAMAFFIN:</a:t>
            </a:r>
          </a:p>
          <a:p>
            <a:pPr marL="457200" indent="-457200" algn="just"/>
            <a:r>
              <a:rPr lang="en-GB" sz="1600" dirty="0">
                <a:latin typeface="Times New Roman" pitchFamily="18" charset="0"/>
                <a:cs typeface="Times New Roman" pitchFamily="18" charset="0"/>
              </a:rPr>
              <a:t>To be taken with water once at bed time with or without food.</a:t>
            </a:r>
          </a:p>
          <a:p>
            <a:pPr marL="457200" indent="-457200" algn="just"/>
            <a:r>
              <a:rPr lang="en-GB" sz="1600" dirty="0">
                <a:latin typeface="Times New Roman" pitchFamily="18" charset="0"/>
                <a:cs typeface="Times New Roman" pitchFamily="18" charset="0"/>
              </a:rPr>
              <a:t>Do not take the medication immediately before sleeping, and avoid taking it for longer   duration.</a:t>
            </a:r>
          </a:p>
          <a:p>
            <a:pPr marL="457200" indent="-457200" algn="just"/>
            <a:r>
              <a:rPr lang="en-GB" sz="1600" dirty="0">
                <a:latin typeface="Times New Roman" pitchFamily="18" charset="0"/>
                <a:cs typeface="Times New Roman" pitchFamily="18" charset="0"/>
              </a:rPr>
              <a:t>Always shake the bottle well before consuming the syrup.</a:t>
            </a:r>
          </a:p>
          <a:p>
            <a:pPr marL="457200" indent="-457200" algn="just"/>
            <a:r>
              <a:rPr lang="en-GB" sz="1600" dirty="0">
                <a:latin typeface="Times New Roman" pitchFamily="18" charset="0"/>
                <a:cs typeface="Times New Roman" pitchFamily="18" charset="0"/>
              </a:rPr>
              <a:t>Avoid diary products after taking the medication because drug- food interactions occurs.</a:t>
            </a:r>
          </a:p>
          <a:p>
            <a:pPr marL="457200" indent="-457200" algn="just">
              <a:buNone/>
            </a:pPr>
            <a:r>
              <a:rPr lang="en-GB" sz="1600" dirty="0">
                <a:latin typeface="Times New Roman" pitchFamily="18" charset="0"/>
                <a:cs typeface="Times New Roman" pitchFamily="18" charset="0"/>
              </a:rPr>
              <a:t>7.      T. ULTRACET:</a:t>
            </a:r>
          </a:p>
          <a:p>
            <a:pPr marL="457200" indent="-457200" algn="just"/>
            <a:r>
              <a:rPr lang="en-GB" sz="1600" dirty="0">
                <a:latin typeface="Times New Roman" pitchFamily="18" charset="0"/>
                <a:cs typeface="Times New Roman" pitchFamily="18" charset="0"/>
              </a:rPr>
              <a:t>Swallow the tablet whole, do not spit, chew or crush them.</a:t>
            </a:r>
          </a:p>
          <a:p>
            <a:pPr marL="457200" indent="-457200" algn="just"/>
            <a:r>
              <a:rPr lang="en-GB" sz="1600" dirty="0">
                <a:latin typeface="Times New Roman" pitchFamily="18" charset="0"/>
                <a:cs typeface="Times New Roman" pitchFamily="18" charset="0"/>
              </a:rPr>
              <a:t>Misuse can cause addiction, overdose or death.</a:t>
            </a:r>
          </a:p>
          <a:p>
            <a:pPr algn="just">
              <a:buNone/>
            </a:pPr>
            <a:endParaRPr lang="en-GB" sz="1600"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GB" smtClean="0"/>
              <a:t>RDP</a:t>
            </a:r>
            <a:endParaRPr lang="en-GB" dirty="0"/>
          </a:p>
        </p:txBody>
      </p:sp>
      <p:sp>
        <p:nvSpPr>
          <p:cNvPr id="5" name="Slide Number Placeholder 4"/>
          <p:cNvSpPr>
            <a:spLocks noGrp="1"/>
          </p:cNvSpPr>
          <p:nvPr>
            <p:ph type="sldNum" sz="quarter" idx="12"/>
          </p:nvPr>
        </p:nvSpPr>
        <p:spPr/>
        <p:txBody>
          <a:bodyPr/>
          <a:lstStyle/>
          <a:p>
            <a:fld id="{3800E25D-885C-405A-87A0-552646E5ADCD}" type="slidenum">
              <a:rPr lang="en-GB" smtClean="0"/>
              <a:pPr/>
              <a:t>17</a:t>
            </a:fld>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428605"/>
            <a:ext cx="8229600" cy="5697559"/>
          </a:xfrm>
        </p:spPr>
        <p:txBody>
          <a:bodyPr>
            <a:normAutofit/>
          </a:bodyPr>
          <a:lstStyle/>
          <a:p>
            <a:pPr>
              <a:buNone/>
            </a:pPr>
            <a:r>
              <a:rPr lang="en-GB" sz="2000" u="sng" dirty="0">
                <a:latin typeface="Times New Roman" pitchFamily="18" charset="0"/>
                <a:cs typeface="Times New Roman" pitchFamily="18" charset="0"/>
              </a:rPr>
              <a:t>ABOUT DIET AND LIFESTYLE:</a:t>
            </a:r>
          </a:p>
          <a:p>
            <a:pPr algn="just"/>
            <a:r>
              <a:rPr lang="en-GB" sz="1600" dirty="0">
                <a:latin typeface="Times New Roman" pitchFamily="18" charset="0"/>
                <a:cs typeface="Times New Roman" pitchFamily="18" charset="0"/>
              </a:rPr>
              <a:t>A low fat diet must be followed.</a:t>
            </a:r>
          </a:p>
          <a:p>
            <a:pPr algn="just"/>
            <a:r>
              <a:rPr lang="en-GB" sz="1600" dirty="0">
                <a:latin typeface="Times New Roman" pitchFamily="18" charset="0"/>
                <a:cs typeface="Times New Roman" pitchFamily="18" charset="0"/>
              </a:rPr>
              <a:t>High protein diet( 4 egg white per day).</a:t>
            </a:r>
          </a:p>
          <a:p>
            <a:pPr algn="just"/>
            <a:r>
              <a:rPr lang="en-GB" sz="1600" dirty="0">
                <a:latin typeface="Times New Roman" pitchFamily="18" charset="0"/>
                <a:cs typeface="Times New Roman" pitchFamily="18" charset="0"/>
              </a:rPr>
              <a:t>Choose low glycemic foods or diabetic diet.</a:t>
            </a:r>
          </a:p>
          <a:p>
            <a:pPr algn="just"/>
            <a:r>
              <a:rPr lang="en-GB" sz="1600" dirty="0">
                <a:latin typeface="Times New Roman" pitchFamily="18" charset="0"/>
                <a:cs typeface="Times New Roman" pitchFamily="18" charset="0"/>
              </a:rPr>
              <a:t>Drink plenty of fluids.</a:t>
            </a:r>
          </a:p>
          <a:p>
            <a:pPr algn="just"/>
            <a:r>
              <a:rPr lang="en-GB" sz="1600" dirty="0">
                <a:latin typeface="Times New Roman" pitchFamily="18" charset="0"/>
                <a:cs typeface="Times New Roman" pitchFamily="18" charset="0"/>
              </a:rPr>
              <a:t>Lipase supplements should be taken.</a:t>
            </a:r>
          </a:p>
          <a:p>
            <a:pPr algn="just"/>
            <a:r>
              <a:rPr lang="en-GB" sz="1600" dirty="0">
                <a:latin typeface="Times New Roman" pitchFamily="18" charset="0"/>
                <a:cs typeface="Times New Roman" pitchFamily="18" charset="0"/>
              </a:rPr>
              <a:t>Maintain healthy weight.</a:t>
            </a:r>
          </a:p>
          <a:p>
            <a:pPr algn="just"/>
            <a:r>
              <a:rPr lang="en-GB" sz="1600" dirty="0">
                <a:latin typeface="Times New Roman" pitchFamily="18" charset="0"/>
                <a:cs typeface="Times New Roman" pitchFamily="18" charset="0"/>
              </a:rPr>
              <a:t>Avoid alcohol.</a:t>
            </a:r>
          </a:p>
          <a:p>
            <a:pPr algn="just"/>
            <a:r>
              <a:rPr lang="en-GB" sz="1600" dirty="0">
                <a:latin typeface="Times New Roman" pitchFamily="18" charset="0"/>
                <a:cs typeface="Times New Roman" pitchFamily="18" charset="0"/>
              </a:rPr>
              <a:t>Stop smoking.</a:t>
            </a:r>
          </a:p>
          <a:p>
            <a:pPr algn="just">
              <a:buNone/>
            </a:pPr>
            <a:endParaRPr lang="en-GB" sz="1600"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GB" smtClean="0"/>
              <a:t>RDP</a:t>
            </a:r>
            <a:endParaRPr lang="en-GB" dirty="0"/>
          </a:p>
        </p:txBody>
      </p:sp>
      <p:sp>
        <p:nvSpPr>
          <p:cNvPr id="5" name="Slide Number Placeholder 4"/>
          <p:cNvSpPr>
            <a:spLocks noGrp="1"/>
          </p:cNvSpPr>
          <p:nvPr>
            <p:ph type="sldNum" sz="quarter" idx="12"/>
          </p:nvPr>
        </p:nvSpPr>
        <p:spPr/>
        <p:txBody>
          <a:bodyPr/>
          <a:lstStyle/>
          <a:p>
            <a:fld id="{3800E25D-885C-405A-87A0-552646E5ADCD}" type="slidenum">
              <a:rPr lang="en-GB" smtClean="0"/>
              <a:pPr/>
              <a:t>18</a:t>
            </a:fld>
            <a:endParaRPr lang="en-GB"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5472" y="1785926"/>
            <a:ext cx="8229600" cy="2857520"/>
          </a:xfrm>
        </p:spPr>
        <p:txBody>
          <a:bodyPr>
            <a:normAutofit/>
          </a:bodyPr>
          <a:lstStyle/>
          <a:p>
            <a:r>
              <a:rPr lang="en-GB" sz="6600" b="1" dirty="0">
                <a:latin typeface="Times New Roman" pitchFamily="18" charset="0"/>
                <a:cs typeface="Times New Roman" pitchFamily="18" charset="0"/>
              </a:rPr>
              <a:t>THANKYOU</a:t>
            </a:r>
          </a:p>
        </p:txBody>
      </p:sp>
      <p:sp>
        <p:nvSpPr>
          <p:cNvPr id="3" name="Footer Placeholder 2"/>
          <p:cNvSpPr>
            <a:spLocks noGrp="1"/>
          </p:cNvSpPr>
          <p:nvPr>
            <p:ph type="ftr" sz="quarter" idx="11"/>
          </p:nvPr>
        </p:nvSpPr>
        <p:spPr/>
        <p:txBody>
          <a:bodyPr/>
          <a:lstStyle/>
          <a:p>
            <a:r>
              <a:rPr lang="en-GB" smtClean="0"/>
              <a:t>RDP</a:t>
            </a:r>
            <a:endParaRPr lang="en-GB" dirty="0"/>
          </a:p>
        </p:txBody>
      </p:sp>
      <p:sp>
        <p:nvSpPr>
          <p:cNvPr id="4" name="Slide Number Placeholder 3"/>
          <p:cNvSpPr>
            <a:spLocks noGrp="1"/>
          </p:cNvSpPr>
          <p:nvPr>
            <p:ph type="sldNum" sz="quarter" idx="12"/>
          </p:nvPr>
        </p:nvSpPr>
        <p:spPr/>
        <p:txBody>
          <a:bodyPr/>
          <a:lstStyle/>
          <a:p>
            <a:fld id="{3800E25D-885C-405A-87A0-552646E5ADCD}" type="slidenum">
              <a:rPr lang="en-GB" smtClean="0"/>
              <a:pPr/>
              <a:t>19</a:t>
            </a:fld>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428604"/>
            <a:ext cx="8229600" cy="6000792"/>
          </a:xfrm>
        </p:spPr>
        <p:txBody>
          <a:bodyPr>
            <a:normAutofit/>
          </a:bodyPr>
          <a:lstStyle/>
          <a:p>
            <a:pPr>
              <a:buNone/>
            </a:pPr>
            <a:endParaRPr lang="en-GB" sz="2000" u="sng" dirty="0">
              <a:solidFill>
                <a:schemeClr val="tx2">
                  <a:lumMod val="40000"/>
                  <a:lumOff val="60000"/>
                </a:schemeClr>
              </a:solidFill>
              <a:latin typeface="Times New Roman" pitchFamily="18" charset="0"/>
              <a:cs typeface="Times New Roman" pitchFamily="18" charset="0"/>
            </a:endParaRPr>
          </a:p>
          <a:p>
            <a:pPr>
              <a:buNone/>
            </a:pPr>
            <a:r>
              <a:rPr lang="en-GB" sz="2000" u="sng" dirty="0">
                <a:solidFill>
                  <a:schemeClr val="tx2">
                    <a:lumMod val="40000"/>
                    <a:lumOff val="60000"/>
                  </a:schemeClr>
                </a:solidFill>
                <a:latin typeface="Times New Roman" pitchFamily="18" charset="0"/>
                <a:cs typeface="Times New Roman" pitchFamily="18" charset="0"/>
              </a:rPr>
              <a:t>SCENARIO:</a:t>
            </a:r>
          </a:p>
          <a:p>
            <a:pPr algn="just">
              <a:buNone/>
            </a:pPr>
            <a:r>
              <a:rPr lang="en-GB" sz="1800" dirty="0">
                <a:latin typeface="Times New Roman" pitchFamily="18" charset="0"/>
                <a:cs typeface="Times New Roman" pitchFamily="18" charset="0"/>
              </a:rPr>
              <a:t>NAME: ABC.</a:t>
            </a:r>
          </a:p>
          <a:p>
            <a:pPr algn="just">
              <a:buNone/>
            </a:pPr>
            <a:r>
              <a:rPr lang="en-GB" sz="1800" dirty="0">
                <a:latin typeface="Times New Roman" pitchFamily="18" charset="0"/>
                <a:cs typeface="Times New Roman" pitchFamily="18" charset="0"/>
              </a:rPr>
              <a:t>AGE: 60Y.</a:t>
            </a:r>
          </a:p>
          <a:p>
            <a:pPr algn="just">
              <a:buNone/>
            </a:pPr>
            <a:r>
              <a:rPr lang="en-GB" sz="1800" dirty="0">
                <a:latin typeface="Times New Roman" pitchFamily="18" charset="0"/>
                <a:cs typeface="Times New Roman" pitchFamily="18" charset="0"/>
              </a:rPr>
              <a:t>GENDER: MALE.</a:t>
            </a:r>
          </a:p>
          <a:p>
            <a:pPr algn="just">
              <a:buNone/>
            </a:pPr>
            <a:r>
              <a:rPr lang="en-GB" sz="1800" dirty="0">
                <a:latin typeface="Times New Roman" pitchFamily="18" charset="0"/>
                <a:cs typeface="Times New Roman" pitchFamily="18" charset="0"/>
              </a:rPr>
              <a:t>UNIT: UROLOGY.</a:t>
            </a:r>
          </a:p>
          <a:p>
            <a:pPr>
              <a:buNone/>
            </a:pPr>
            <a:endParaRPr lang="en-GB" sz="1800" dirty="0">
              <a:latin typeface="Times New Roman" pitchFamily="18" charset="0"/>
              <a:cs typeface="Times New Roman" pitchFamily="18" charset="0"/>
            </a:endParaRPr>
          </a:p>
          <a:p>
            <a:pPr>
              <a:buNone/>
            </a:pPr>
            <a:endParaRPr lang="en-GB" sz="1800" u="sng" dirty="0">
              <a:solidFill>
                <a:schemeClr val="tx2">
                  <a:lumMod val="40000"/>
                  <a:lumOff val="60000"/>
                </a:schemeClr>
              </a:solidFill>
              <a:latin typeface="Times New Roman" pitchFamily="18" charset="0"/>
              <a:cs typeface="Times New Roman" pitchFamily="18" charset="0"/>
            </a:endParaRPr>
          </a:p>
          <a:p>
            <a:pPr>
              <a:buNone/>
            </a:pPr>
            <a:r>
              <a:rPr lang="en-GB" sz="2000" u="sng" dirty="0">
                <a:solidFill>
                  <a:schemeClr val="tx2">
                    <a:lumMod val="40000"/>
                    <a:lumOff val="60000"/>
                  </a:schemeClr>
                </a:solidFill>
                <a:latin typeface="Times New Roman" pitchFamily="18" charset="0"/>
                <a:cs typeface="Times New Roman" pitchFamily="18" charset="0"/>
              </a:rPr>
              <a:t>COMPLAINTS ON ADMISSION:</a:t>
            </a:r>
          </a:p>
          <a:p>
            <a:pPr algn="just">
              <a:lnSpc>
                <a:spcPct val="150000"/>
              </a:lnSpc>
              <a:buNone/>
            </a:pPr>
            <a:r>
              <a:rPr lang="en-GB" sz="1600" dirty="0">
                <a:latin typeface="Times New Roman" pitchFamily="18" charset="0"/>
                <a:cs typeface="Times New Roman" pitchFamily="18" charset="0"/>
              </a:rPr>
              <a:t>H/O pain in the abdomen radiating to back since 3 months.</a:t>
            </a:r>
          </a:p>
          <a:p>
            <a:pPr algn="just">
              <a:lnSpc>
                <a:spcPct val="150000"/>
              </a:lnSpc>
              <a:buNone/>
            </a:pPr>
            <a:r>
              <a:rPr lang="en-GB" sz="1600" dirty="0">
                <a:latin typeface="Times New Roman" pitchFamily="18" charset="0"/>
                <a:cs typeface="Times New Roman" pitchFamily="18" charset="0"/>
              </a:rPr>
              <a:t>C/O weight loss (unquantified) since 3 months.</a:t>
            </a:r>
          </a:p>
          <a:p>
            <a:pPr algn="just">
              <a:lnSpc>
                <a:spcPct val="150000"/>
              </a:lnSpc>
              <a:buNone/>
            </a:pPr>
            <a:r>
              <a:rPr lang="en-GB" sz="1600" dirty="0">
                <a:latin typeface="Times New Roman" pitchFamily="18" charset="0"/>
                <a:cs typeface="Times New Roman" pitchFamily="18" charset="0"/>
              </a:rPr>
              <a:t>H/O  loose stools since 1 week.</a:t>
            </a:r>
          </a:p>
          <a:p>
            <a:pPr algn="just">
              <a:lnSpc>
                <a:spcPct val="150000"/>
              </a:lnSpc>
              <a:buNone/>
            </a:pPr>
            <a:r>
              <a:rPr lang="en-GB" sz="1600" dirty="0">
                <a:latin typeface="Times New Roman" pitchFamily="18" charset="0"/>
                <a:cs typeface="Times New Roman" pitchFamily="18" charset="0"/>
              </a:rPr>
              <a:t>C/O generalized weakness since 1 week.</a:t>
            </a:r>
          </a:p>
          <a:p>
            <a:pPr algn="just">
              <a:lnSpc>
                <a:spcPct val="150000"/>
              </a:lnSpc>
              <a:buNone/>
            </a:pPr>
            <a:r>
              <a:rPr lang="en-GB" sz="1600" dirty="0">
                <a:latin typeface="Times New Roman" pitchFamily="18" charset="0"/>
                <a:cs typeface="Times New Roman" pitchFamily="18" charset="0"/>
              </a:rPr>
              <a:t>C/O vomiting since 1 week.</a:t>
            </a:r>
          </a:p>
          <a:p>
            <a:pPr>
              <a:buNone/>
            </a:pPr>
            <a:endParaRPr lang="en-GB" sz="1800"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GB" smtClean="0"/>
              <a:t>RDP</a:t>
            </a:r>
            <a:endParaRPr lang="en-GB" dirty="0"/>
          </a:p>
        </p:txBody>
      </p:sp>
      <p:sp>
        <p:nvSpPr>
          <p:cNvPr id="5" name="Slide Number Placeholder 4"/>
          <p:cNvSpPr>
            <a:spLocks noGrp="1"/>
          </p:cNvSpPr>
          <p:nvPr>
            <p:ph type="sldNum" sz="quarter" idx="12"/>
          </p:nvPr>
        </p:nvSpPr>
        <p:spPr/>
        <p:txBody>
          <a:bodyPr/>
          <a:lstStyle/>
          <a:p>
            <a:fld id="{3800E25D-885C-405A-87A0-552646E5ADCD}" type="slidenum">
              <a:rPr lang="en-GB" smtClean="0"/>
              <a:pPr/>
              <a:t>2</a:t>
            </a:fld>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428605"/>
            <a:ext cx="8229600" cy="5697559"/>
          </a:xfrm>
        </p:spPr>
        <p:txBody>
          <a:bodyPr>
            <a:normAutofit/>
          </a:bodyPr>
          <a:lstStyle/>
          <a:p>
            <a:pPr>
              <a:buNone/>
            </a:pPr>
            <a:endParaRPr lang="en-GB" sz="2000" u="sng" dirty="0">
              <a:solidFill>
                <a:schemeClr val="tx2">
                  <a:lumMod val="40000"/>
                  <a:lumOff val="60000"/>
                </a:schemeClr>
              </a:solidFill>
              <a:latin typeface="Times New Roman" pitchFamily="18" charset="0"/>
              <a:cs typeface="Times New Roman" pitchFamily="18" charset="0"/>
            </a:endParaRPr>
          </a:p>
          <a:p>
            <a:pPr>
              <a:buNone/>
            </a:pPr>
            <a:r>
              <a:rPr lang="en-GB" sz="2000" u="sng" dirty="0">
                <a:solidFill>
                  <a:schemeClr val="tx2">
                    <a:lumMod val="40000"/>
                    <a:lumOff val="60000"/>
                  </a:schemeClr>
                </a:solidFill>
                <a:latin typeface="Times New Roman" pitchFamily="18" charset="0"/>
                <a:cs typeface="Times New Roman" pitchFamily="18" charset="0"/>
              </a:rPr>
              <a:t>HISTORY OF PATIENT ILLNESS:</a:t>
            </a:r>
          </a:p>
          <a:p>
            <a:pPr algn="just"/>
            <a:r>
              <a:rPr lang="en-GB" sz="1600" dirty="0">
                <a:latin typeface="Times New Roman" pitchFamily="18" charset="0"/>
                <a:cs typeface="Times New Roman" pitchFamily="18" charset="0"/>
              </a:rPr>
              <a:t>Patient was apparently normal 3months back after which he developed pain in epigastric region, Sudden in onset, gradually progressive, stabbing type of pain, continous, radiating to back, weakness of hands and legs since 1 week.</a:t>
            </a:r>
          </a:p>
          <a:p>
            <a:pPr algn="just">
              <a:lnSpc>
                <a:spcPct val="110000"/>
              </a:lnSpc>
            </a:pPr>
            <a:r>
              <a:rPr lang="en-GB" sz="1600" dirty="0">
                <a:latin typeface="Times New Roman" pitchFamily="18" charset="0"/>
                <a:cs typeface="Times New Roman" pitchFamily="18" charset="0"/>
              </a:rPr>
              <a:t>Vomiting 5-6episodes per day, non-blood stained, contained recently indigested food particles. </a:t>
            </a:r>
          </a:p>
          <a:p>
            <a:pPr>
              <a:buNone/>
            </a:pPr>
            <a:endParaRPr lang="en-GB" sz="1600" dirty="0">
              <a:latin typeface="Times New Roman" pitchFamily="18" charset="0"/>
              <a:cs typeface="Times New Roman" pitchFamily="18" charset="0"/>
            </a:endParaRPr>
          </a:p>
          <a:p>
            <a:pPr algn="just">
              <a:buNone/>
            </a:pPr>
            <a:endParaRPr lang="en-GB" sz="1600" dirty="0">
              <a:latin typeface="Times New Roman" pitchFamily="18" charset="0"/>
              <a:cs typeface="Times New Roman" pitchFamily="18" charset="0"/>
            </a:endParaRPr>
          </a:p>
          <a:p>
            <a:pPr algn="just">
              <a:buNone/>
            </a:pPr>
            <a:endParaRPr lang="en-GB" sz="1600" dirty="0">
              <a:latin typeface="Times New Roman" pitchFamily="18" charset="0"/>
              <a:cs typeface="Times New Roman" pitchFamily="18" charset="0"/>
            </a:endParaRPr>
          </a:p>
          <a:p>
            <a:pPr>
              <a:buNone/>
            </a:pPr>
            <a:endParaRPr lang="en-GB" sz="2000" u="sng" dirty="0">
              <a:solidFill>
                <a:schemeClr val="tx2">
                  <a:lumMod val="40000"/>
                  <a:lumOff val="60000"/>
                </a:schemeClr>
              </a:solidFill>
              <a:latin typeface="Times New Roman" pitchFamily="18" charset="0"/>
              <a:cs typeface="Times New Roman" pitchFamily="18" charset="0"/>
            </a:endParaRPr>
          </a:p>
          <a:p>
            <a:pPr>
              <a:buNone/>
            </a:pPr>
            <a:r>
              <a:rPr lang="en-GB" sz="2000" u="sng" dirty="0">
                <a:solidFill>
                  <a:schemeClr val="tx2">
                    <a:lumMod val="40000"/>
                    <a:lumOff val="60000"/>
                  </a:schemeClr>
                </a:solidFill>
                <a:latin typeface="Times New Roman" pitchFamily="18" charset="0"/>
                <a:cs typeface="Times New Roman" pitchFamily="18" charset="0"/>
              </a:rPr>
              <a:t>PAST MEDICAL HISTORY:</a:t>
            </a:r>
          </a:p>
          <a:p>
            <a:pPr algn="just">
              <a:buNone/>
            </a:pPr>
            <a:r>
              <a:rPr lang="en-GB" sz="1600" dirty="0">
                <a:latin typeface="Times New Roman" pitchFamily="18" charset="0"/>
                <a:cs typeface="Times New Roman" pitchFamily="18" charset="0"/>
              </a:rPr>
              <a:t>K/C/O HTN since 5 years.</a:t>
            </a:r>
          </a:p>
          <a:p>
            <a:pPr algn="just">
              <a:buNone/>
            </a:pPr>
            <a:r>
              <a:rPr lang="en-GB" sz="1600" dirty="0">
                <a:latin typeface="Times New Roman" pitchFamily="18" charset="0"/>
                <a:cs typeface="Times New Roman" pitchFamily="18" charset="0"/>
              </a:rPr>
              <a:t>K/C/O DM since 5 years.</a:t>
            </a:r>
          </a:p>
          <a:p>
            <a:pPr>
              <a:buNone/>
            </a:pPr>
            <a:r>
              <a:rPr lang="en-GB" sz="1600" dirty="0">
                <a:latin typeface="Times New Roman" pitchFamily="18" charset="0"/>
                <a:cs typeface="Times New Roman" pitchFamily="18" charset="0"/>
              </a:rPr>
              <a:t>    </a:t>
            </a:r>
          </a:p>
          <a:p>
            <a:pPr>
              <a:buNone/>
            </a:pPr>
            <a:endParaRPr lang="en-GB" sz="1600" dirty="0">
              <a:latin typeface="Times New Roman" pitchFamily="18" charset="0"/>
              <a:cs typeface="Times New Roman" pitchFamily="18" charset="0"/>
            </a:endParaRPr>
          </a:p>
          <a:p>
            <a:pPr>
              <a:buNone/>
            </a:pPr>
            <a:r>
              <a:rPr lang="en-GB" sz="2000" u="sng" dirty="0">
                <a:solidFill>
                  <a:schemeClr val="tx2">
                    <a:lumMod val="40000"/>
                    <a:lumOff val="60000"/>
                  </a:schemeClr>
                </a:solidFill>
                <a:latin typeface="Times New Roman" pitchFamily="18" charset="0"/>
                <a:cs typeface="Times New Roman" pitchFamily="18" charset="0"/>
              </a:rPr>
              <a:t>PAST MEDICAL HISTORY:</a:t>
            </a:r>
          </a:p>
          <a:p>
            <a:pPr algn="just">
              <a:buNone/>
            </a:pPr>
            <a:r>
              <a:rPr lang="en-GB" sz="1600" dirty="0">
                <a:latin typeface="Times New Roman" pitchFamily="18" charset="0"/>
                <a:cs typeface="Times New Roman" pitchFamily="18" charset="0"/>
              </a:rPr>
              <a:t>T. TELMISARTAN 40MG (1-0-0).</a:t>
            </a:r>
          </a:p>
          <a:p>
            <a:pPr algn="just">
              <a:buNone/>
            </a:pPr>
            <a:r>
              <a:rPr lang="en-GB" sz="1600" dirty="0">
                <a:latin typeface="Times New Roman" pitchFamily="18" charset="0"/>
                <a:cs typeface="Times New Roman" pitchFamily="18" charset="0"/>
              </a:rPr>
              <a:t>INSULIN HUMAN ACTRAPID (4U- 4U- 4U).</a:t>
            </a:r>
          </a:p>
          <a:p>
            <a:endParaRPr lang="en-GB" sz="1600" dirty="0">
              <a:latin typeface="Times New Roman" pitchFamily="18" charset="0"/>
              <a:cs typeface="Times New Roman" pitchFamily="18" charset="0"/>
            </a:endParaRPr>
          </a:p>
          <a:p>
            <a:pPr>
              <a:buNone/>
            </a:pPr>
            <a:endParaRPr lang="en-GB" sz="2000" u="sng" dirty="0">
              <a:solidFill>
                <a:schemeClr val="tx2">
                  <a:lumMod val="40000"/>
                  <a:lumOff val="60000"/>
                </a:schemeClr>
              </a:solidFill>
              <a:latin typeface="Times New Roman" pitchFamily="18" charset="0"/>
              <a:cs typeface="Times New Roman" pitchFamily="18" charset="0"/>
            </a:endParaRPr>
          </a:p>
          <a:p>
            <a:pPr algn="just">
              <a:buNone/>
            </a:pPr>
            <a:endParaRPr lang="en-GB" sz="1600" dirty="0">
              <a:latin typeface="Times New Roman" pitchFamily="18" charset="0"/>
              <a:cs typeface="Times New Roman" pitchFamily="18" charset="0"/>
            </a:endParaRPr>
          </a:p>
          <a:p>
            <a:pPr algn="just">
              <a:buNone/>
            </a:pPr>
            <a:endParaRPr lang="en-GB" sz="1600" dirty="0">
              <a:latin typeface="Times New Roman" pitchFamily="18" charset="0"/>
              <a:cs typeface="Times New Roman" pitchFamily="18" charset="0"/>
            </a:endParaRPr>
          </a:p>
          <a:p>
            <a:pPr algn="just">
              <a:buNone/>
            </a:pPr>
            <a:endParaRPr lang="en-GB" sz="1600"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GB" smtClean="0"/>
              <a:t>RDP</a:t>
            </a:r>
            <a:endParaRPr lang="en-GB" dirty="0"/>
          </a:p>
        </p:txBody>
      </p:sp>
      <p:sp>
        <p:nvSpPr>
          <p:cNvPr id="5" name="Slide Number Placeholder 4"/>
          <p:cNvSpPr>
            <a:spLocks noGrp="1"/>
          </p:cNvSpPr>
          <p:nvPr>
            <p:ph type="sldNum" sz="quarter" idx="12"/>
          </p:nvPr>
        </p:nvSpPr>
        <p:spPr/>
        <p:txBody>
          <a:bodyPr/>
          <a:lstStyle/>
          <a:p>
            <a:fld id="{3800E25D-885C-405A-87A0-552646E5ADCD}" type="slidenum">
              <a:rPr lang="en-GB" smtClean="0"/>
              <a:pPr/>
              <a:t>3</a:t>
            </a:fld>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428605"/>
            <a:ext cx="8229600" cy="5697559"/>
          </a:xfrm>
        </p:spPr>
        <p:txBody>
          <a:bodyPr>
            <a:normAutofit/>
          </a:bodyPr>
          <a:lstStyle/>
          <a:p>
            <a:pPr>
              <a:buNone/>
            </a:pPr>
            <a:endParaRPr lang="en-GB" sz="2000" u="sng" dirty="0">
              <a:solidFill>
                <a:schemeClr val="tx2">
                  <a:lumMod val="40000"/>
                  <a:lumOff val="60000"/>
                </a:schemeClr>
              </a:solidFill>
              <a:latin typeface="Times New Roman" pitchFamily="18" charset="0"/>
              <a:cs typeface="Times New Roman" pitchFamily="18" charset="0"/>
            </a:endParaRPr>
          </a:p>
          <a:p>
            <a:pPr>
              <a:buNone/>
            </a:pPr>
            <a:r>
              <a:rPr lang="en-GB" sz="2000" u="sng" dirty="0">
                <a:solidFill>
                  <a:schemeClr val="tx2">
                    <a:lumMod val="40000"/>
                    <a:lumOff val="60000"/>
                  </a:schemeClr>
                </a:solidFill>
                <a:latin typeface="Times New Roman" pitchFamily="18" charset="0"/>
                <a:cs typeface="Times New Roman" pitchFamily="18" charset="0"/>
              </a:rPr>
              <a:t>PERSONAL HISTORY:</a:t>
            </a:r>
          </a:p>
          <a:p>
            <a:r>
              <a:rPr lang="en-GB" sz="1600" dirty="0">
                <a:latin typeface="Times New Roman" pitchFamily="18" charset="0"/>
                <a:cs typeface="Times New Roman" pitchFamily="18" charset="0"/>
              </a:rPr>
              <a:t>Smoker since 10 years ago ( 1 packet / day)- stopped one year back.</a:t>
            </a:r>
          </a:p>
          <a:p>
            <a:pPr algn="just"/>
            <a:r>
              <a:rPr lang="en-GB" sz="1600" dirty="0">
                <a:latin typeface="Times New Roman" pitchFamily="18" charset="0"/>
                <a:cs typeface="Times New Roman" pitchFamily="18" charset="0"/>
              </a:rPr>
              <a:t>Alcoholic since 10 years.</a:t>
            </a:r>
          </a:p>
          <a:p>
            <a:pPr algn="just"/>
            <a:r>
              <a:rPr lang="en-GB" sz="1600" dirty="0">
                <a:latin typeface="Times New Roman" pitchFamily="18" charset="0"/>
                <a:cs typeface="Times New Roman" pitchFamily="18" charset="0"/>
              </a:rPr>
              <a:t>Consumes mixed diet.</a:t>
            </a:r>
          </a:p>
        </p:txBody>
      </p:sp>
      <p:sp>
        <p:nvSpPr>
          <p:cNvPr id="4" name="Footer Placeholder 3"/>
          <p:cNvSpPr>
            <a:spLocks noGrp="1"/>
          </p:cNvSpPr>
          <p:nvPr>
            <p:ph type="ftr" sz="quarter" idx="11"/>
          </p:nvPr>
        </p:nvSpPr>
        <p:spPr/>
        <p:txBody>
          <a:bodyPr/>
          <a:lstStyle/>
          <a:p>
            <a:r>
              <a:rPr lang="en-GB" smtClean="0"/>
              <a:t>RDP</a:t>
            </a:r>
            <a:endParaRPr lang="en-GB" dirty="0"/>
          </a:p>
        </p:txBody>
      </p:sp>
      <p:sp>
        <p:nvSpPr>
          <p:cNvPr id="5" name="Slide Number Placeholder 4"/>
          <p:cNvSpPr>
            <a:spLocks noGrp="1"/>
          </p:cNvSpPr>
          <p:nvPr>
            <p:ph type="sldNum" sz="quarter" idx="12"/>
          </p:nvPr>
        </p:nvSpPr>
        <p:spPr/>
        <p:txBody>
          <a:bodyPr/>
          <a:lstStyle/>
          <a:p>
            <a:fld id="{3800E25D-885C-405A-87A0-552646E5ADCD}" type="slidenum">
              <a:rPr lang="en-GB" smtClean="0"/>
              <a:pPr/>
              <a:t>4</a:t>
            </a:fld>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42852"/>
            <a:ext cx="8329642" cy="428628"/>
          </a:xfrm>
        </p:spPr>
        <p:txBody>
          <a:bodyPr>
            <a:normAutofit/>
          </a:bodyPr>
          <a:lstStyle/>
          <a:p>
            <a:pPr algn="l"/>
            <a:r>
              <a:rPr lang="en-GB" sz="2000" u="sng" dirty="0">
                <a:solidFill>
                  <a:schemeClr val="tx2">
                    <a:lumMod val="40000"/>
                    <a:lumOff val="60000"/>
                  </a:schemeClr>
                </a:solidFill>
                <a:latin typeface="Times New Roman" pitchFamily="18" charset="0"/>
                <a:cs typeface="Times New Roman" pitchFamily="18" charset="0"/>
              </a:rPr>
              <a:t>LABORATORY INVESTIGATIONS:</a:t>
            </a:r>
          </a:p>
        </p:txBody>
      </p:sp>
      <p:graphicFrame>
        <p:nvGraphicFramePr>
          <p:cNvPr id="4" name="Content Placeholder 3"/>
          <p:cNvGraphicFramePr>
            <a:graphicFrameLocks noGrp="1"/>
          </p:cNvGraphicFramePr>
          <p:nvPr>
            <p:ph idx="1"/>
          </p:nvPr>
        </p:nvGraphicFramePr>
        <p:xfrm>
          <a:off x="1952596" y="728992"/>
          <a:ext cx="8229600" cy="4865058"/>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xmlns="" val="20000"/>
                    </a:ext>
                  </a:extLst>
                </a:gridCol>
                <a:gridCol w="2743200">
                  <a:extLst>
                    <a:ext uri="{9D8B030D-6E8A-4147-A177-3AD203B41FA5}">
                      <a16:colId xmlns:a16="http://schemas.microsoft.com/office/drawing/2014/main" xmlns="" val="20001"/>
                    </a:ext>
                  </a:extLst>
                </a:gridCol>
                <a:gridCol w="2743200">
                  <a:extLst>
                    <a:ext uri="{9D8B030D-6E8A-4147-A177-3AD203B41FA5}">
                      <a16:colId xmlns:a16="http://schemas.microsoft.com/office/drawing/2014/main" xmlns="" val="20002"/>
                    </a:ext>
                  </a:extLst>
                </a:gridCol>
              </a:tblGrid>
              <a:tr h="428628">
                <a:tc>
                  <a:txBody>
                    <a:bodyPr/>
                    <a:lstStyle/>
                    <a:p>
                      <a:pPr algn="ctr"/>
                      <a:r>
                        <a:rPr lang="en-GB" sz="1600" b="0" dirty="0">
                          <a:solidFill>
                            <a:schemeClr val="bg1"/>
                          </a:solidFill>
                          <a:latin typeface="Times New Roman" pitchFamily="18" charset="0"/>
                          <a:cs typeface="Times New Roman" pitchFamily="18" charset="0"/>
                        </a:rPr>
                        <a:t>TEST</a:t>
                      </a:r>
                    </a:p>
                  </a:txBody>
                  <a:tcPr/>
                </a:tc>
                <a:tc>
                  <a:txBody>
                    <a:bodyPr/>
                    <a:lstStyle/>
                    <a:p>
                      <a:pPr algn="ctr"/>
                      <a:r>
                        <a:rPr lang="en-GB" sz="1600" b="0" dirty="0">
                          <a:latin typeface="Times New Roman" pitchFamily="18" charset="0"/>
                          <a:cs typeface="Times New Roman" pitchFamily="18" charset="0"/>
                        </a:rPr>
                        <a:t>OBSERVED VALUE</a:t>
                      </a:r>
                    </a:p>
                  </a:txBody>
                  <a:tcPr/>
                </a:tc>
                <a:tc>
                  <a:txBody>
                    <a:bodyPr/>
                    <a:lstStyle/>
                    <a:p>
                      <a:pPr algn="ctr"/>
                      <a:r>
                        <a:rPr lang="en-GB" sz="1600" b="0" dirty="0">
                          <a:latin typeface="Times New Roman" pitchFamily="18" charset="0"/>
                          <a:cs typeface="Times New Roman" pitchFamily="18" charset="0"/>
                        </a:rPr>
                        <a:t>NORMAL VALUE</a:t>
                      </a:r>
                    </a:p>
                  </a:txBody>
                  <a:tcPr/>
                </a:tc>
                <a:extLst>
                  <a:ext uri="{0D108BD9-81ED-4DB2-BD59-A6C34878D82A}">
                    <a16:rowId xmlns:a16="http://schemas.microsoft.com/office/drawing/2014/main" xmlns="" val="10000"/>
                  </a:ext>
                </a:extLst>
              </a:tr>
              <a:tr h="357190">
                <a:tc>
                  <a:txBody>
                    <a:bodyPr/>
                    <a:lstStyle/>
                    <a:p>
                      <a:pPr algn="just"/>
                      <a:r>
                        <a:rPr lang="en-GB" sz="1600" dirty="0">
                          <a:solidFill>
                            <a:schemeClr val="tx1"/>
                          </a:solidFill>
                          <a:latin typeface="Times New Roman" pitchFamily="18" charset="0"/>
                          <a:cs typeface="Times New Roman" pitchFamily="18" charset="0"/>
                        </a:rPr>
                        <a:t>SERUM</a:t>
                      </a:r>
                      <a:r>
                        <a:rPr lang="en-GB" sz="1600" baseline="0" dirty="0">
                          <a:solidFill>
                            <a:schemeClr val="tx1"/>
                          </a:solidFill>
                          <a:latin typeface="Times New Roman" pitchFamily="18" charset="0"/>
                          <a:cs typeface="Times New Roman" pitchFamily="18" charset="0"/>
                        </a:rPr>
                        <a:t> SODIUM</a:t>
                      </a:r>
                      <a:endParaRPr lang="en-GB" sz="1600" dirty="0">
                        <a:solidFill>
                          <a:schemeClr val="tx1"/>
                        </a:solidFill>
                        <a:latin typeface="Times New Roman" pitchFamily="18" charset="0"/>
                        <a:cs typeface="Times New Roman" pitchFamily="18" charset="0"/>
                      </a:endParaRPr>
                    </a:p>
                  </a:txBody>
                  <a:tcPr/>
                </a:tc>
                <a:tc>
                  <a:txBody>
                    <a:bodyPr/>
                    <a:lstStyle/>
                    <a:p>
                      <a:pPr algn="ctr"/>
                      <a:r>
                        <a:rPr lang="en-GB" sz="1600" dirty="0">
                          <a:latin typeface="Times New Roman" pitchFamily="18" charset="0"/>
                          <a:cs typeface="Times New Roman" pitchFamily="18" charset="0"/>
                        </a:rPr>
                        <a:t>129 mmol/L</a:t>
                      </a:r>
                    </a:p>
                  </a:txBody>
                  <a:tcPr/>
                </a:tc>
                <a:tc>
                  <a:txBody>
                    <a:bodyPr/>
                    <a:lstStyle/>
                    <a:p>
                      <a:pPr algn="ctr"/>
                      <a:r>
                        <a:rPr lang="en-GB" sz="1600" dirty="0">
                          <a:latin typeface="Times New Roman" pitchFamily="18" charset="0"/>
                          <a:cs typeface="Times New Roman" pitchFamily="18" charset="0"/>
                        </a:rPr>
                        <a:t>136- 145</a:t>
                      </a:r>
                      <a:r>
                        <a:rPr lang="en-GB" sz="1600" baseline="0" dirty="0">
                          <a:latin typeface="Times New Roman" pitchFamily="18" charset="0"/>
                          <a:cs typeface="Times New Roman" pitchFamily="18" charset="0"/>
                        </a:rPr>
                        <a:t> mmol/L</a:t>
                      </a:r>
                      <a:r>
                        <a:rPr lang="en-GB" sz="1600" baseline="0" dirty="0">
                          <a:solidFill>
                            <a:srgbClr val="FF0000"/>
                          </a:solidFill>
                          <a:latin typeface="Times New Roman" pitchFamily="18" charset="0"/>
                          <a:cs typeface="Times New Roman" pitchFamily="18" charset="0"/>
                        </a:rPr>
                        <a:t>↓</a:t>
                      </a:r>
                      <a:endParaRPr lang="en-GB" sz="1600" dirty="0">
                        <a:solidFill>
                          <a:srgbClr val="FF0000"/>
                        </a:solidFill>
                        <a:latin typeface="Times New Roman" pitchFamily="18" charset="0"/>
                        <a:cs typeface="Times New Roman" pitchFamily="18" charset="0"/>
                      </a:endParaRPr>
                    </a:p>
                  </a:txBody>
                  <a:tcPr/>
                </a:tc>
                <a:extLst>
                  <a:ext uri="{0D108BD9-81ED-4DB2-BD59-A6C34878D82A}">
                    <a16:rowId xmlns:a16="http://schemas.microsoft.com/office/drawing/2014/main" xmlns="" val="10001"/>
                  </a:ext>
                </a:extLst>
              </a:tr>
              <a:tr h="370840">
                <a:tc>
                  <a:txBody>
                    <a:bodyPr/>
                    <a:lstStyle/>
                    <a:p>
                      <a:pPr algn="just"/>
                      <a:r>
                        <a:rPr lang="en-GB" sz="1600" dirty="0">
                          <a:solidFill>
                            <a:schemeClr val="tx1"/>
                          </a:solidFill>
                          <a:latin typeface="Times New Roman" pitchFamily="18" charset="0"/>
                          <a:cs typeface="Times New Roman" pitchFamily="18" charset="0"/>
                        </a:rPr>
                        <a:t>FBS</a:t>
                      </a:r>
                    </a:p>
                  </a:txBody>
                  <a:tcPr/>
                </a:tc>
                <a:tc>
                  <a:txBody>
                    <a:bodyPr/>
                    <a:lstStyle/>
                    <a:p>
                      <a:pPr algn="ctr"/>
                      <a:r>
                        <a:rPr lang="en-GB" sz="1600" dirty="0">
                          <a:latin typeface="Times New Roman" pitchFamily="18" charset="0"/>
                          <a:cs typeface="Times New Roman" pitchFamily="18" charset="0"/>
                        </a:rPr>
                        <a:t>245 mg/dL</a:t>
                      </a:r>
                    </a:p>
                  </a:txBody>
                  <a:tcPr/>
                </a:tc>
                <a:tc>
                  <a:txBody>
                    <a:bodyPr/>
                    <a:lstStyle/>
                    <a:p>
                      <a:pPr algn="ctr"/>
                      <a:r>
                        <a:rPr lang="en-GB" sz="1600" dirty="0">
                          <a:latin typeface="Times New Roman" pitchFamily="18" charset="0"/>
                          <a:cs typeface="Times New Roman" pitchFamily="18" charset="0"/>
                        </a:rPr>
                        <a:t>74- 106 mg/dL</a:t>
                      </a:r>
                      <a:r>
                        <a:rPr lang="en-GB" sz="1600" dirty="0">
                          <a:solidFill>
                            <a:srgbClr val="FF0000"/>
                          </a:solidFill>
                          <a:latin typeface="Times New Roman" pitchFamily="18" charset="0"/>
                          <a:cs typeface="Times New Roman" pitchFamily="18" charset="0"/>
                        </a:rPr>
                        <a:t>↑</a:t>
                      </a:r>
                    </a:p>
                  </a:txBody>
                  <a:tcPr/>
                </a:tc>
                <a:extLst>
                  <a:ext uri="{0D108BD9-81ED-4DB2-BD59-A6C34878D82A}">
                    <a16:rowId xmlns:a16="http://schemas.microsoft.com/office/drawing/2014/main" xmlns="" val="10002"/>
                  </a:ext>
                </a:extLst>
              </a:tr>
              <a:tr h="370840">
                <a:tc>
                  <a:txBody>
                    <a:bodyPr/>
                    <a:lstStyle/>
                    <a:p>
                      <a:pPr algn="just"/>
                      <a:r>
                        <a:rPr lang="en-GB" sz="1600" dirty="0">
                          <a:solidFill>
                            <a:schemeClr val="tx1"/>
                          </a:solidFill>
                          <a:latin typeface="Times New Roman" pitchFamily="18" charset="0"/>
                          <a:cs typeface="Times New Roman" pitchFamily="18" charset="0"/>
                        </a:rPr>
                        <a:t>RBS</a:t>
                      </a:r>
                    </a:p>
                  </a:txBody>
                  <a:tcPr/>
                </a:tc>
                <a:tc>
                  <a:txBody>
                    <a:bodyPr/>
                    <a:lstStyle/>
                    <a:p>
                      <a:pPr algn="ctr"/>
                      <a:r>
                        <a:rPr lang="en-GB" sz="1600" dirty="0">
                          <a:latin typeface="Times New Roman" pitchFamily="18" charset="0"/>
                          <a:cs typeface="Times New Roman" pitchFamily="18" charset="0"/>
                        </a:rPr>
                        <a:t>616 mg/dL</a:t>
                      </a:r>
                    </a:p>
                  </a:txBody>
                  <a:tcPr/>
                </a:tc>
                <a:tc>
                  <a:txBody>
                    <a:bodyPr/>
                    <a:lstStyle/>
                    <a:p>
                      <a:pPr algn="ctr"/>
                      <a:r>
                        <a:rPr lang="en-GB" sz="1600" dirty="0">
                          <a:latin typeface="Times New Roman" pitchFamily="18" charset="0"/>
                          <a:cs typeface="Times New Roman" pitchFamily="18" charset="0"/>
                        </a:rPr>
                        <a:t>70-</a:t>
                      </a:r>
                      <a:r>
                        <a:rPr lang="en-GB" sz="1600" baseline="0" dirty="0">
                          <a:latin typeface="Times New Roman" pitchFamily="18" charset="0"/>
                          <a:cs typeface="Times New Roman" pitchFamily="18" charset="0"/>
                        </a:rPr>
                        <a:t> 140 mg/dL</a:t>
                      </a:r>
                      <a:r>
                        <a:rPr lang="en-GB" sz="1600" dirty="0">
                          <a:solidFill>
                            <a:srgbClr val="FF0000"/>
                          </a:solidFill>
                          <a:latin typeface="Times New Roman" pitchFamily="18" charset="0"/>
                          <a:cs typeface="Times New Roman" pitchFamily="18" charset="0"/>
                        </a:rPr>
                        <a:t>↑</a:t>
                      </a:r>
                      <a:endParaRPr lang="en-GB" sz="1600" dirty="0">
                        <a:latin typeface="Times New Roman" pitchFamily="18" charset="0"/>
                        <a:cs typeface="Times New Roman" pitchFamily="18" charset="0"/>
                      </a:endParaRPr>
                    </a:p>
                  </a:txBody>
                  <a:tcPr/>
                </a:tc>
                <a:extLst>
                  <a:ext uri="{0D108BD9-81ED-4DB2-BD59-A6C34878D82A}">
                    <a16:rowId xmlns:a16="http://schemas.microsoft.com/office/drawing/2014/main" xmlns="" val="10003"/>
                  </a:ext>
                </a:extLst>
              </a:tr>
              <a:tr h="370840">
                <a:tc>
                  <a:txBody>
                    <a:bodyPr/>
                    <a:lstStyle/>
                    <a:p>
                      <a:pPr algn="just"/>
                      <a:r>
                        <a:rPr lang="en-GB" sz="1600" dirty="0">
                          <a:solidFill>
                            <a:schemeClr val="tx1"/>
                          </a:solidFill>
                          <a:latin typeface="Times New Roman" pitchFamily="18" charset="0"/>
                          <a:cs typeface="Times New Roman" pitchFamily="18" charset="0"/>
                        </a:rPr>
                        <a:t>HBA1C</a:t>
                      </a:r>
                    </a:p>
                  </a:txBody>
                  <a:tcPr/>
                </a:tc>
                <a:tc>
                  <a:txBody>
                    <a:bodyPr/>
                    <a:lstStyle/>
                    <a:p>
                      <a:pPr algn="ctr"/>
                      <a:r>
                        <a:rPr lang="en-GB" sz="1600" dirty="0">
                          <a:latin typeface="Times New Roman" pitchFamily="18" charset="0"/>
                          <a:cs typeface="Times New Roman" pitchFamily="18" charset="0"/>
                        </a:rPr>
                        <a:t>12.43%</a:t>
                      </a:r>
                    </a:p>
                  </a:txBody>
                  <a:tcPr/>
                </a:tc>
                <a:tc>
                  <a:txBody>
                    <a:bodyPr/>
                    <a:lstStyle/>
                    <a:p>
                      <a:pPr algn="ctr"/>
                      <a:r>
                        <a:rPr lang="en-GB" sz="1600" dirty="0">
                          <a:latin typeface="Times New Roman" pitchFamily="18" charset="0"/>
                          <a:cs typeface="Times New Roman" pitchFamily="18" charset="0"/>
                        </a:rPr>
                        <a:t>Diabetes</a:t>
                      </a:r>
                      <a:r>
                        <a:rPr lang="en-GB" sz="1600" baseline="0" dirty="0">
                          <a:latin typeface="Times New Roman" pitchFamily="18" charset="0"/>
                          <a:cs typeface="Times New Roman" pitchFamily="18" charset="0"/>
                        </a:rPr>
                        <a:t> &gt;=6.5%</a:t>
                      </a:r>
                      <a:r>
                        <a:rPr lang="en-GB" sz="1600" dirty="0">
                          <a:solidFill>
                            <a:srgbClr val="FF0000"/>
                          </a:solidFill>
                          <a:latin typeface="Times New Roman" pitchFamily="18" charset="0"/>
                          <a:cs typeface="Times New Roman" pitchFamily="18" charset="0"/>
                        </a:rPr>
                        <a:t>↑</a:t>
                      </a:r>
                      <a:endParaRPr lang="en-GB" sz="1600" dirty="0">
                        <a:latin typeface="Times New Roman" pitchFamily="18" charset="0"/>
                        <a:cs typeface="Times New Roman" pitchFamily="18" charset="0"/>
                      </a:endParaRPr>
                    </a:p>
                  </a:txBody>
                  <a:tcPr/>
                </a:tc>
                <a:extLst>
                  <a:ext uri="{0D108BD9-81ED-4DB2-BD59-A6C34878D82A}">
                    <a16:rowId xmlns:a16="http://schemas.microsoft.com/office/drawing/2014/main" xmlns="" val="10004"/>
                  </a:ext>
                </a:extLst>
              </a:tr>
              <a:tr h="370840">
                <a:tc>
                  <a:txBody>
                    <a:bodyPr/>
                    <a:lstStyle/>
                    <a:p>
                      <a:pPr algn="just"/>
                      <a:r>
                        <a:rPr lang="en-GB" sz="1600" dirty="0">
                          <a:solidFill>
                            <a:schemeClr val="tx1"/>
                          </a:solidFill>
                          <a:latin typeface="Times New Roman" pitchFamily="18" charset="0"/>
                          <a:cs typeface="Times New Roman" pitchFamily="18" charset="0"/>
                        </a:rPr>
                        <a:t>TOTAL BILURUBIN</a:t>
                      </a:r>
                    </a:p>
                  </a:txBody>
                  <a:tcPr/>
                </a:tc>
                <a:tc>
                  <a:txBody>
                    <a:bodyPr/>
                    <a:lstStyle/>
                    <a:p>
                      <a:pPr algn="ctr"/>
                      <a:r>
                        <a:rPr lang="en-GB" sz="1600" dirty="0">
                          <a:latin typeface="Times New Roman" pitchFamily="18" charset="0"/>
                          <a:cs typeface="Times New Roman" pitchFamily="18" charset="0"/>
                        </a:rPr>
                        <a:t>2.7 mg/</a:t>
                      </a:r>
                      <a:r>
                        <a:rPr lang="en-GB" sz="1600" baseline="0" dirty="0">
                          <a:latin typeface="Times New Roman" pitchFamily="18" charset="0"/>
                          <a:cs typeface="Times New Roman" pitchFamily="18" charset="0"/>
                        </a:rPr>
                        <a:t>dL</a:t>
                      </a:r>
                      <a:endParaRPr lang="en-GB" sz="1600" dirty="0">
                        <a:latin typeface="Times New Roman" pitchFamily="18" charset="0"/>
                        <a:cs typeface="Times New Roman" pitchFamily="18" charset="0"/>
                      </a:endParaRPr>
                    </a:p>
                  </a:txBody>
                  <a:tcPr/>
                </a:tc>
                <a:tc>
                  <a:txBody>
                    <a:bodyPr/>
                    <a:lstStyle/>
                    <a:p>
                      <a:pPr algn="ctr"/>
                      <a:r>
                        <a:rPr lang="en-GB" sz="1600" dirty="0">
                          <a:latin typeface="Times New Roman" pitchFamily="18" charset="0"/>
                          <a:cs typeface="Times New Roman" pitchFamily="18" charset="0"/>
                        </a:rPr>
                        <a:t>0- 1.2 mg/dL</a:t>
                      </a:r>
                      <a:r>
                        <a:rPr lang="en-GB" sz="1600" dirty="0">
                          <a:solidFill>
                            <a:srgbClr val="FF0000"/>
                          </a:solidFill>
                          <a:latin typeface="Times New Roman" pitchFamily="18" charset="0"/>
                          <a:cs typeface="Times New Roman" pitchFamily="18" charset="0"/>
                        </a:rPr>
                        <a:t>↑</a:t>
                      </a:r>
                      <a:endParaRPr lang="en-GB" sz="1600" dirty="0">
                        <a:latin typeface="Times New Roman" pitchFamily="18" charset="0"/>
                        <a:cs typeface="Times New Roman" pitchFamily="18" charset="0"/>
                      </a:endParaRPr>
                    </a:p>
                  </a:txBody>
                  <a:tcPr/>
                </a:tc>
                <a:extLst>
                  <a:ext uri="{0D108BD9-81ED-4DB2-BD59-A6C34878D82A}">
                    <a16:rowId xmlns:a16="http://schemas.microsoft.com/office/drawing/2014/main" xmlns="" val="10005"/>
                  </a:ext>
                </a:extLst>
              </a:tr>
              <a:tr h="370840">
                <a:tc>
                  <a:txBody>
                    <a:bodyPr/>
                    <a:lstStyle/>
                    <a:p>
                      <a:pPr algn="just"/>
                      <a:r>
                        <a:rPr lang="en-GB" sz="1600" dirty="0">
                          <a:solidFill>
                            <a:schemeClr val="tx1"/>
                          </a:solidFill>
                          <a:latin typeface="Times New Roman" pitchFamily="18" charset="0"/>
                          <a:cs typeface="Times New Roman" pitchFamily="18" charset="0"/>
                        </a:rPr>
                        <a:t>DIRECT BILIRUBIN</a:t>
                      </a:r>
                    </a:p>
                  </a:txBody>
                  <a:tcPr/>
                </a:tc>
                <a:tc>
                  <a:txBody>
                    <a:bodyPr/>
                    <a:lstStyle/>
                    <a:p>
                      <a:pPr algn="ctr"/>
                      <a:r>
                        <a:rPr lang="en-GB" sz="1600" dirty="0">
                          <a:latin typeface="Times New Roman" pitchFamily="18" charset="0"/>
                          <a:cs typeface="Times New Roman" pitchFamily="18" charset="0"/>
                        </a:rPr>
                        <a:t>1.0</a:t>
                      </a:r>
                      <a:r>
                        <a:rPr lang="en-GB" sz="1600" baseline="0" dirty="0">
                          <a:latin typeface="Times New Roman" pitchFamily="18" charset="0"/>
                          <a:cs typeface="Times New Roman" pitchFamily="18" charset="0"/>
                        </a:rPr>
                        <a:t> mg/dL</a:t>
                      </a:r>
                      <a:endParaRPr lang="en-GB" sz="1600" dirty="0">
                        <a:latin typeface="Times New Roman" pitchFamily="18" charset="0"/>
                        <a:cs typeface="Times New Roman" pitchFamily="18" charset="0"/>
                      </a:endParaRPr>
                    </a:p>
                  </a:txBody>
                  <a:tcPr/>
                </a:tc>
                <a:tc>
                  <a:txBody>
                    <a:bodyPr/>
                    <a:lstStyle/>
                    <a:p>
                      <a:pPr algn="ctr"/>
                      <a:r>
                        <a:rPr lang="en-GB" sz="1600" dirty="0">
                          <a:latin typeface="Times New Roman" pitchFamily="18" charset="0"/>
                          <a:cs typeface="Times New Roman" pitchFamily="18" charset="0"/>
                        </a:rPr>
                        <a:t>&lt;0.2</a:t>
                      </a:r>
                      <a:r>
                        <a:rPr lang="en-GB" sz="1600" baseline="0" dirty="0">
                          <a:latin typeface="Times New Roman" pitchFamily="18" charset="0"/>
                          <a:cs typeface="Times New Roman" pitchFamily="18" charset="0"/>
                        </a:rPr>
                        <a:t> mg/dL</a:t>
                      </a:r>
                      <a:r>
                        <a:rPr lang="en-GB" sz="1600" dirty="0">
                          <a:solidFill>
                            <a:srgbClr val="FF0000"/>
                          </a:solidFill>
                          <a:latin typeface="Times New Roman" pitchFamily="18" charset="0"/>
                          <a:cs typeface="Times New Roman" pitchFamily="18" charset="0"/>
                        </a:rPr>
                        <a:t>↑</a:t>
                      </a:r>
                      <a:endParaRPr lang="en-GB" sz="1600" dirty="0">
                        <a:latin typeface="Times New Roman" pitchFamily="18" charset="0"/>
                        <a:cs typeface="Times New Roman" pitchFamily="18" charset="0"/>
                      </a:endParaRPr>
                    </a:p>
                  </a:txBody>
                  <a:tcPr/>
                </a:tc>
                <a:extLst>
                  <a:ext uri="{0D108BD9-81ED-4DB2-BD59-A6C34878D82A}">
                    <a16:rowId xmlns:a16="http://schemas.microsoft.com/office/drawing/2014/main" xmlns="" val="10006"/>
                  </a:ext>
                </a:extLst>
              </a:tr>
              <a:tr h="370840">
                <a:tc>
                  <a:txBody>
                    <a:bodyPr/>
                    <a:lstStyle/>
                    <a:p>
                      <a:pPr algn="just"/>
                      <a:r>
                        <a:rPr lang="en-GB" sz="1600" dirty="0">
                          <a:solidFill>
                            <a:schemeClr val="tx1"/>
                          </a:solidFill>
                          <a:latin typeface="Times New Roman" pitchFamily="18" charset="0"/>
                          <a:cs typeface="Times New Roman" pitchFamily="18" charset="0"/>
                        </a:rPr>
                        <a:t>PCV</a:t>
                      </a:r>
                    </a:p>
                  </a:txBody>
                  <a:tcPr/>
                </a:tc>
                <a:tc>
                  <a:txBody>
                    <a:bodyPr/>
                    <a:lstStyle/>
                    <a:p>
                      <a:pPr algn="ctr"/>
                      <a:r>
                        <a:rPr lang="en-GB" sz="1600" dirty="0">
                          <a:latin typeface="Times New Roman" pitchFamily="18" charset="0"/>
                          <a:cs typeface="Times New Roman" pitchFamily="18" charset="0"/>
                        </a:rPr>
                        <a:t>28.6%</a:t>
                      </a:r>
                    </a:p>
                  </a:txBody>
                  <a:tcPr/>
                </a:tc>
                <a:tc>
                  <a:txBody>
                    <a:bodyPr/>
                    <a:lstStyle/>
                    <a:p>
                      <a:pPr algn="ctr"/>
                      <a:r>
                        <a:rPr lang="en-GB" sz="1600" dirty="0">
                          <a:latin typeface="Times New Roman" pitchFamily="18" charset="0"/>
                          <a:cs typeface="Times New Roman" pitchFamily="18" charset="0"/>
                        </a:rPr>
                        <a:t>40- 54%</a:t>
                      </a:r>
                      <a:r>
                        <a:rPr lang="en-GB" sz="1600" baseline="0" dirty="0">
                          <a:solidFill>
                            <a:srgbClr val="FF0000"/>
                          </a:solidFill>
                          <a:latin typeface="Times New Roman" pitchFamily="18" charset="0"/>
                          <a:cs typeface="Times New Roman" pitchFamily="18" charset="0"/>
                        </a:rPr>
                        <a:t>↓</a:t>
                      </a:r>
                      <a:endParaRPr lang="en-GB" sz="1600" dirty="0">
                        <a:latin typeface="Times New Roman" pitchFamily="18" charset="0"/>
                        <a:cs typeface="Times New Roman" pitchFamily="18" charset="0"/>
                      </a:endParaRPr>
                    </a:p>
                  </a:txBody>
                  <a:tcPr/>
                </a:tc>
                <a:extLst>
                  <a:ext uri="{0D108BD9-81ED-4DB2-BD59-A6C34878D82A}">
                    <a16:rowId xmlns:a16="http://schemas.microsoft.com/office/drawing/2014/main" xmlns="" val="10007"/>
                  </a:ext>
                </a:extLst>
              </a:tr>
              <a:tr h="370840">
                <a:tc>
                  <a:txBody>
                    <a:bodyPr/>
                    <a:lstStyle/>
                    <a:p>
                      <a:pPr algn="just"/>
                      <a:r>
                        <a:rPr lang="en-GB" sz="1600" dirty="0">
                          <a:solidFill>
                            <a:schemeClr val="tx1"/>
                          </a:solidFill>
                          <a:latin typeface="Times New Roman" pitchFamily="18" charset="0"/>
                          <a:cs typeface="Times New Roman" pitchFamily="18" charset="0"/>
                        </a:rPr>
                        <a:t>Hb</a:t>
                      </a:r>
                    </a:p>
                  </a:txBody>
                  <a:tcPr/>
                </a:tc>
                <a:tc>
                  <a:txBody>
                    <a:bodyPr/>
                    <a:lstStyle/>
                    <a:p>
                      <a:pPr algn="ctr"/>
                      <a:r>
                        <a:rPr lang="en-GB" sz="1600" dirty="0">
                          <a:latin typeface="Times New Roman" pitchFamily="18" charset="0"/>
                          <a:cs typeface="Times New Roman" pitchFamily="18" charset="0"/>
                        </a:rPr>
                        <a:t>11.5 g/dL</a:t>
                      </a:r>
                    </a:p>
                  </a:txBody>
                  <a:tcPr/>
                </a:tc>
                <a:tc>
                  <a:txBody>
                    <a:bodyPr/>
                    <a:lstStyle/>
                    <a:p>
                      <a:pPr algn="ctr"/>
                      <a:r>
                        <a:rPr lang="en-GB" sz="1600" dirty="0">
                          <a:latin typeface="Times New Roman" pitchFamily="18" charset="0"/>
                          <a:cs typeface="Times New Roman" pitchFamily="18" charset="0"/>
                        </a:rPr>
                        <a:t>13.0- 18.0 g/dL</a:t>
                      </a:r>
                      <a:r>
                        <a:rPr lang="en-GB" sz="1600" baseline="0" dirty="0">
                          <a:solidFill>
                            <a:srgbClr val="FF0000"/>
                          </a:solidFill>
                          <a:latin typeface="Times New Roman" pitchFamily="18" charset="0"/>
                          <a:cs typeface="Times New Roman" pitchFamily="18" charset="0"/>
                        </a:rPr>
                        <a:t>↓</a:t>
                      </a:r>
                      <a:endParaRPr lang="en-GB" sz="1600" dirty="0">
                        <a:latin typeface="Times New Roman" pitchFamily="18" charset="0"/>
                        <a:cs typeface="Times New Roman" pitchFamily="18" charset="0"/>
                      </a:endParaRPr>
                    </a:p>
                  </a:txBody>
                  <a:tcPr/>
                </a:tc>
                <a:extLst>
                  <a:ext uri="{0D108BD9-81ED-4DB2-BD59-A6C34878D82A}">
                    <a16:rowId xmlns:a16="http://schemas.microsoft.com/office/drawing/2014/main" xmlns="" val="10008"/>
                  </a:ext>
                </a:extLst>
              </a:tr>
              <a:tr h="370840">
                <a:tc>
                  <a:txBody>
                    <a:bodyPr/>
                    <a:lstStyle/>
                    <a:p>
                      <a:pPr algn="just"/>
                      <a:r>
                        <a:rPr lang="en-GB" sz="1600" dirty="0">
                          <a:solidFill>
                            <a:schemeClr val="tx1"/>
                          </a:solidFill>
                          <a:latin typeface="Times New Roman" pitchFamily="18" charset="0"/>
                          <a:cs typeface="Times New Roman" pitchFamily="18" charset="0"/>
                        </a:rPr>
                        <a:t>RBC</a:t>
                      </a:r>
                    </a:p>
                  </a:txBody>
                  <a:tcPr/>
                </a:tc>
                <a:tc>
                  <a:txBody>
                    <a:bodyPr/>
                    <a:lstStyle/>
                    <a:p>
                      <a:pPr algn="ctr"/>
                      <a:r>
                        <a:rPr lang="en-GB" sz="1600" dirty="0">
                          <a:latin typeface="Times New Roman" pitchFamily="18" charset="0"/>
                          <a:cs typeface="Times New Roman" pitchFamily="18" charset="0"/>
                        </a:rPr>
                        <a:t>3.40</a:t>
                      </a:r>
                      <a:r>
                        <a:rPr lang="en-GB" sz="1600" baseline="0" dirty="0">
                          <a:latin typeface="Times New Roman" pitchFamily="18" charset="0"/>
                          <a:cs typeface="Times New Roman" pitchFamily="18" charset="0"/>
                        </a:rPr>
                        <a:t> mill/mm3</a:t>
                      </a:r>
                      <a:endParaRPr lang="en-GB" sz="1600" dirty="0">
                        <a:latin typeface="Times New Roman" pitchFamily="18" charset="0"/>
                        <a:cs typeface="Times New Roman" pitchFamily="18" charset="0"/>
                      </a:endParaRPr>
                    </a:p>
                  </a:txBody>
                  <a:tcPr/>
                </a:tc>
                <a:tc>
                  <a:txBody>
                    <a:bodyPr/>
                    <a:lstStyle/>
                    <a:p>
                      <a:pPr algn="ctr"/>
                      <a:r>
                        <a:rPr lang="en-GB" sz="1600" dirty="0">
                          <a:latin typeface="Times New Roman" pitchFamily="18" charset="0"/>
                          <a:cs typeface="Times New Roman" pitchFamily="18" charset="0"/>
                        </a:rPr>
                        <a:t>4.5- 5.9 mill/mm3</a:t>
                      </a:r>
                      <a:r>
                        <a:rPr lang="en-GB" sz="1600" baseline="0" dirty="0">
                          <a:solidFill>
                            <a:srgbClr val="FF0000"/>
                          </a:solidFill>
                          <a:latin typeface="Times New Roman" pitchFamily="18" charset="0"/>
                          <a:cs typeface="Times New Roman" pitchFamily="18" charset="0"/>
                        </a:rPr>
                        <a:t>↓</a:t>
                      </a:r>
                      <a:endParaRPr lang="en-GB" sz="1600" dirty="0">
                        <a:latin typeface="Times New Roman" pitchFamily="18" charset="0"/>
                        <a:cs typeface="Times New Roman" pitchFamily="18" charset="0"/>
                      </a:endParaRPr>
                    </a:p>
                  </a:txBody>
                  <a:tcPr/>
                </a:tc>
                <a:extLst>
                  <a:ext uri="{0D108BD9-81ED-4DB2-BD59-A6C34878D82A}">
                    <a16:rowId xmlns:a16="http://schemas.microsoft.com/office/drawing/2014/main" xmlns="" val="10009"/>
                  </a:ext>
                </a:extLst>
              </a:tr>
              <a:tr h="370840">
                <a:tc>
                  <a:txBody>
                    <a:bodyPr/>
                    <a:lstStyle/>
                    <a:p>
                      <a:pPr algn="just"/>
                      <a:r>
                        <a:rPr lang="en-GB" sz="1600" dirty="0">
                          <a:solidFill>
                            <a:schemeClr val="tx1"/>
                          </a:solidFill>
                          <a:latin typeface="Times New Roman" pitchFamily="18" charset="0"/>
                          <a:cs typeface="Times New Roman" pitchFamily="18" charset="0"/>
                        </a:rPr>
                        <a:t>LYMPHOCYTES</a:t>
                      </a:r>
                    </a:p>
                  </a:txBody>
                  <a:tcPr/>
                </a:tc>
                <a:tc>
                  <a:txBody>
                    <a:bodyPr/>
                    <a:lstStyle/>
                    <a:p>
                      <a:pPr algn="ctr"/>
                      <a:r>
                        <a:rPr lang="en-GB" sz="1600" dirty="0">
                          <a:latin typeface="Times New Roman" pitchFamily="18" charset="0"/>
                          <a:cs typeface="Times New Roman" pitchFamily="18" charset="0"/>
                        </a:rPr>
                        <a:t>16%</a:t>
                      </a:r>
                    </a:p>
                  </a:txBody>
                  <a:tcPr/>
                </a:tc>
                <a:tc>
                  <a:txBody>
                    <a:bodyPr/>
                    <a:lstStyle/>
                    <a:p>
                      <a:pPr algn="ctr"/>
                      <a:r>
                        <a:rPr lang="en-GB" sz="1600" dirty="0">
                          <a:latin typeface="Times New Roman" pitchFamily="18" charset="0"/>
                          <a:cs typeface="Times New Roman" pitchFamily="18" charset="0"/>
                        </a:rPr>
                        <a:t>40- 70%</a:t>
                      </a:r>
                      <a:r>
                        <a:rPr lang="en-GB" sz="1600" baseline="0" dirty="0">
                          <a:solidFill>
                            <a:srgbClr val="FF0000"/>
                          </a:solidFill>
                          <a:latin typeface="Times New Roman" pitchFamily="18" charset="0"/>
                          <a:cs typeface="Times New Roman" pitchFamily="18" charset="0"/>
                        </a:rPr>
                        <a:t>↓</a:t>
                      </a:r>
                      <a:endParaRPr lang="en-GB" sz="1600" dirty="0">
                        <a:latin typeface="Times New Roman" pitchFamily="18" charset="0"/>
                        <a:cs typeface="Times New Roman" pitchFamily="18" charset="0"/>
                      </a:endParaRPr>
                    </a:p>
                  </a:txBody>
                  <a:tcPr/>
                </a:tc>
                <a:extLst>
                  <a:ext uri="{0D108BD9-81ED-4DB2-BD59-A6C34878D82A}">
                    <a16:rowId xmlns:a16="http://schemas.microsoft.com/office/drawing/2014/main" xmlns="" val="10010"/>
                  </a:ext>
                </a:extLst>
              </a:tr>
              <a:tr h="370840">
                <a:tc>
                  <a:txBody>
                    <a:bodyPr/>
                    <a:lstStyle/>
                    <a:p>
                      <a:pPr algn="just"/>
                      <a:r>
                        <a:rPr lang="en-GB" sz="1600" dirty="0">
                          <a:solidFill>
                            <a:schemeClr val="tx1"/>
                          </a:solidFill>
                          <a:latin typeface="Times New Roman" pitchFamily="18" charset="0"/>
                          <a:cs typeface="Times New Roman" pitchFamily="18" charset="0"/>
                        </a:rPr>
                        <a:t>EOSINOPHILLS</a:t>
                      </a:r>
                    </a:p>
                  </a:txBody>
                  <a:tcPr/>
                </a:tc>
                <a:tc>
                  <a:txBody>
                    <a:bodyPr/>
                    <a:lstStyle/>
                    <a:p>
                      <a:pPr algn="ctr"/>
                      <a:r>
                        <a:rPr lang="en-GB" sz="1600" dirty="0">
                          <a:latin typeface="Times New Roman" pitchFamily="18" charset="0"/>
                          <a:cs typeface="Times New Roman" pitchFamily="18" charset="0"/>
                        </a:rPr>
                        <a:t>02%</a:t>
                      </a:r>
                    </a:p>
                  </a:txBody>
                  <a:tcPr/>
                </a:tc>
                <a:tc>
                  <a:txBody>
                    <a:bodyPr/>
                    <a:lstStyle/>
                    <a:p>
                      <a:pPr algn="ctr"/>
                      <a:r>
                        <a:rPr lang="en-GB" sz="1600" dirty="0">
                          <a:latin typeface="Times New Roman" pitchFamily="18" charset="0"/>
                          <a:cs typeface="Times New Roman" pitchFamily="18" charset="0"/>
                        </a:rPr>
                        <a:t>3- 7%</a:t>
                      </a:r>
                      <a:r>
                        <a:rPr lang="en-GB" sz="1600" baseline="0" dirty="0">
                          <a:solidFill>
                            <a:srgbClr val="FF0000"/>
                          </a:solidFill>
                          <a:latin typeface="Times New Roman" pitchFamily="18" charset="0"/>
                          <a:cs typeface="Times New Roman" pitchFamily="18" charset="0"/>
                        </a:rPr>
                        <a:t>↓</a:t>
                      </a:r>
                      <a:endParaRPr lang="en-GB" sz="1600" dirty="0">
                        <a:latin typeface="Times New Roman" pitchFamily="18" charset="0"/>
                        <a:cs typeface="Times New Roman" pitchFamily="18" charset="0"/>
                      </a:endParaRPr>
                    </a:p>
                  </a:txBody>
                  <a:tcPr/>
                </a:tc>
                <a:extLst>
                  <a:ext uri="{0D108BD9-81ED-4DB2-BD59-A6C34878D82A}">
                    <a16:rowId xmlns:a16="http://schemas.microsoft.com/office/drawing/2014/main" xmlns="" val="10011"/>
                  </a:ext>
                </a:extLst>
              </a:tr>
              <a:tr h="370840">
                <a:tc>
                  <a:txBody>
                    <a:bodyPr/>
                    <a:lstStyle/>
                    <a:p>
                      <a:pPr algn="just"/>
                      <a:r>
                        <a:rPr lang="en-GB" sz="1600" dirty="0">
                          <a:solidFill>
                            <a:schemeClr val="tx1"/>
                          </a:solidFill>
                          <a:latin typeface="Times New Roman" pitchFamily="18" charset="0"/>
                          <a:cs typeface="Times New Roman" pitchFamily="18" charset="0"/>
                        </a:rPr>
                        <a:t>SERUM LIPASE</a:t>
                      </a:r>
                    </a:p>
                  </a:txBody>
                  <a:tcPr/>
                </a:tc>
                <a:tc>
                  <a:txBody>
                    <a:bodyPr/>
                    <a:lstStyle/>
                    <a:p>
                      <a:pPr algn="ctr"/>
                      <a:r>
                        <a:rPr lang="en-GB" sz="1600" dirty="0">
                          <a:latin typeface="Times New Roman" pitchFamily="18" charset="0"/>
                          <a:cs typeface="Times New Roman" pitchFamily="18" charset="0"/>
                        </a:rPr>
                        <a:t>309U/L</a:t>
                      </a:r>
                    </a:p>
                  </a:txBody>
                  <a:tcPr/>
                </a:tc>
                <a:tc>
                  <a:txBody>
                    <a:bodyPr/>
                    <a:lstStyle/>
                    <a:p>
                      <a:pPr algn="ctr"/>
                      <a:r>
                        <a:rPr lang="en-GB" sz="1600" dirty="0">
                          <a:latin typeface="Times New Roman" pitchFamily="18" charset="0"/>
                          <a:cs typeface="Times New Roman" pitchFamily="18" charset="0"/>
                        </a:rPr>
                        <a:t>23- 300U/L</a:t>
                      </a:r>
                      <a:r>
                        <a:rPr lang="en-GB" sz="1600" dirty="0">
                          <a:solidFill>
                            <a:srgbClr val="FF0000"/>
                          </a:solidFill>
                          <a:latin typeface="Times New Roman" pitchFamily="18" charset="0"/>
                          <a:cs typeface="Times New Roman" pitchFamily="18" charset="0"/>
                        </a:rPr>
                        <a:t>↑</a:t>
                      </a:r>
                      <a:endParaRPr lang="en-GB" sz="1600" dirty="0">
                        <a:latin typeface="Times New Roman" pitchFamily="18" charset="0"/>
                        <a:cs typeface="Times New Roman" pitchFamily="18" charset="0"/>
                      </a:endParaRPr>
                    </a:p>
                  </a:txBody>
                  <a:tcPr/>
                </a:tc>
                <a:extLst>
                  <a:ext uri="{0D108BD9-81ED-4DB2-BD59-A6C34878D82A}">
                    <a16:rowId xmlns:a16="http://schemas.microsoft.com/office/drawing/2014/main" xmlns="" val="10012"/>
                  </a:ext>
                </a:extLst>
              </a:tr>
            </a:tbl>
          </a:graphicData>
        </a:graphic>
      </p:graphicFrame>
      <p:sp>
        <p:nvSpPr>
          <p:cNvPr id="3" name="Footer Placeholder 2"/>
          <p:cNvSpPr>
            <a:spLocks noGrp="1"/>
          </p:cNvSpPr>
          <p:nvPr>
            <p:ph type="ftr" sz="quarter" idx="11"/>
          </p:nvPr>
        </p:nvSpPr>
        <p:spPr/>
        <p:txBody>
          <a:bodyPr/>
          <a:lstStyle/>
          <a:p>
            <a:r>
              <a:rPr lang="en-GB" smtClean="0"/>
              <a:t>RDP</a:t>
            </a:r>
            <a:endParaRPr lang="en-GB" dirty="0"/>
          </a:p>
        </p:txBody>
      </p:sp>
      <p:sp>
        <p:nvSpPr>
          <p:cNvPr id="5" name="Slide Number Placeholder 4"/>
          <p:cNvSpPr>
            <a:spLocks noGrp="1"/>
          </p:cNvSpPr>
          <p:nvPr>
            <p:ph type="sldNum" sz="quarter" idx="12"/>
          </p:nvPr>
        </p:nvSpPr>
        <p:spPr/>
        <p:txBody>
          <a:bodyPr/>
          <a:lstStyle/>
          <a:p>
            <a:fld id="{3800E25D-885C-405A-87A0-552646E5ADCD}" type="slidenum">
              <a:rPr lang="en-GB" smtClean="0"/>
              <a:pPr/>
              <a:t>5</a:t>
            </a:fld>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428605"/>
            <a:ext cx="8229600" cy="5697559"/>
          </a:xfrm>
        </p:spPr>
        <p:txBody>
          <a:bodyPr>
            <a:normAutofit/>
          </a:bodyPr>
          <a:lstStyle/>
          <a:p>
            <a:pPr>
              <a:buNone/>
            </a:pPr>
            <a:r>
              <a:rPr lang="en-GB" sz="2000" u="sng" dirty="0">
                <a:solidFill>
                  <a:schemeClr val="tx2">
                    <a:lumMod val="40000"/>
                    <a:lumOff val="60000"/>
                  </a:schemeClr>
                </a:solidFill>
                <a:latin typeface="Times New Roman" pitchFamily="18" charset="0"/>
                <a:cs typeface="Times New Roman" pitchFamily="18" charset="0"/>
              </a:rPr>
              <a:t> </a:t>
            </a:r>
          </a:p>
          <a:p>
            <a:pPr>
              <a:buNone/>
            </a:pPr>
            <a:r>
              <a:rPr lang="en-GB" sz="2000" u="sng" dirty="0">
                <a:solidFill>
                  <a:schemeClr val="tx2">
                    <a:lumMod val="40000"/>
                    <a:lumOff val="60000"/>
                  </a:schemeClr>
                </a:solidFill>
                <a:latin typeface="Times New Roman" pitchFamily="18" charset="0"/>
                <a:cs typeface="Times New Roman" pitchFamily="18" charset="0"/>
              </a:rPr>
              <a:t>OTHER INVESTIGATIONS:</a:t>
            </a:r>
          </a:p>
          <a:p>
            <a:pPr>
              <a:buNone/>
            </a:pPr>
            <a:r>
              <a:rPr lang="en-GB" sz="2000" b="1" u="sng" dirty="0">
                <a:latin typeface="Times New Roman" pitchFamily="18" charset="0"/>
                <a:cs typeface="Times New Roman" pitchFamily="18" charset="0"/>
              </a:rPr>
              <a:t>CECT OF ABDOMEN:</a:t>
            </a:r>
          </a:p>
          <a:p>
            <a:pPr algn="just"/>
            <a:r>
              <a:rPr lang="en-GB" sz="1600" dirty="0">
                <a:latin typeface="Times New Roman" pitchFamily="18" charset="0"/>
                <a:cs typeface="Times New Roman" pitchFamily="18" charset="0"/>
              </a:rPr>
              <a:t>Multiple coarse calcification notes in the pancreatic parenchyma.</a:t>
            </a:r>
          </a:p>
          <a:p>
            <a:pPr algn="just"/>
            <a:r>
              <a:rPr lang="en-GB" sz="1600" dirty="0">
                <a:latin typeface="Times New Roman" pitchFamily="18" charset="0"/>
                <a:cs typeface="Times New Roman" pitchFamily="18" charset="0"/>
              </a:rPr>
              <a:t>Inflammatory changes and cystic fluid collection in the pancreatico- duodenal groove.</a:t>
            </a:r>
          </a:p>
          <a:p>
            <a:pPr algn="just"/>
            <a:r>
              <a:rPr lang="en-GB" sz="1600" dirty="0">
                <a:latin typeface="Times New Roman" pitchFamily="18" charset="0"/>
                <a:cs typeface="Times New Roman" pitchFamily="18" charset="0"/>
              </a:rPr>
              <a:t>Duodenal wall- diffuse or eccentric thickening in the duodenal wall.</a:t>
            </a:r>
          </a:p>
          <a:p>
            <a:pPr algn="just"/>
            <a:endParaRPr lang="en-GB" sz="1600" dirty="0">
              <a:latin typeface="Times New Roman" pitchFamily="18" charset="0"/>
              <a:cs typeface="Times New Roman" pitchFamily="18" charset="0"/>
            </a:endParaRPr>
          </a:p>
          <a:p>
            <a:pPr>
              <a:buNone/>
            </a:pPr>
            <a:r>
              <a:rPr lang="en-GB" sz="2000" b="1" u="sng" dirty="0">
                <a:latin typeface="Times New Roman" pitchFamily="18" charset="0"/>
                <a:cs typeface="Times New Roman" pitchFamily="18" charset="0"/>
              </a:rPr>
              <a:t>UPPER GASTROINTESTINAL SCOPY:</a:t>
            </a:r>
          </a:p>
          <a:p>
            <a:pPr algn="just"/>
            <a:r>
              <a:rPr lang="en-GB" sz="1600" dirty="0">
                <a:latin typeface="Times New Roman" pitchFamily="18" charset="0"/>
                <a:cs typeface="Times New Roman" pitchFamily="18" charset="0"/>
              </a:rPr>
              <a:t>Erosion redness, stenosis due to edema, and a polypiodal appearance in the duodenum.</a:t>
            </a:r>
          </a:p>
          <a:p>
            <a:endParaRPr lang="en-GB" sz="1600" dirty="0">
              <a:latin typeface="Times New Roman" pitchFamily="18" charset="0"/>
              <a:cs typeface="Times New Roman" pitchFamily="18" charset="0"/>
            </a:endParaRPr>
          </a:p>
          <a:p>
            <a:pPr>
              <a:buNone/>
            </a:pPr>
            <a:r>
              <a:rPr lang="en-GB" sz="2000" b="1" u="sng" dirty="0">
                <a:latin typeface="Times New Roman" pitchFamily="18" charset="0"/>
                <a:cs typeface="Times New Roman" pitchFamily="18" charset="0"/>
              </a:rPr>
              <a:t>COLOUR DOPPLER ECHO:</a:t>
            </a:r>
          </a:p>
          <a:p>
            <a:pPr algn="just"/>
            <a:r>
              <a:rPr lang="en-GB" sz="1600" dirty="0">
                <a:latin typeface="Times New Roman" pitchFamily="18" charset="0"/>
                <a:cs typeface="Times New Roman" pitchFamily="18" charset="0"/>
              </a:rPr>
              <a:t>Mild concentric LVH.</a:t>
            </a:r>
          </a:p>
          <a:p>
            <a:pPr algn="just"/>
            <a:r>
              <a:rPr lang="en-GB" sz="1600" dirty="0">
                <a:latin typeface="Times New Roman" pitchFamily="18" charset="0"/>
                <a:cs typeface="Times New Roman" pitchFamily="18" charset="0"/>
              </a:rPr>
              <a:t>Trivial MR.</a:t>
            </a:r>
          </a:p>
          <a:p>
            <a:pPr algn="just"/>
            <a:r>
              <a:rPr lang="en-GB" sz="1600" dirty="0">
                <a:latin typeface="Times New Roman" pitchFamily="18" charset="0"/>
                <a:cs typeface="Times New Roman" pitchFamily="18" charset="0"/>
              </a:rPr>
              <a:t>Normal LV systolic function EF-60%.</a:t>
            </a:r>
          </a:p>
          <a:p>
            <a:pPr algn="just"/>
            <a:r>
              <a:rPr lang="en-GB" sz="1600" dirty="0">
                <a:latin typeface="Times New Roman" pitchFamily="18" charset="0"/>
                <a:cs typeface="Times New Roman" pitchFamily="18" charset="0"/>
              </a:rPr>
              <a:t>Grade I diastolic dysfunction.</a:t>
            </a:r>
          </a:p>
        </p:txBody>
      </p:sp>
      <p:sp>
        <p:nvSpPr>
          <p:cNvPr id="4" name="Footer Placeholder 3"/>
          <p:cNvSpPr>
            <a:spLocks noGrp="1"/>
          </p:cNvSpPr>
          <p:nvPr>
            <p:ph type="ftr" sz="quarter" idx="11"/>
          </p:nvPr>
        </p:nvSpPr>
        <p:spPr/>
        <p:txBody>
          <a:bodyPr/>
          <a:lstStyle/>
          <a:p>
            <a:r>
              <a:rPr lang="en-GB" smtClean="0"/>
              <a:t>RDP</a:t>
            </a:r>
            <a:endParaRPr lang="en-GB" dirty="0"/>
          </a:p>
        </p:txBody>
      </p:sp>
      <p:sp>
        <p:nvSpPr>
          <p:cNvPr id="5" name="Slide Number Placeholder 4"/>
          <p:cNvSpPr>
            <a:spLocks noGrp="1"/>
          </p:cNvSpPr>
          <p:nvPr>
            <p:ph type="sldNum" sz="quarter" idx="12"/>
          </p:nvPr>
        </p:nvSpPr>
        <p:spPr/>
        <p:txBody>
          <a:bodyPr/>
          <a:lstStyle/>
          <a:p>
            <a:fld id="{3800E25D-885C-405A-87A0-552646E5ADCD}" type="slidenum">
              <a:rPr lang="en-GB" smtClean="0"/>
              <a:pPr/>
              <a:t>6</a:t>
            </a:fld>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357167"/>
            <a:ext cx="8229600" cy="5768997"/>
          </a:xfrm>
        </p:spPr>
        <p:txBody>
          <a:bodyPr>
            <a:normAutofit/>
          </a:bodyPr>
          <a:lstStyle/>
          <a:p>
            <a:pPr algn="ctr">
              <a:buNone/>
            </a:pPr>
            <a:r>
              <a:rPr lang="en-GB" sz="2000" u="sng" dirty="0">
                <a:solidFill>
                  <a:schemeClr val="tx2">
                    <a:lumMod val="40000"/>
                    <a:lumOff val="60000"/>
                  </a:schemeClr>
                </a:solidFill>
                <a:latin typeface="Times New Roman" pitchFamily="18" charset="0"/>
                <a:cs typeface="Times New Roman" pitchFamily="18" charset="0"/>
              </a:rPr>
              <a:t>SUBJECTIVE DATA</a:t>
            </a:r>
          </a:p>
          <a:p>
            <a:pPr>
              <a:buNone/>
            </a:pPr>
            <a:endParaRPr lang="en-GB" sz="1600" dirty="0">
              <a:latin typeface="Times New Roman" pitchFamily="18" charset="0"/>
              <a:cs typeface="Times New Roman" pitchFamily="18" charset="0"/>
            </a:endParaRPr>
          </a:p>
          <a:p>
            <a:pPr algn="just">
              <a:buNone/>
            </a:pPr>
            <a:r>
              <a:rPr lang="en-GB" sz="1600" dirty="0">
                <a:latin typeface="Times New Roman" pitchFamily="18" charset="0"/>
                <a:cs typeface="Times New Roman" pitchFamily="18" charset="0"/>
              </a:rPr>
              <a:t>A 50 yrs old male patient was admitted to the hospital with complaints of abdominal pain </a:t>
            </a:r>
          </a:p>
          <a:p>
            <a:pPr algn="just">
              <a:buNone/>
            </a:pPr>
            <a:r>
              <a:rPr lang="en-GB" sz="1600" dirty="0">
                <a:latin typeface="Times New Roman" pitchFamily="18" charset="0"/>
                <a:cs typeface="Times New Roman" pitchFamily="18" charset="0"/>
              </a:rPr>
              <a:t>since 3 months, weight loss since 3 months, vomiting since 3 months.</a:t>
            </a:r>
          </a:p>
        </p:txBody>
      </p:sp>
      <p:sp>
        <p:nvSpPr>
          <p:cNvPr id="4" name="Footer Placeholder 3"/>
          <p:cNvSpPr>
            <a:spLocks noGrp="1"/>
          </p:cNvSpPr>
          <p:nvPr>
            <p:ph type="ftr" sz="quarter" idx="11"/>
          </p:nvPr>
        </p:nvSpPr>
        <p:spPr/>
        <p:txBody>
          <a:bodyPr/>
          <a:lstStyle/>
          <a:p>
            <a:r>
              <a:rPr lang="en-GB" smtClean="0"/>
              <a:t>RDP</a:t>
            </a:r>
            <a:endParaRPr lang="en-GB" dirty="0"/>
          </a:p>
        </p:txBody>
      </p:sp>
      <p:sp>
        <p:nvSpPr>
          <p:cNvPr id="5" name="Slide Number Placeholder 4"/>
          <p:cNvSpPr>
            <a:spLocks noGrp="1"/>
          </p:cNvSpPr>
          <p:nvPr>
            <p:ph type="sldNum" sz="quarter" idx="12"/>
          </p:nvPr>
        </p:nvSpPr>
        <p:spPr/>
        <p:txBody>
          <a:bodyPr/>
          <a:lstStyle/>
          <a:p>
            <a:fld id="{3800E25D-885C-405A-87A0-552646E5ADCD}" type="slidenum">
              <a:rPr lang="en-GB" smtClean="0"/>
              <a:pPr/>
              <a:t>7</a:t>
            </a:fld>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282" y="357166"/>
            <a:ext cx="8229600" cy="785818"/>
          </a:xfrm>
        </p:spPr>
        <p:txBody>
          <a:bodyPr>
            <a:normAutofit fontScale="90000"/>
          </a:bodyPr>
          <a:lstStyle/>
          <a:p>
            <a:r>
              <a:rPr lang="en-GB" sz="2200" u="sng" dirty="0">
                <a:solidFill>
                  <a:schemeClr val="tx2">
                    <a:lumMod val="40000"/>
                    <a:lumOff val="60000"/>
                  </a:schemeClr>
                </a:solidFill>
                <a:latin typeface="Times New Roman" pitchFamily="18" charset="0"/>
                <a:cs typeface="Times New Roman" pitchFamily="18" charset="0"/>
              </a:rPr>
              <a:t>OBJECTIVE DATA</a:t>
            </a:r>
            <a:r>
              <a:rPr lang="en-GB" u="sng" dirty="0">
                <a:solidFill>
                  <a:schemeClr val="tx2">
                    <a:lumMod val="40000"/>
                    <a:lumOff val="60000"/>
                  </a:schemeClr>
                </a:solidFill>
                <a:latin typeface="Times New Roman" pitchFamily="18" charset="0"/>
                <a:cs typeface="Times New Roman" pitchFamily="18" charset="0"/>
              </a:rPr>
              <a:t/>
            </a:r>
            <a:br>
              <a:rPr lang="en-GB" u="sng" dirty="0">
                <a:solidFill>
                  <a:schemeClr val="tx2">
                    <a:lumMod val="40000"/>
                    <a:lumOff val="60000"/>
                  </a:schemeClr>
                </a:solidFill>
                <a:latin typeface="Times New Roman" pitchFamily="18" charset="0"/>
                <a:cs typeface="Times New Roman" pitchFamily="18" charset="0"/>
              </a:rPr>
            </a:br>
            <a:endParaRPr lang="en-GB" dirty="0"/>
          </a:p>
        </p:txBody>
      </p:sp>
      <p:sp>
        <p:nvSpPr>
          <p:cNvPr id="3" name="Content Placeholder 2"/>
          <p:cNvSpPr>
            <a:spLocks noGrp="1"/>
          </p:cNvSpPr>
          <p:nvPr>
            <p:ph sz="half" idx="1"/>
          </p:nvPr>
        </p:nvSpPr>
        <p:spPr>
          <a:xfrm>
            <a:off x="1981200" y="928671"/>
            <a:ext cx="4038600" cy="5197493"/>
          </a:xfrm>
        </p:spPr>
        <p:txBody>
          <a:bodyPr>
            <a:normAutofit fontScale="62500" lnSpcReduction="20000"/>
          </a:bodyPr>
          <a:lstStyle/>
          <a:p>
            <a:pPr>
              <a:buNone/>
            </a:pPr>
            <a:endParaRPr lang="en-GB" sz="3600" u="sng" dirty="0">
              <a:latin typeface="Times New Roman" pitchFamily="18" charset="0"/>
              <a:cs typeface="Times New Roman" pitchFamily="18" charset="0"/>
            </a:endParaRPr>
          </a:p>
          <a:p>
            <a:pPr>
              <a:buNone/>
            </a:pPr>
            <a:r>
              <a:rPr lang="en-GB" sz="3600" u="sng" dirty="0">
                <a:latin typeface="Times New Roman" pitchFamily="18" charset="0"/>
                <a:cs typeface="Times New Roman" pitchFamily="18" charset="0"/>
              </a:rPr>
              <a:t>PHYSICAL EXAMINATION:                             </a:t>
            </a:r>
          </a:p>
          <a:p>
            <a:pPr algn="just">
              <a:buNone/>
            </a:pPr>
            <a:r>
              <a:rPr lang="en-GB" dirty="0">
                <a:latin typeface="Times New Roman" pitchFamily="18" charset="0"/>
                <a:cs typeface="Times New Roman" pitchFamily="18" charset="0"/>
              </a:rPr>
              <a:t>BP:146/90 mmHg                                                     </a:t>
            </a:r>
          </a:p>
          <a:p>
            <a:pPr algn="just">
              <a:buNone/>
            </a:pPr>
            <a:r>
              <a:rPr lang="en-GB" dirty="0">
                <a:latin typeface="Times New Roman" pitchFamily="18" charset="0"/>
                <a:cs typeface="Times New Roman" pitchFamily="18" charset="0"/>
              </a:rPr>
              <a:t>PR:98bpm</a:t>
            </a:r>
          </a:p>
          <a:p>
            <a:pPr algn="just">
              <a:buNone/>
            </a:pPr>
            <a:r>
              <a:rPr lang="en-GB" dirty="0">
                <a:latin typeface="Times New Roman" pitchFamily="18" charset="0"/>
                <a:cs typeface="Times New Roman" pitchFamily="18" charset="0"/>
              </a:rPr>
              <a:t>SpO2: 97% @RA</a:t>
            </a:r>
          </a:p>
          <a:p>
            <a:pPr algn="just">
              <a:buNone/>
            </a:pPr>
            <a:r>
              <a:rPr lang="en-GB" dirty="0">
                <a:latin typeface="Times New Roman" pitchFamily="18" charset="0"/>
                <a:cs typeface="Times New Roman" pitchFamily="18" charset="0"/>
              </a:rPr>
              <a:t>Temp: Afebrile</a:t>
            </a:r>
          </a:p>
          <a:p>
            <a:pPr>
              <a:buNone/>
            </a:pPr>
            <a:endParaRPr lang="en-GB" dirty="0">
              <a:latin typeface="Times New Roman" pitchFamily="18" charset="0"/>
              <a:cs typeface="Times New Roman" pitchFamily="18" charset="0"/>
            </a:endParaRPr>
          </a:p>
          <a:p>
            <a:pPr>
              <a:buNone/>
            </a:pPr>
            <a:endParaRPr lang="en-GB" dirty="0">
              <a:latin typeface="Times New Roman" pitchFamily="18" charset="0"/>
              <a:cs typeface="Times New Roman" pitchFamily="18" charset="0"/>
            </a:endParaRPr>
          </a:p>
          <a:p>
            <a:pPr>
              <a:buNone/>
            </a:pPr>
            <a:r>
              <a:rPr lang="en-GB" sz="3600" u="sng" dirty="0">
                <a:latin typeface="Times New Roman" pitchFamily="18" charset="0"/>
                <a:cs typeface="Times New Roman" pitchFamily="18" charset="0"/>
              </a:rPr>
              <a:t>SYSTEMIC EXAMINATION:</a:t>
            </a:r>
          </a:p>
          <a:p>
            <a:pPr>
              <a:buNone/>
            </a:pPr>
            <a:r>
              <a:rPr lang="en-GB" dirty="0">
                <a:latin typeface="Times New Roman" pitchFamily="18" charset="0"/>
                <a:cs typeface="Times New Roman" pitchFamily="18" charset="0"/>
              </a:rPr>
              <a:t>CVS: S1, S2 (+).</a:t>
            </a:r>
          </a:p>
          <a:p>
            <a:pPr>
              <a:buNone/>
            </a:pPr>
            <a:r>
              <a:rPr lang="en-GB" dirty="0">
                <a:latin typeface="Times New Roman" pitchFamily="18" charset="0"/>
                <a:cs typeface="Times New Roman" pitchFamily="18" charset="0"/>
              </a:rPr>
              <a:t>CNS: Conscious, oriented.</a:t>
            </a:r>
          </a:p>
          <a:p>
            <a:pPr>
              <a:buNone/>
            </a:pPr>
            <a:r>
              <a:rPr lang="en-GB" dirty="0">
                <a:latin typeface="Times New Roman" pitchFamily="18" charset="0"/>
                <a:cs typeface="Times New Roman" pitchFamily="18" charset="0"/>
              </a:rPr>
              <a:t>RS: B/L NVBS(+).</a:t>
            </a:r>
          </a:p>
          <a:p>
            <a:pPr>
              <a:buNone/>
            </a:pPr>
            <a:r>
              <a:rPr lang="en-GB" dirty="0">
                <a:latin typeface="Times New Roman" pitchFamily="18" charset="0"/>
                <a:cs typeface="Times New Roman" pitchFamily="18" charset="0"/>
              </a:rPr>
              <a:t>P/A: Soft, tenderness over epigastric region.</a:t>
            </a:r>
          </a:p>
          <a:p>
            <a:pPr>
              <a:buNone/>
            </a:pPr>
            <a:r>
              <a:rPr lang="en-GB" dirty="0">
                <a:latin typeface="Times New Roman" pitchFamily="18" charset="0"/>
                <a:cs typeface="Times New Roman" pitchFamily="18" charset="0"/>
              </a:rPr>
              <a:t>BS(+) scaphoid abdomen.</a:t>
            </a:r>
          </a:p>
          <a:p>
            <a:pPr>
              <a:buNone/>
            </a:pPr>
            <a:r>
              <a:rPr lang="en-GB" dirty="0">
                <a:latin typeface="Times New Roman" pitchFamily="18" charset="0"/>
                <a:cs typeface="Times New Roman" pitchFamily="18" charset="0"/>
              </a:rPr>
              <a:t>Umbilical hernia (+).</a:t>
            </a:r>
          </a:p>
          <a:p>
            <a:endParaRPr lang="en-GB" dirty="0"/>
          </a:p>
        </p:txBody>
      </p:sp>
      <p:sp>
        <p:nvSpPr>
          <p:cNvPr id="4" name="Content Placeholder 3"/>
          <p:cNvSpPr>
            <a:spLocks noGrp="1"/>
          </p:cNvSpPr>
          <p:nvPr>
            <p:ph sz="half" idx="2"/>
          </p:nvPr>
        </p:nvSpPr>
        <p:spPr>
          <a:xfrm>
            <a:off x="5881686" y="928670"/>
            <a:ext cx="4572032" cy="5572164"/>
          </a:xfrm>
        </p:spPr>
        <p:txBody>
          <a:bodyPr>
            <a:normAutofit fontScale="62500" lnSpcReduction="20000"/>
          </a:bodyPr>
          <a:lstStyle/>
          <a:p>
            <a:endParaRPr lang="en-GB" dirty="0"/>
          </a:p>
          <a:p>
            <a:pPr>
              <a:buNone/>
            </a:pPr>
            <a:r>
              <a:rPr lang="en-GB" sz="3200" u="sng" dirty="0">
                <a:latin typeface="Times New Roman" pitchFamily="18" charset="0"/>
                <a:cs typeface="Times New Roman" pitchFamily="18" charset="0"/>
              </a:rPr>
              <a:t>LABORATORY INVESTIGATIONS:</a:t>
            </a:r>
          </a:p>
          <a:p>
            <a:pPr algn="just">
              <a:buNone/>
            </a:pPr>
            <a:r>
              <a:rPr lang="en-GB" sz="2900" dirty="0">
                <a:latin typeface="Times New Roman" pitchFamily="18" charset="0"/>
                <a:cs typeface="Times New Roman" pitchFamily="18" charset="0"/>
              </a:rPr>
              <a:t>Serum sodium- 129 mmol/L</a:t>
            </a:r>
            <a:r>
              <a:rPr lang="en-GB" sz="2900" dirty="0">
                <a:solidFill>
                  <a:srgbClr val="FF0000"/>
                </a:solidFill>
                <a:latin typeface="Times New Roman" pitchFamily="18" charset="0"/>
                <a:cs typeface="Times New Roman" pitchFamily="18" charset="0"/>
              </a:rPr>
              <a:t>↓</a:t>
            </a:r>
          </a:p>
          <a:p>
            <a:pPr algn="just">
              <a:buNone/>
            </a:pPr>
            <a:r>
              <a:rPr lang="en-GB" sz="2900" dirty="0">
                <a:latin typeface="Times New Roman" pitchFamily="18" charset="0"/>
                <a:cs typeface="Times New Roman" pitchFamily="18" charset="0"/>
              </a:rPr>
              <a:t>FBS- 2456mg/dL</a:t>
            </a:r>
            <a:r>
              <a:rPr lang="en-GB" sz="2900" dirty="0">
                <a:solidFill>
                  <a:srgbClr val="FF0000"/>
                </a:solidFill>
                <a:latin typeface="Times New Roman" pitchFamily="18" charset="0"/>
                <a:cs typeface="Times New Roman" pitchFamily="18" charset="0"/>
              </a:rPr>
              <a:t>↑</a:t>
            </a:r>
          </a:p>
          <a:p>
            <a:pPr algn="just">
              <a:buNone/>
            </a:pPr>
            <a:r>
              <a:rPr lang="en-GB" sz="2900" dirty="0">
                <a:latin typeface="Times New Roman" pitchFamily="18" charset="0"/>
                <a:cs typeface="Times New Roman" pitchFamily="18" charset="0"/>
              </a:rPr>
              <a:t>RBS- 616mg/dL </a:t>
            </a:r>
            <a:r>
              <a:rPr lang="en-GB" sz="2900" dirty="0">
                <a:solidFill>
                  <a:srgbClr val="FF0000"/>
                </a:solidFill>
                <a:latin typeface="Times New Roman" pitchFamily="18" charset="0"/>
                <a:cs typeface="Times New Roman" pitchFamily="18" charset="0"/>
              </a:rPr>
              <a:t>↑</a:t>
            </a:r>
            <a:endParaRPr lang="en-GB" sz="2900" dirty="0">
              <a:latin typeface="Times New Roman" pitchFamily="18" charset="0"/>
              <a:cs typeface="Times New Roman" pitchFamily="18" charset="0"/>
            </a:endParaRPr>
          </a:p>
          <a:p>
            <a:pPr algn="just">
              <a:buNone/>
            </a:pPr>
            <a:r>
              <a:rPr lang="en-GB" sz="2900" dirty="0">
                <a:latin typeface="Times New Roman" pitchFamily="18" charset="0"/>
                <a:cs typeface="Times New Roman" pitchFamily="18" charset="0"/>
              </a:rPr>
              <a:t>HBA1C- 12.43%</a:t>
            </a:r>
            <a:r>
              <a:rPr lang="en-GB" sz="2900" dirty="0">
                <a:solidFill>
                  <a:srgbClr val="FF0000"/>
                </a:solidFill>
                <a:latin typeface="Times New Roman" pitchFamily="18" charset="0"/>
                <a:cs typeface="Times New Roman" pitchFamily="18" charset="0"/>
              </a:rPr>
              <a:t> ↑</a:t>
            </a:r>
            <a:endParaRPr lang="en-GB" sz="2900" dirty="0">
              <a:latin typeface="Times New Roman" pitchFamily="18" charset="0"/>
              <a:cs typeface="Times New Roman" pitchFamily="18" charset="0"/>
            </a:endParaRPr>
          </a:p>
          <a:p>
            <a:pPr algn="just">
              <a:buNone/>
            </a:pPr>
            <a:r>
              <a:rPr lang="en-GB" sz="2900" dirty="0">
                <a:latin typeface="Times New Roman" pitchFamily="18" charset="0"/>
                <a:cs typeface="Times New Roman" pitchFamily="18" charset="0"/>
              </a:rPr>
              <a:t>T. bilirubin- 2.7 mg/dL</a:t>
            </a:r>
            <a:r>
              <a:rPr lang="en-GB" sz="2900" dirty="0">
                <a:solidFill>
                  <a:srgbClr val="FF0000"/>
                </a:solidFill>
                <a:latin typeface="Times New Roman" pitchFamily="18" charset="0"/>
                <a:cs typeface="Times New Roman" pitchFamily="18" charset="0"/>
              </a:rPr>
              <a:t> ↑</a:t>
            </a:r>
            <a:endParaRPr lang="en-GB" sz="2900" dirty="0">
              <a:latin typeface="Times New Roman" pitchFamily="18" charset="0"/>
              <a:cs typeface="Times New Roman" pitchFamily="18" charset="0"/>
            </a:endParaRPr>
          </a:p>
          <a:p>
            <a:pPr algn="just">
              <a:buNone/>
            </a:pPr>
            <a:r>
              <a:rPr lang="en-GB" sz="2900" dirty="0">
                <a:latin typeface="Times New Roman" pitchFamily="18" charset="0"/>
                <a:cs typeface="Times New Roman" pitchFamily="18" charset="0"/>
              </a:rPr>
              <a:t>D. bilirubin- 1.0 mg/dL</a:t>
            </a:r>
            <a:r>
              <a:rPr lang="en-GB" sz="2900" dirty="0">
                <a:solidFill>
                  <a:srgbClr val="FF0000"/>
                </a:solidFill>
                <a:latin typeface="Times New Roman" pitchFamily="18" charset="0"/>
                <a:cs typeface="Times New Roman" pitchFamily="18" charset="0"/>
              </a:rPr>
              <a:t> ↑</a:t>
            </a:r>
            <a:endParaRPr lang="en-GB" sz="2900" dirty="0">
              <a:latin typeface="Times New Roman" pitchFamily="18" charset="0"/>
              <a:cs typeface="Times New Roman" pitchFamily="18" charset="0"/>
            </a:endParaRPr>
          </a:p>
          <a:p>
            <a:pPr algn="just">
              <a:buNone/>
            </a:pPr>
            <a:r>
              <a:rPr lang="en-GB" sz="2900" dirty="0">
                <a:latin typeface="Times New Roman" pitchFamily="18" charset="0"/>
                <a:cs typeface="Times New Roman" pitchFamily="18" charset="0"/>
              </a:rPr>
              <a:t>PCV- 28.6%</a:t>
            </a:r>
            <a:r>
              <a:rPr lang="en-GB" sz="2900" dirty="0">
                <a:solidFill>
                  <a:srgbClr val="FF0000"/>
                </a:solidFill>
                <a:latin typeface="Times New Roman" pitchFamily="18" charset="0"/>
                <a:cs typeface="Times New Roman" pitchFamily="18" charset="0"/>
              </a:rPr>
              <a:t> ↓</a:t>
            </a:r>
            <a:endParaRPr lang="en-GB" sz="2900" dirty="0">
              <a:latin typeface="Times New Roman" pitchFamily="18" charset="0"/>
              <a:cs typeface="Times New Roman" pitchFamily="18" charset="0"/>
            </a:endParaRPr>
          </a:p>
          <a:p>
            <a:pPr algn="just">
              <a:buNone/>
            </a:pPr>
            <a:r>
              <a:rPr lang="en-GB" sz="2900" dirty="0">
                <a:latin typeface="Times New Roman" pitchFamily="18" charset="0"/>
                <a:cs typeface="Times New Roman" pitchFamily="18" charset="0"/>
              </a:rPr>
              <a:t>Hb- 11.5g/dL</a:t>
            </a:r>
            <a:r>
              <a:rPr lang="en-GB" sz="2900" dirty="0">
                <a:solidFill>
                  <a:srgbClr val="FF0000"/>
                </a:solidFill>
                <a:latin typeface="Times New Roman" pitchFamily="18" charset="0"/>
                <a:cs typeface="Times New Roman" pitchFamily="18" charset="0"/>
              </a:rPr>
              <a:t> ↓</a:t>
            </a:r>
            <a:endParaRPr lang="en-GB" sz="2900" dirty="0">
              <a:latin typeface="Times New Roman" pitchFamily="18" charset="0"/>
              <a:cs typeface="Times New Roman" pitchFamily="18" charset="0"/>
            </a:endParaRPr>
          </a:p>
          <a:p>
            <a:pPr algn="just">
              <a:buNone/>
            </a:pPr>
            <a:r>
              <a:rPr lang="en-GB" sz="2900" dirty="0">
                <a:latin typeface="Times New Roman" pitchFamily="18" charset="0"/>
                <a:cs typeface="Times New Roman" pitchFamily="18" charset="0"/>
              </a:rPr>
              <a:t>RBC- 3.40 Mill/mm3</a:t>
            </a:r>
            <a:r>
              <a:rPr lang="en-GB" sz="2900" dirty="0">
                <a:solidFill>
                  <a:srgbClr val="FF0000"/>
                </a:solidFill>
                <a:latin typeface="Times New Roman" pitchFamily="18" charset="0"/>
                <a:cs typeface="Times New Roman" pitchFamily="18" charset="0"/>
              </a:rPr>
              <a:t> ↓</a:t>
            </a:r>
            <a:endParaRPr lang="en-GB" sz="2900" dirty="0">
              <a:latin typeface="Times New Roman" pitchFamily="18" charset="0"/>
              <a:cs typeface="Times New Roman" pitchFamily="18" charset="0"/>
            </a:endParaRPr>
          </a:p>
          <a:p>
            <a:pPr algn="just">
              <a:buNone/>
            </a:pPr>
            <a:r>
              <a:rPr lang="en-GB" sz="2900" dirty="0">
                <a:latin typeface="Times New Roman" pitchFamily="18" charset="0"/>
                <a:cs typeface="Times New Roman" pitchFamily="18" charset="0"/>
              </a:rPr>
              <a:t>Lymphocytes- 16%</a:t>
            </a:r>
            <a:r>
              <a:rPr lang="en-GB" sz="2900" dirty="0">
                <a:solidFill>
                  <a:srgbClr val="FF0000"/>
                </a:solidFill>
                <a:latin typeface="Times New Roman" pitchFamily="18" charset="0"/>
                <a:cs typeface="Times New Roman" pitchFamily="18" charset="0"/>
              </a:rPr>
              <a:t> ↓</a:t>
            </a:r>
            <a:endParaRPr lang="en-GB" sz="2900" dirty="0">
              <a:latin typeface="Times New Roman" pitchFamily="18" charset="0"/>
              <a:cs typeface="Times New Roman" pitchFamily="18" charset="0"/>
            </a:endParaRPr>
          </a:p>
          <a:p>
            <a:pPr algn="just">
              <a:buNone/>
            </a:pPr>
            <a:r>
              <a:rPr lang="en-GB" sz="2900" dirty="0">
                <a:latin typeface="Times New Roman" pitchFamily="18" charset="0"/>
                <a:cs typeface="Times New Roman" pitchFamily="18" charset="0"/>
              </a:rPr>
              <a:t>Eosinophills- 02%</a:t>
            </a:r>
            <a:r>
              <a:rPr lang="en-GB" sz="2900" dirty="0">
                <a:solidFill>
                  <a:srgbClr val="FF0000"/>
                </a:solidFill>
                <a:latin typeface="Times New Roman" pitchFamily="18" charset="0"/>
                <a:cs typeface="Times New Roman" pitchFamily="18" charset="0"/>
              </a:rPr>
              <a:t> ↓</a:t>
            </a:r>
            <a:endParaRPr lang="en-GB" sz="2900" dirty="0">
              <a:latin typeface="Times New Roman" pitchFamily="18" charset="0"/>
              <a:cs typeface="Times New Roman" pitchFamily="18" charset="0"/>
            </a:endParaRPr>
          </a:p>
          <a:p>
            <a:pPr algn="just">
              <a:buNone/>
            </a:pPr>
            <a:r>
              <a:rPr lang="en-GB" sz="2900" dirty="0">
                <a:latin typeface="Times New Roman" pitchFamily="18" charset="0"/>
                <a:cs typeface="Times New Roman" pitchFamily="18" charset="0"/>
              </a:rPr>
              <a:t>S. Lipase- 309U/L</a:t>
            </a:r>
            <a:r>
              <a:rPr lang="en-GB" sz="2900" dirty="0">
                <a:solidFill>
                  <a:srgbClr val="FF0000"/>
                </a:solidFill>
                <a:latin typeface="Times New Roman" pitchFamily="18" charset="0"/>
                <a:cs typeface="Times New Roman" pitchFamily="18" charset="0"/>
              </a:rPr>
              <a:t> ↑</a:t>
            </a:r>
            <a:endParaRPr lang="en-GB" sz="2900" dirty="0">
              <a:latin typeface="Times New Roman" pitchFamily="18" charset="0"/>
              <a:cs typeface="Times New Roman" pitchFamily="18" charset="0"/>
            </a:endParaRPr>
          </a:p>
          <a:p>
            <a:pPr algn="just">
              <a:buNone/>
            </a:pPr>
            <a:r>
              <a:rPr lang="en-GB" sz="2900" dirty="0">
                <a:latin typeface="Times New Roman" pitchFamily="18" charset="0"/>
                <a:cs typeface="Times New Roman" pitchFamily="18" charset="0"/>
              </a:rPr>
              <a:t>  </a:t>
            </a:r>
          </a:p>
          <a:p>
            <a:pPr>
              <a:buNone/>
            </a:pPr>
            <a:r>
              <a:rPr lang="en-GB" sz="2900" dirty="0">
                <a:latin typeface="Times New Roman" pitchFamily="18" charset="0"/>
                <a:cs typeface="Times New Roman" pitchFamily="18" charset="0"/>
              </a:rPr>
              <a:t> </a:t>
            </a:r>
            <a:r>
              <a:rPr lang="en-GB" sz="3200" u="sng" dirty="0">
                <a:latin typeface="Times New Roman" pitchFamily="18" charset="0"/>
                <a:cs typeface="Times New Roman" pitchFamily="18" charset="0"/>
              </a:rPr>
              <a:t>OTHER INVESTIGATION:</a:t>
            </a:r>
          </a:p>
          <a:p>
            <a:pPr algn="just">
              <a:buNone/>
            </a:pPr>
            <a:r>
              <a:rPr lang="en-GB" sz="2900" dirty="0">
                <a:latin typeface="Times New Roman" pitchFamily="18" charset="0"/>
                <a:cs typeface="Times New Roman" pitchFamily="18" charset="0"/>
              </a:rPr>
              <a:t>CECT OF ABDOMEN</a:t>
            </a:r>
          </a:p>
          <a:p>
            <a:pPr algn="just">
              <a:buNone/>
            </a:pPr>
            <a:r>
              <a:rPr lang="en-GB" sz="2900" dirty="0">
                <a:latin typeface="Times New Roman" pitchFamily="18" charset="0"/>
                <a:cs typeface="Times New Roman" pitchFamily="18" charset="0"/>
              </a:rPr>
              <a:t>UPPER GASTROINTESTINAL SCOPY</a:t>
            </a:r>
          </a:p>
          <a:p>
            <a:pPr algn="just">
              <a:buNone/>
            </a:pPr>
            <a:r>
              <a:rPr lang="en-GB" sz="2900" dirty="0">
                <a:latin typeface="Times New Roman" pitchFamily="18" charset="0"/>
                <a:cs typeface="Times New Roman" pitchFamily="18" charset="0"/>
              </a:rPr>
              <a:t>COLOUR DOPPLER ECHO</a:t>
            </a:r>
          </a:p>
          <a:p>
            <a:pPr>
              <a:buNone/>
            </a:pPr>
            <a:endParaRPr lang="en-GB" sz="2900" dirty="0">
              <a:latin typeface="Times New Roman" pitchFamily="18" charset="0"/>
              <a:cs typeface="Times New Roman" pitchFamily="18" charset="0"/>
            </a:endParaRPr>
          </a:p>
          <a:p>
            <a:pPr algn="just">
              <a:buNone/>
            </a:pPr>
            <a:endParaRPr lang="en-GB" sz="2900" dirty="0">
              <a:latin typeface="Times New Roman" pitchFamily="18" charset="0"/>
              <a:cs typeface="Times New Roman" pitchFamily="18" charset="0"/>
            </a:endParaRPr>
          </a:p>
          <a:p>
            <a:pPr algn="just">
              <a:buNone/>
            </a:pPr>
            <a:endParaRPr lang="en-GB" sz="2900" dirty="0">
              <a:latin typeface="Times New Roman" pitchFamily="18" charset="0"/>
              <a:cs typeface="Times New Roman" pitchFamily="18" charset="0"/>
            </a:endParaRPr>
          </a:p>
          <a:p>
            <a:pPr algn="just">
              <a:buNone/>
            </a:pPr>
            <a:endParaRPr lang="en-GB" sz="2900" dirty="0">
              <a:latin typeface="Times New Roman" pitchFamily="18" charset="0"/>
              <a:cs typeface="Times New Roman" pitchFamily="18" charset="0"/>
            </a:endParaRPr>
          </a:p>
          <a:p>
            <a:pPr algn="just">
              <a:buNone/>
            </a:pPr>
            <a:endParaRPr lang="en-GB" sz="2900" dirty="0">
              <a:latin typeface="Times New Roman" pitchFamily="18" charset="0"/>
              <a:cs typeface="Times New Roman" pitchFamily="18" charset="0"/>
            </a:endParaRPr>
          </a:p>
        </p:txBody>
      </p:sp>
      <p:sp>
        <p:nvSpPr>
          <p:cNvPr id="5" name="Footer Placeholder 4"/>
          <p:cNvSpPr>
            <a:spLocks noGrp="1"/>
          </p:cNvSpPr>
          <p:nvPr>
            <p:ph type="ftr" sz="quarter" idx="11"/>
          </p:nvPr>
        </p:nvSpPr>
        <p:spPr/>
        <p:txBody>
          <a:bodyPr/>
          <a:lstStyle/>
          <a:p>
            <a:r>
              <a:rPr lang="en-GB" smtClean="0"/>
              <a:t>RDP</a:t>
            </a:r>
            <a:endParaRPr lang="en-GB" dirty="0"/>
          </a:p>
        </p:txBody>
      </p:sp>
      <p:sp>
        <p:nvSpPr>
          <p:cNvPr id="6" name="Slide Number Placeholder 5"/>
          <p:cNvSpPr>
            <a:spLocks noGrp="1"/>
          </p:cNvSpPr>
          <p:nvPr>
            <p:ph type="sldNum" sz="quarter" idx="12"/>
          </p:nvPr>
        </p:nvSpPr>
        <p:spPr/>
        <p:txBody>
          <a:bodyPr/>
          <a:lstStyle/>
          <a:p>
            <a:fld id="{3800E25D-885C-405A-87A0-552646E5ADCD}" type="slidenum">
              <a:rPr lang="en-GB" smtClean="0"/>
              <a:pPr/>
              <a:t>8</a:t>
            </a:fld>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428605"/>
            <a:ext cx="8229600" cy="5697559"/>
          </a:xfrm>
        </p:spPr>
        <p:txBody>
          <a:bodyPr>
            <a:normAutofit/>
          </a:bodyPr>
          <a:lstStyle/>
          <a:p>
            <a:pPr algn="ctr">
              <a:buNone/>
            </a:pPr>
            <a:r>
              <a:rPr lang="en-GB" sz="2000" u="sng" dirty="0">
                <a:solidFill>
                  <a:schemeClr val="tx2">
                    <a:lumMod val="40000"/>
                    <a:lumOff val="60000"/>
                  </a:schemeClr>
                </a:solidFill>
                <a:latin typeface="Times New Roman" pitchFamily="18" charset="0"/>
                <a:cs typeface="Times New Roman" pitchFamily="18" charset="0"/>
              </a:rPr>
              <a:t>ASSESSMENT</a:t>
            </a:r>
          </a:p>
          <a:p>
            <a:pPr algn="just">
              <a:buNone/>
            </a:pPr>
            <a:endParaRPr lang="en-GB" sz="1600" dirty="0">
              <a:latin typeface="Times New Roman" pitchFamily="18" charset="0"/>
              <a:cs typeface="Times New Roman" pitchFamily="18" charset="0"/>
            </a:endParaRPr>
          </a:p>
          <a:p>
            <a:pPr algn="just">
              <a:buNone/>
            </a:pPr>
            <a:r>
              <a:rPr lang="en-GB" sz="1600" dirty="0">
                <a:latin typeface="Times New Roman" pitchFamily="18" charset="0"/>
                <a:cs typeface="Times New Roman" pitchFamily="18" charset="0"/>
              </a:rPr>
              <a:t>Based on subjective and objective data; the diagnosis of the patient was found out to be </a:t>
            </a:r>
          </a:p>
          <a:p>
            <a:pPr algn="just">
              <a:buNone/>
            </a:pPr>
            <a:r>
              <a:rPr lang="en-GB" sz="1600" b="1" u="sng" dirty="0">
                <a:latin typeface="Times New Roman" pitchFamily="18" charset="0"/>
                <a:cs typeface="Times New Roman" pitchFamily="18" charset="0"/>
              </a:rPr>
              <a:t>GROOVE PANCREATITIS.</a:t>
            </a:r>
          </a:p>
        </p:txBody>
      </p:sp>
      <p:sp>
        <p:nvSpPr>
          <p:cNvPr id="4" name="Footer Placeholder 3"/>
          <p:cNvSpPr>
            <a:spLocks noGrp="1"/>
          </p:cNvSpPr>
          <p:nvPr>
            <p:ph type="ftr" sz="quarter" idx="11"/>
          </p:nvPr>
        </p:nvSpPr>
        <p:spPr/>
        <p:txBody>
          <a:bodyPr/>
          <a:lstStyle/>
          <a:p>
            <a:r>
              <a:rPr lang="en-GB" smtClean="0"/>
              <a:t>RDP</a:t>
            </a:r>
            <a:endParaRPr lang="en-GB" dirty="0"/>
          </a:p>
        </p:txBody>
      </p:sp>
      <p:sp>
        <p:nvSpPr>
          <p:cNvPr id="5" name="Slide Number Placeholder 4"/>
          <p:cNvSpPr>
            <a:spLocks noGrp="1"/>
          </p:cNvSpPr>
          <p:nvPr>
            <p:ph type="sldNum" sz="quarter" idx="12"/>
          </p:nvPr>
        </p:nvSpPr>
        <p:spPr/>
        <p:txBody>
          <a:bodyPr/>
          <a:lstStyle/>
          <a:p>
            <a:fld id="{3800E25D-885C-405A-87A0-552646E5ADCD}" type="slidenum">
              <a:rPr lang="en-GB" smtClean="0"/>
              <a:pPr/>
              <a:t>9</a:t>
            </a:fld>
            <a:endParaRPr lang="en-GB"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555</TotalTime>
  <Words>1428</Words>
  <Application>Microsoft Office PowerPoint</Application>
  <PresentationFormat>Widescreen</PresentationFormat>
  <Paragraphs>472</Paragraphs>
  <Slides>19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Times New Roman</vt:lpstr>
      <vt:lpstr>Office Theme</vt:lpstr>
      <vt:lpstr>CASE PRESENTATION ON  GROOVE PANCREATITIS</vt:lpstr>
      <vt:lpstr>PowerPoint Presentation</vt:lpstr>
      <vt:lpstr>PowerPoint Presentation</vt:lpstr>
      <vt:lpstr>PowerPoint Presentation</vt:lpstr>
      <vt:lpstr>LABORATORY INVESTIGATIONS:</vt:lpstr>
      <vt:lpstr>PowerPoint Presentation</vt:lpstr>
      <vt:lpstr>PowerPoint Presentation</vt:lpstr>
      <vt:lpstr>OBJECTIVE DATA </vt:lpstr>
      <vt:lpstr>PowerPoint Presentation</vt:lpstr>
      <vt:lpstr>PowerPoint Presentation</vt:lpstr>
      <vt:lpstr>TREATMENT CHART</vt:lpstr>
      <vt:lpstr>PowerPoint Presentation</vt:lpstr>
      <vt:lpstr>DISCHARGE MEDICATIONS</vt:lpstr>
      <vt:lpstr>PowerPoint Presentation</vt:lpstr>
      <vt:lpstr>PowerPoint Presentation</vt:lpstr>
      <vt:lpstr>PATIENT COUNCELLING</vt:lpstr>
      <vt:lpstr>PowerPoint Presentation</vt:lpstr>
      <vt:lpstr>PowerPoint Presentation</vt:lpstr>
      <vt:lpstr>THANKYOU</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PRESENTATION ON  GROOVE PANCREATITIS</dc:title>
  <dc:creator>user</dc:creator>
  <cp:lastModifiedBy>User</cp:lastModifiedBy>
  <cp:revision>59</cp:revision>
  <dcterms:created xsi:type="dcterms:W3CDTF">2022-10-12T11:21:47Z</dcterms:created>
  <dcterms:modified xsi:type="dcterms:W3CDTF">2024-09-03T08:07:10Z</dcterms:modified>
</cp:coreProperties>
</file>