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80" r:id="rId16"/>
    <p:sldId id="282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5184C-B705-40BE-B63F-60636C267DE9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95587-F431-4CC6-9888-CD7613EE520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311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95587-F431-4CC6-9888-CD7613EE520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4841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91645-A76F-4A3A-9F71-175A05C6E03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BF50-32A4-4D64-A641-87F2D82C8DD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46D8-A11E-4BBE-A63F-8CD551080A2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F344-77B9-4B22-BE60-74018E320ACE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6AA3F-0753-473D-B62F-A80379074BD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CDBC-271E-48CE-AA3A-65696678B9CD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FE010-3026-4AEA-A63A-493FA23F85D8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673D-816B-4B48-BBDE-F0A500EFB2F7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5124-2D75-492A-A5E1-EF50AC67D1CD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2898-F76D-411C-9DE8-FCD520BFC516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36819-A125-46A2-A1D4-D28332830790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3B40-527E-41F1-8530-67023946C4F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605808">
            <a:off x="2558239" y="2947195"/>
            <a:ext cx="787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976" y="1188353"/>
            <a:ext cx="9144000" cy="2406396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</a:t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sinusitis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decrease or reduce the further complication of sinusitis . 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cause or etiological factors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maintain the sings and symptoms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increase the respiration rate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F3EC0FC-12AA-DF1A-237A-13C5CEEA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2D7B82-CF8F-8EBD-57A4-A03BAB74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8B50B6-334D-170F-FC8C-1FAEAD348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AA143B-3AA0-59A4-B471-CA593DE1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BCBA2D-58CE-421D-EF27-DB292268C1DD}"/>
              </a:ext>
            </a:extLst>
          </p:cNvPr>
          <p:cNvSpPr txBox="1"/>
          <p:nvPr/>
        </p:nvSpPr>
        <p:spPr>
          <a:xfrm>
            <a:off x="1156447" y="1968594"/>
            <a:ext cx="10694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oral fluid intake 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Saline irrigation of the nostrils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Moist heat over affected sinus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Prolonged shower to help promote drainage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Humidifier to relieve the drying of mucous membrane associated with mouth breathing 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548531"/>
              </p:ext>
            </p:extLst>
          </p:nvPr>
        </p:nvGraphicFramePr>
        <p:xfrm>
          <a:off x="927466" y="1415300"/>
          <a:ext cx="10528660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RL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Ringer lactate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TT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Titanus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STAT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xylocaine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Lidocaine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0.1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c one SB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Ceftriaxone + sulbactam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Odimont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FX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Montelukast + fexofenadine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anxit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Alprazolam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rosuvas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Rosuvastatin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amlong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Amlodipine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8C5F5B-FC86-B59B-9C68-BA7E4DE8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BE977DF-F5C8-A9C8-F0EA-7D56CA56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8647652"/>
              </p:ext>
            </p:extLst>
          </p:nvPr>
        </p:nvGraphicFramePr>
        <p:xfrm>
          <a:off x="838200" y="2126074"/>
          <a:ext cx="10515600" cy="1240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8291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15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16 /12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0B033F-6666-A2FF-7928-5B2131AE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AB5C18-05BA-DD0A-56B7-F79198BC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4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430203"/>
              </p:ext>
            </p:extLst>
          </p:nvPr>
        </p:nvGraphicFramePr>
        <p:xfrm>
          <a:off x="838199" y="2008506"/>
          <a:ext cx="10369731" cy="11739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nexovas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Cilnidipine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0372980-41B7-7B54-43E4-52F2E420E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022C27E-DE0A-D36F-F68D-478726F6D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780A37-DF31-838B-0738-899DE9478D7A}"/>
              </a:ext>
            </a:extLst>
          </p:cNvPr>
          <p:cNvSpPr txBox="1"/>
          <p:nvPr/>
        </p:nvSpPr>
        <p:spPr>
          <a:xfrm>
            <a:off x="995082" y="3841796"/>
            <a:ext cx="6606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BP monitoring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883" y="-11897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517" y="1065520"/>
            <a:ext cx="10515600" cy="5839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F42ABC-376F-441E-2089-0732DD7FA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9C3740-32B1-B1E4-6AFA-FDFA20D0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CA42D7-82B6-E02A-2A67-6A6D75C0B8DE}"/>
              </a:ext>
            </a:extLst>
          </p:cNvPr>
          <p:cNvSpPr txBox="1"/>
          <p:nvPr/>
        </p:nvSpPr>
        <p:spPr>
          <a:xfrm>
            <a:off x="506506" y="1556105"/>
            <a:ext cx="116854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Lidocaine and alprazolam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increase nervous system side effects such as dizziness,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drowsiness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confusion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- 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Caution is advised during concurrent use. Patients should be monitored for potentially excessive or prolonged CNS depression and other CNS adverse effects. Dosage adjustments may be required . </a:t>
            </a:r>
          </a:p>
          <a:p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Alprazolam and amlodipine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have additive effects in lowering your blood pressure 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dizziness, lightheadedness,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fainting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and/or changes in pulse or heart rate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Caution and close monitoring for development of hypotension is advised during coadministration of these agents. Some authorities recommend avoiding alcohol in patients receiving vasodilating antihypertensive drugs 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Drug-Food Interactions : </a:t>
            </a:r>
          </a:p>
          <a:p>
            <a:endParaRPr lang="en-IN" sz="2000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E2E2C2A-D1E7-BBE2-2FC8-5950F100E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86D991-C425-4076-DB9C-C14579D96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18D69D-F8FA-41AA-05B1-2D8D47B89848}"/>
              </a:ext>
            </a:extLst>
          </p:cNvPr>
          <p:cNvSpPr txBox="1"/>
          <p:nvPr/>
        </p:nvSpPr>
        <p:spPr>
          <a:xfrm>
            <a:off x="1241612" y="2465201"/>
            <a:ext cx="10515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Ampicillin and food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 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exhibit reduced gastrointestinal absorption in the presence of food. The therapeutic effect of the antimicrobial may be reduced .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Alprazolam and food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pharmacologic activity of oral midazolam, triazolam, and alprazolam may be increased if taken after drinking grapefruit juice. 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D2EC909-AA61-25F7-5FA3-06107DB80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A4E0F16-6BE8-7052-DB6A-81B92CF2E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9744C0F-53FE-D13F-3BED-993452D7D555}"/>
              </a:ext>
            </a:extLst>
          </p:cNvPr>
          <p:cNvSpPr txBox="1"/>
          <p:nvPr/>
        </p:nvSpPr>
        <p:spPr>
          <a:xfrm>
            <a:off x="2026024" y="2169459"/>
            <a:ext cx="83461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warm compresses in the sinus area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fluid intake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Educate the patient to avoid cold environment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Promote good oral hygiene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smoking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blowing nose 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F287ED-3AF8-E086-1D54-2862C76E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3B8910-3C06-BB81-D5E6-B5AF902AA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4D13C3E-FBC8-B361-C815-6906B59D1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6BA7EE-5F99-509C-160C-C237E4AE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15 / 12 / 2023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58 years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16 / 12 / 2023 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male    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2312150248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65 kg 	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ENT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/>
              <a:t>c/o nose block since 2 months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4DC66D-8215-0FE7-C007-E6FE22937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F5EA944-D178-AFC8-C048-EA9E44CC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812" y="2190750"/>
            <a:ext cx="10515600" cy="3078069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c/o nasal construction since 2 months . </a:t>
            </a: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2 months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CA2194-6762-9781-6CD9-894F616A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F50B57-DCB8-A418-BF1F-FB17CA56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988" y="1847850"/>
            <a:ext cx="12062012" cy="435133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k/c/o  HTN since 1 year 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tab telmisartan 40 mg since 1 year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mixed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no 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D468F0-372A-A174-81D4-080972E0D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64AB6E-4478-EF2A-AA6B-84A963A5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4" y="1762872"/>
            <a:ext cx="6154271" cy="435133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Soft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120 / 80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80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Afebrile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20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69DEA2-76F6-5E1D-A9A0-0600DA81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F0B11D1-D89A-973E-53D7-1B2114C57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C472B6A-B6F9-1F08-1EFF-17782D91B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2599977-2251-17F7-A373-0FBF3C3D0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D60EA08-8A95-E2AD-898B-2B72FCCCA56F}"/>
              </a:ext>
            </a:extLst>
          </p:cNvPr>
          <p:cNvSpPr txBox="1"/>
          <p:nvPr/>
        </p:nvSpPr>
        <p:spPr>
          <a:xfrm>
            <a:off x="1389530" y="2030417"/>
            <a:ext cx="1004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deviated nasal septum to right with caudal deviation chronic sinusitis 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205629"/>
              </p:ext>
            </p:extLst>
          </p:nvPr>
        </p:nvGraphicFramePr>
        <p:xfrm>
          <a:off x="1071156" y="1864814"/>
          <a:ext cx="1021515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15.3 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2.43 L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– 4.5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5900 million / cells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4500 – 11000 m/ cells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PT/INR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13.2 / 0.98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22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Serum creatine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141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135 – 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4.2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3.5 – 5.1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107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96 – 106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0C8A27-E070-029B-77A7-7ED89FE78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0275B6-C8F4-45C7-2BCA-99D548AAA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2B6646E-47D4-7073-BB9F-929EAFAF4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E97DAAB-6313-D576-DB3C-7C639A9D3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0B01003-3C24-9F7F-C146-7BCD50B03E12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chronic sinusitis 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721</Words>
  <Application>Microsoft Office PowerPoint</Application>
  <PresentationFormat>Widescreen</PresentationFormat>
  <Paragraphs>243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 Unicode MS</vt:lpstr>
      <vt:lpstr>Arial</vt:lpstr>
      <vt:lpstr>Calibri</vt:lpstr>
      <vt:lpstr>Calibri Light</vt:lpstr>
      <vt:lpstr>Times New Roman</vt:lpstr>
      <vt:lpstr>Wingdings</vt:lpstr>
      <vt:lpstr>office theme</vt:lpstr>
      <vt:lpstr>Case Presentation on chronic sinusitis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Pharmacist Intervention 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65</cp:revision>
  <dcterms:created xsi:type="dcterms:W3CDTF">2013-07-15T20:26:40Z</dcterms:created>
  <dcterms:modified xsi:type="dcterms:W3CDTF">2024-09-03T08:10:24Z</dcterms:modified>
</cp:coreProperties>
</file>