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80" r:id="rId17"/>
    <p:sldId id="281" r:id="rId18"/>
    <p:sldId id="286" r:id="rId19"/>
    <p:sldId id="287" r:id="rId20"/>
    <p:sldId id="288" r:id="rId21"/>
    <p:sldId id="284" r:id="rId22"/>
    <p:sldId id="28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5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4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FECAD-9028-4373-A179-3E8C217269B1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CB501-D553-4431-8EF5-E0ED8FCEE3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1241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CB501-D553-4431-8EF5-E0ED8FCEE313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0960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83ED3-1551-4F89-9DE9-E3057A115D2F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571FC-C075-4F6C-9F83-DE912C4BE8E1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E1B-F6C2-407F-A937-CF23A23D39DF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D0CD8-55CC-4117-98A9-981622D0F47E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9002B-494D-4219-9BBD-34A6CC621542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A92C6-6AC8-4C89-8B8E-44472D15ED47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3EF7C-6A08-4DB5-A444-88ECB54627AF}" type="datetime1">
              <a:rPr lang="en-US" smtClean="0"/>
              <a:t>9/3/2024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F96A-7A49-4186-A330-7FE39F7F0334}" type="datetime1">
              <a:rPr lang="en-US" smtClean="0"/>
              <a:t>9/3/2024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5BF53-768B-44D9-8E6E-0ED2626EE0EF}" type="datetime1">
              <a:rPr lang="en-US" smtClean="0"/>
              <a:t>9/3/2024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14380-29C1-4D2E-BD03-5464D813EC24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9CC09-4887-48B5-BA3D-3A72DA70DBE5}" type="datetime1">
              <a:rPr lang="en-US" smtClean="0"/>
              <a:t>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0341A-CF13-4BEE-B689-30BA866A0D7A}" type="datetime1">
              <a:rPr lang="en-US" smtClean="0"/>
              <a:t>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19479355">
            <a:off x="2513769" y="2857499"/>
            <a:ext cx="8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2611" y="1895580"/>
            <a:ext cx="9144000" cy="2406396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on Dilated cardiomyopathy</a:t>
            </a:r>
            <a:b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E293ADD-EB55-3A5E-8A0D-6EFB71FDA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CA32FDA-092E-DE53-B275-8B637E9C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5BF8847-F284-E9AF-D896-CAB8BB6024DA}"/>
              </a:ext>
            </a:extLst>
          </p:cNvPr>
          <p:cNvSpPr txBox="1"/>
          <p:nvPr/>
        </p:nvSpPr>
        <p:spPr>
          <a:xfrm>
            <a:off x="1057834" y="2282692"/>
            <a:ext cx="10390093" cy="2259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from acute decompensated heart failure , dilated cardiomyopathy 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FDDE9CA-B99D-CEC1-A6CC-033A0C08A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505D192-14A4-EF57-2537-53814C82B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IN" sz="3200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Goal</a:t>
            </a:r>
          </a:p>
          <a:p>
            <a:r>
              <a:rPr lang="en-IN" sz="3200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Specific :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to improve the patient quality of life .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to reduce the further complication of heart failure .  </a:t>
            </a:r>
          </a:p>
          <a:p>
            <a:r>
              <a:rPr lang="en-IN" sz="3200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Disease specific :</a:t>
            </a: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To treat the heart rhythm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prevent the cause and etiological factors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treat the sings and symptoms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F659A48-4B61-61A9-9A88-E69AB5F63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5E1D04E-8D6C-10B1-4A5A-0763657EA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Non Pharmacological Treatments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19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4E39FF-B061-3C4A-E2E7-EE7AC1974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8734B5-01A1-7153-545D-3DC23A8A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227C957-A10E-C14B-7E8E-68679993A8F9}"/>
              </a:ext>
            </a:extLst>
          </p:cNvPr>
          <p:cNvSpPr txBox="1"/>
          <p:nvPr/>
        </p:nvSpPr>
        <p:spPr>
          <a:xfrm>
            <a:off x="838200" y="2058707"/>
            <a:ext cx="1091004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Lower your sodium (salt) intake. Salt may make fluid buildup worse. ...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Aim for a healthy weight since extra weight can make your heart work harder.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Get regular physical activity. ...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Quit smoking. ...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Avoid or limit alcohol. ...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Manage contributing risk factors. ...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Manage stress. ...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Get good-quality sleep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488"/>
            <a:ext cx="10515600" cy="530324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Pharmacological Treatment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5160405"/>
              </p:ext>
            </p:extLst>
          </p:nvPr>
        </p:nvGraphicFramePr>
        <p:xfrm>
          <a:off x="838200" y="555812"/>
          <a:ext cx="10528660" cy="45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91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51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913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58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4546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6664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1934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of days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Lasix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Furosemide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tramadol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Tramadol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amp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 O 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sompraz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Esomeprazole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emeset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Ondansetron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thiamine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Vitamin B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ecospirin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Aspirin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75 / 20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nexpro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RD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Domperidone + esomeprazole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cardivas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CR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Carvedilol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isolazine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Isosorbide dinitrate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½ - 0 – ½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11A3FC1B-7816-09B3-6044-D61C9C738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017473"/>
              </p:ext>
            </p:extLst>
          </p:nvPr>
        </p:nvGraphicFramePr>
        <p:xfrm>
          <a:off x="838202" y="5127812"/>
          <a:ext cx="10528658" cy="1651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77851">
                  <a:extLst>
                    <a:ext uri="{9D8B030D-6E8A-4147-A177-3AD203B41FA5}">
                      <a16:colId xmlns:a16="http://schemas.microsoft.com/office/drawing/2014/main" xmlns="" val="1093929123"/>
                    </a:ext>
                  </a:extLst>
                </a:gridCol>
                <a:gridCol w="2169459">
                  <a:extLst>
                    <a:ext uri="{9D8B030D-6E8A-4147-A177-3AD203B41FA5}">
                      <a16:colId xmlns:a16="http://schemas.microsoft.com/office/drawing/2014/main" xmlns="" val="3345768988"/>
                    </a:ext>
                  </a:extLst>
                </a:gridCol>
                <a:gridCol w="2178424">
                  <a:extLst>
                    <a:ext uri="{9D8B030D-6E8A-4147-A177-3AD203B41FA5}">
                      <a16:colId xmlns:a16="http://schemas.microsoft.com/office/drawing/2014/main" xmlns="" val="410272739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3298660098"/>
                    </a:ext>
                  </a:extLst>
                </a:gridCol>
                <a:gridCol w="1255058">
                  <a:extLst>
                    <a:ext uri="{9D8B030D-6E8A-4147-A177-3AD203B41FA5}">
                      <a16:colId xmlns:a16="http://schemas.microsoft.com/office/drawing/2014/main" xmlns="" val="198942767"/>
                    </a:ext>
                  </a:extLst>
                </a:gridCol>
                <a:gridCol w="1165412">
                  <a:extLst>
                    <a:ext uri="{9D8B030D-6E8A-4147-A177-3AD203B41FA5}">
                      <a16:colId xmlns:a16="http://schemas.microsoft.com/office/drawing/2014/main" xmlns="" val="1985151455"/>
                    </a:ext>
                  </a:extLst>
                </a:gridCol>
                <a:gridCol w="1110854">
                  <a:extLst>
                    <a:ext uri="{9D8B030D-6E8A-4147-A177-3AD203B41FA5}">
                      <a16:colId xmlns:a16="http://schemas.microsoft.com/office/drawing/2014/main" xmlns="" val="27477554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Tab </a:t>
                      </a:r>
                      <a:r>
                        <a:rPr lang="en-IN" dirty="0" err="1"/>
                        <a:t>ivabpaline</a:t>
                      </a:r>
                      <a:r>
                        <a:rPr lang="en-IN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err="1"/>
                        <a:t>Corlanor</a:t>
                      </a:r>
                      <a:r>
                        <a:rPr lang="en-IN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6157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Syp </a:t>
                      </a:r>
                      <a:r>
                        <a:rPr lang="en-IN" dirty="0" err="1"/>
                        <a:t>aerodil</a:t>
                      </a:r>
                      <a:r>
                        <a:rPr lang="en-IN" dirty="0"/>
                        <a:t> LS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err="1"/>
                        <a:t>Ambroxol</a:t>
                      </a:r>
                      <a:r>
                        <a:rPr lang="en-IN" dirty="0"/>
                        <a:t> + terbutaline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10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16961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Syp </a:t>
                      </a:r>
                      <a:r>
                        <a:rPr lang="en-IN" dirty="0" err="1"/>
                        <a:t>cremaffin</a:t>
                      </a:r>
                      <a:r>
                        <a:rPr lang="en-IN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Liquid paraffin + milk of magnesium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4461193"/>
                  </a:ext>
                </a:extLst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Progress Chart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9417877"/>
              </p:ext>
            </p:extLst>
          </p:nvPr>
        </p:nvGraphicFramePr>
        <p:xfrm>
          <a:off x="838200" y="2126074"/>
          <a:ext cx="10515600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Time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BP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Pulse Rate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30 / 12/ 2023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00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100 / 70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80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31 / 12 / 2023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30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110 / 80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76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01 / 12 / 2023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 : 00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110 / 870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76 bpm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5E940B-0ACF-4D46-E838-93E5CA8B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C802F0E-D583-E592-C59F-54E75A9B9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33718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Discharge Medications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4105054"/>
              </p:ext>
            </p:extLst>
          </p:nvPr>
        </p:nvGraphicFramePr>
        <p:xfrm>
          <a:off x="1073717" y="1649227"/>
          <a:ext cx="10369731" cy="27608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44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343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817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506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8139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70344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25933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 of days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2925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dobutamine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Dobutamine HCL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250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piptaz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Tazobactam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2.25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nexpro</a:t>
                      </a: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RD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Domperidone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thiamine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Vitamin B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2CAE7959-8FE3-E82D-F59A-8AB3F47C3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523184"/>
              </p:ext>
            </p:extLst>
          </p:nvPr>
        </p:nvGraphicFramePr>
        <p:xfrm>
          <a:off x="1073717" y="4428321"/>
          <a:ext cx="10369730" cy="2199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1272">
                  <a:extLst>
                    <a:ext uri="{9D8B030D-6E8A-4147-A177-3AD203B41FA5}">
                      <a16:colId xmlns:a16="http://schemas.microsoft.com/office/drawing/2014/main" xmlns="" val="2352506831"/>
                    </a:ext>
                  </a:extLst>
                </a:gridCol>
                <a:gridCol w="1730188">
                  <a:extLst>
                    <a:ext uri="{9D8B030D-6E8A-4147-A177-3AD203B41FA5}">
                      <a16:colId xmlns:a16="http://schemas.microsoft.com/office/drawing/2014/main" xmlns="" val="1968798032"/>
                    </a:ext>
                  </a:extLst>
                </a:gridCol>
                <a:gridCol w="2187389">
                  <a:extLst>
                    <a:ext uri="{9D8B030D-6E8A-4147-A177-3AD203B41FA5}">
                      <a16:colId xmlns:a16="http://schemas.microsoft.com/office/drawing/2014/main" xmlns="" val="3833050700"/>
                    </a:ext>
                  </a:extLst>
                </a:gridCol>
                <a:gridCol w="1046711">
                  <a:extLst>
                    <a:ext uri="{9D8B030D-6E8A-4147-A177-3AD203B41FA5}">
                      <a16:colId xmlns:a16="http://schemas.microsoft.com/office/drawing/2014/main" xmlns="" val="195635066"/>
                    </a:ext>
                  </a:extLst>
                </a:gridCol>
                <a:gridCol w="1481390">
                  <a:extLst>
                    <a:ext uri="{9D8B030D-6E8A-4147-A177-3AD203B41FA5}">
                      <a16:colId xmlns:a16="http://schemas.microsoft.com/office/drawing/2014/main" xmlns="" val="2090687072"/>
                    </a:ext>
                  </a:extLst>
                </a:gridCol>
                <a:gridCol w="1694275">
                  <a:extLst>
                    <a:ext uri="{9D8B030D-6E8A-4147-A177-3AD203B41FA5}">
                      <a16:colId xmlns:a16="http://schemas.microsoft.com/office/drawing/2014/main" xmlns="" val="97581253"/>
                    </a:ext>
                  </a:extLst>
                </a:gridCol>
                <a:gridCol w="1268505">
                  <a:extLst>
                    <a:ext uri="{9D8B030D-6E8A-4147-A177-3AD203B41FA5}">
                      <a16:colId xmlns:a16="http://schemas.microsoft.com/office/drawing/2014/main" xmlns="" val="3471799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Tab ecospirin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Aspirin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75 / 20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 – 0 – 1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Continue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00047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Syp ascoril LS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 err="1"/>
                        <a:t>Ambroxol</a:t>
                      </a:r>
                      <a:r>
                        <a:rPr lang="en-IN" dirty="0"/>
                        <a:t> + </a:t>
                      </a:r>
                      <a:r>
                        <a:rPr lang="en-IN" dirty="0" err="1"/>
                        <a:t>guaphenesin</a:t>
                      </a:r>
                      <a:r>
                        <a:rPr lang="en-IN" dirty="0"/>
                        <a:t> + terbutaline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10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 – 1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 days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58580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Syp </a:t>
                      </a:r>
                      <a:r>
                        <a:rPr lang="en-IN" dirty="0" err="1"/>
                        <a:t>cremaffin</a:t>
                      </a:r>
                      <a:r>
                        <a:rPr lang="en-IN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Liquid paraffin + milk of magnesium + sodium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15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0 – 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30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54347721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Pharmacist Intervention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7544"/>
            <a:ext cx="10515600" cy="5016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Drug-Drug Interactions :-</a:t>
            </a:r>
          </a:p>
          <a:p>
            <a:pPr>
              <a:buNone/>
            </a:pPr>
            <a:endParaRPr lang="en-IN" b="1" u="sng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878D19-3096-2621-6F21-0611805AE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A0E543A-954E-19B3-772E-2D8D21FD5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B9F5BF2-FA1C-6CA2-5448-F17AD7A401A7}"/>
              </a:ext>
            </a:extLst>
          </p:cNvPr>
          <p:cNvSpPr txBox="1"/>
          <p:nvPr/>
        </p:nvSpPr>
        <p:spPr>
          <a:xfrm>
            <a:off x="1176617" y="2152025"/>
            <a:ext cx="1059404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Tramadol and ivabradine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 increase the risk of an irregular heart rhythm that may be serious and potentially life-threatening, although it is a relatively rare side effect , dizziness, lightheadedness,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fainting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shortness of breath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or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heart palpitations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during treatment with these medications .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Ondansetron and ivabradine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4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 increase the risk of an irregular heart rhythm that may be serious and potentially life-threatening, although it is a relatively rare side effect .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dizziness, lightheadedness,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fainting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shortness of breath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or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heart palpitations , nausea and vomiting . </a:t>
            </a:r>
          </a:p>
          <a:p>
            <a:endParaRPr lang="en-US" dirty="0">
              <a:latin typeface="system-ui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4741" y="136525"/>
            <a:ext cx="10515600" cy="665816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Pharmacist Intervention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59FC847-8160-4151-CB57-64159922C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38C4623-BE74-4BD6-6099-D8FDF1D29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AB2E6DC-4B7A-F42A-04DC-BC088F7CB03C}"/>
              </a:ext>
            </a:extLst>
          </p:cNvPr>
          <p:cNvSpPr txBox="1"/>
          <p:nvPr/>
        </p:nvSpPr>
        <p:spPr>
          <a:xfrm>
            <a:off x="268942" y="802341"/>
            <a:ext cx="1176169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Ondansetron and tramadol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 increase the risk of serotonin syndrome and an irregular heart rhythm, both rare but potentially life-threatening effects of these drugs , </a:t>
            </a:r>
            <a:r>
              <a:rPr lang="en-US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blood pressure, increased heart rate,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fever</a:t>
            </a:r>
            <a:r>
              <a:rPr lang="en-US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excessive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sweating</a:t>
            </a:r>
            <a:r>
              <a:rPr lang="en-US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shivering or shaking, blurred vision,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muscle spasm</a:t>
            </a:r>
            <a:r>
              <a:rPr lang="en-US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or stiffness, tremor, incoordination, stomach cramp,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nausea</a:t>
            </a:r>
            <a:r>
              <a:rPr lang="en-US" sz="28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vomiting, and diarrhea .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Terbutaline and carvedilol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M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 reduce the benefits of both medications, since they have opposing effects in the body , asthma and obstructive pulmonary disease.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Furosemide and budesonide 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 May cause muscle pains or cramps, loss of appetite, weakness, dizziness, or confusion .  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300E20-0C00-2432-0BB6-C552CAB2C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2F307E-E212-7F3B-F5EE-DAE4D9208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90624F42-0924-AB40-C7A9-858FE86B0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741" y="136525"/>
            <a:ext cx="10515600" cy="665816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Pharmacist Intervention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9EC171F-24FB-94EB-5EAA-5D1A37415052}"/>
              </a:ext>
            </a:extLst>
          </p:cNvPr>
          <p:cNvSpPr txBox="1"/>
          <p:nvPr/>
        </p:nvSpPr>
        <p:spPr>
          <a:xfrm>
            <a:off x="215153" y="901494"/>
            <a:ext cx="1197684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Carvedilol and ivabradine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 slow the heart rate, and using them together may increase this effect and cause conduction problems and irregular heart rhythm ,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dizziness, lightheadedness, fainting, or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blood pressure . </a:t>
            </a:r>
          </a:p>
          <a:p>
            <a:endParaRPr lang="en-US" sz="240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Terbutaline and ivabradine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 increase the risk of an irregular heart rhythm that may be serious and potentially life-threatening, although it is a rare side effect . Congenital long QT syndrome, other cardiac diseases, conduction abnormalities, or electrolyte disturbances . </a:t>
            </a:r>
          </a:p>
          <a:p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Furosemide and esomeprazole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I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 sometimes cause 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hypomagnesemia , </a:t>
            </a:r>
            <a:r>
              <a:rPr lang="en-I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2400" b="0" i="0" dirty="0">
                <a:solidFill>
                  <a:srgbClr val="C7CAD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irregular heart rhythm, 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palpitations</a:t>
            </a:r>
            <a:r>
              <a:rPr lang="en-I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muscle spasm</a:t>
            </a:r>
            <a:r>
              <a:rPr lang="en-I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tremor, and 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seizures</a:t>
            </a:r>
            <a:r>
              <a:rPr lang="en-I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In children, abnormal heart rhythm may cause 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fatigue</a:t>
            </a:r>
            <a:r>
              <a:rPr lang="en-I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upset stomach</a:t>
            </a:r>
            <a:r>
              <a:rPr lang="en-IN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dizziness, and light-headedness . 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Carvedilol and budesonide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4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 reduce the effects of carvedilol in lowering blood pressure .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801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FA30F8-C041-ED0B-58A5-3E84B632B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951190-B184-79EC-F8BC-9B2F64E9C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CDC8BF84-A3B2-7B4C-8F64-F73B01149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741" y="136525"/>
            <a:ext cx="10515600" cy="665816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Pharmacist Intervention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C70B423-FB76-55A4-5951-D6E0110C145A}"/>
              </a:ext>
            </a:extLst>
          </p:cNvPr>
          <p:cNvSpPr txBox="1"/>
          <p:nvPr/>
        </p:nvSpPr>
        <p:spPr>
          <a:xfrm>
            <a:off x="237564" y="1132522"/>
            <a:ext cx="1194995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Aspirin and budesonide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risk of side effects in the gastrointestinal tract such as inflammation, bleeding, ulceration, and rarely, perforation .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Furosemide and carvedilol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may lower your blood pressure and slow your heart rate . 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Carvedilol and budesonide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 reduce the effects of carvedilol in lowering blood pressure . </a:t>
            </a:r>
          </a:p>
          <a:p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Aspirin and budesonide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 increase the risk of side effects in the gastrointestinal tract such as inflammation, bleeding, ulceration, and rarely, perforation . </a:t>
            </a:r>
          </a:p>
          <a:p>
            <a:endParaRPr lang="en-US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Furosemide and carvedilol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may lower your blood pressure and slow your heart rate , dizziness, or feeling like you might pass out, weakness, fainting, fast or irregular heartbeats, or loss of blood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glucose</a:t>
            </a:r>
            <a:r>
              <a:rPr lang="en-US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control . 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595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SOAP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None/>
            </a:pPr>
            <a:endParaRPr lang="en-IN" dirty="0"/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 -  Subjective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O -  Objective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A – Assessment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P - Plan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EA4AC6-C1E4-5BEC-E42D-95F6D8B34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84B59A-2E00-BE00-9C8C-928AAA05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436ADB-10F7-7BF0-A48A-965097ADE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342608-BCA6-D859-4EA4-8AFB85A4A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8E9A1A1-E8D6-C3EA-BBAA-F4069F1998BB}"/>
              </a:ext>
            </a:extLst>
          </p:cNvPr>
          <p:cNvSpPr txBox="1"/>
          <p:nvPr/>
        </p:nvSpPr>
        <p:spPr>
          <a:xfrm>
            <a:off x="748553" y="1501853"/>
            <a:ext cx="1060524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Terbutaline and tramadol </a:t>
            </a:r>
            <a:r>
              <a:rPr lang="en-IN" sz="2400" dirty="0"/>
              <a:t>-  </a:t>
            </a:r>
            <a:r>
              <a:rPr lang="en-US" sz="2400" b="0" i="0" dirty="0">
                <a:effectLst/>
                <a:latin typeface="system-ui"/>
              </a:rPr>
              <a:t>can increase the risk of an irregular heart rhythm that may be serious and potentially life-threatening </a:t>
            </a:r>
          </a:p>
          <a:p>
            <a:endParaRPr lang="en-US" sz="2400" dirty="0">
              <a:latin typeface="system-ui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Aspirin and magnesium oxide </a:t>
            </a:r>
            <a:r>
              <a:rPr lang="en-US" sz="2400" dirty="0">
                <a:latin typeface="system-ui"/>
              </a:rPr>
              <a:t>-  magnesium oxide</a:t>
            </a:r>
            <a:r>
              <a:rPr lang="en-US" sz="2400" b="0" i="0" dirty="0">
                <a:effectLst/>
                <a:latin typeface="system-ui"/>
              </a:rPr>
              <a:t> together with </a:t>
            </a:r>
            <a:r>
              <a:rPr lang="en-US" sz="2400" dirty="0">
                <a:latin typeface="system-ui"/>
              </a:rPr>
              <a:t>aspirin</a:t>
            </a:r>
            <a:r>
              <a:rPr lang="en-US" sz="2400" b="0" i="0" dirty="0">
                <a:effectLst/>
                <a:latin typeface="system-ui"/>
              </a:rPr>
              <a:t> may decrease the effects of aspirin . </a:t>
            </a:r>
          </a:p>
          <a:p>
            <a:endParaRPr lang="en-US" sz="2400" dirty="0">
              <a:latin typeface="system-ui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Terbutaline and ondansetron </a:t>
            </a:r>
            <a:r>
              <a:rPr lang="en-US" sz="2400" dirty="0">
                <a:latin typeface="system-ui"/>
              </a:rPr>
              <a:t>- </a:t>
            </a:r>
            <a:r>
              <a:rPr lang="en-US" sz="2400" b="0" i="0" dirty="0">
                <a:effectLst/>
                <a:latin typeface="system-ui"/>
              </a:rPr>
              <a:t>can increase the risk of an irregular heart rhythm that may be serious and potentially life-threatening . </a:t>
            </a:r>
          </a:p>
          <a:p>
            <a:endParaRPr lang="en-US" sz="2400" dirty="0">
              <a:latin typeface="system-ui"/>
            </a:endParaRPr>
          </a:p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Furosemide and terbutaline </a:t>
            </a:r>
            <a:r>
              <a:rPr lang="en-US" sz="2400" dirty="0">
                <a:latin typeface="system-ui"/>
              </a:rPr>
              <a:t>-  </a:t>
            </a:r>
            <a:r>
              <a:rPr lang="en-US" sz="2400" b="0" i="0" dirty="0">
                <a:effectLst/>
                <a:latin typeface="system-ui"/>
              </a:rPr>
              <a:t>may increase the risk of developing </a:t>
            </a:r>
            <a:r>
              <a:rPr lang="en-US" sz="2400" dirty="0">
                <a:latin typeface="system-ui"/>
              </a:rPr>
              <a:t>hypokalemia</a:t>
            </a:r>
            <a:r>
              <a:rPr lang="en-US" sz="2400" b="0" i="0" dirty="0">
                <a:effectLst/>
                <a:latin typeface="system-ui"/>
              </a:rPr>
              <a:t>, or low blood potassium . </a:t>
            </a:r>
            <a:endParaRPr lang="en-IN" sz="24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8F6DB58D-C082-BDD2-ACE7-7C3E2F32A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741" y="136525"/>
            <a:ext cx="10515600" cy="665816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Pharmacist Intervention</a:t>
            </a:r>
          </a:p>
        </p:txBody>
      </p:sp>
    </p:spTree>
    <p:extLst>
      <p:ext uri="{BB962C8B-B14F-4D97-AF65-F5344CB8AC3E}">
        <p14:creationId xmlns:p14="http://schemas.microsoft.com/office/powerpoint/2010/main" val="1054574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Patient Counselling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311B6DC-3E94-A45B-A3CA-9CA6A67E7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F00EE5-1C1A-5FA6-55DC-D58E9ECC4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63855DC-AB44-5D1C-D084-87AED990EE34}"/>
              </a:ext>
            </a:extLst>
          </p:cNvPr>
          <p:cNvSpPr txBox="1"/>
          <p:nvPr/>
        </p:nvSpPr>
        <p:spPr>
          <a:xfrm>
            <a:off x="1304364" y="1690688"/>
            <a:ext cx="1004943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Lower your sodium (salt) intake. Salt may make fluid buildup worse. ...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Aim for a healthy weight since extra weight can make your heart work harder.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Get regular physical activity. ...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Quit smoking. ...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Avoid or limit alcohol. ...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Manage contributing risk factors. ...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Manage stress. ...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Get good-quality sleep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5867" y="2549324"/>
            <a:ext cx="636603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 YOU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CE1D913-1B7A-7F2F-6C13-14413064A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0D747E2-AF36-F6A9-3E9F-01F00DC04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800" b="1" dirty="0">
                <a:solidFill>
                  <a:srgbClr val="C00000"/>
                </a:solidFill>
              </a:rPr>
              <a:t>Patient Demographic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C00000"/>
              </a:buClr>
              <a:buNone/>
            </a:pPr>
            <a:r>
              <a:rPr lang="en-IN" sz="3200" b="1" u="sng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Demographic Details</a:t>
            </a:r>
            <a:endParaRPr lang="en-IN" sz="3600" b="1" u="sng" dirty="0">
              <a:solidFill>
                <a:srgbClr val="C000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Name: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XYZ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DOA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30 / 12 / 2023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Age: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52 years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DOD: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01 / 01 / 2024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Sex: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male   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IP No: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2312140274 </a:t>
            </a: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Weight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: 60 kg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Unit :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General medicine </a:t>
            </a:r>
          </a:p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Complaints on Admission :</a:t>
            </a:r>
          </a:p>
          <a:p>
            <a:pPr marL="0" indent="0">
              <a:buNone/>
            </a:pPr>
            <a:r>
              <a:rPr lang="en-IN" dirty="0"/>
              <a:t>c/o pain in abdomen since 15 days , generalised weakness since 15 days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91507E-321C-A6DE-F9C0-8B430EFDA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F810EEC-D8FD-68EE-9B69-91F17369D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Subjective Evidences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365" y="1847850"/>
            <a:ext cx="11353800" cy="4351338"/>
          </a:xfrm>
        </p:spPr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1. c/o of pain in abdomen since 15 days . 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2. c/o of generalised weakness since 15 days . </a:t>
            </a:r>
          </a:p>
          <a:p>
            <a:pPr marL="0" indent="0">
              <a:buClr>
                <a:srgbClr val="C00000"/>
              </a:buClr>
              <a:buNone/>
            </a:pPr>
            <a:endParaRPr lang="en-IN" sz="32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endParaRPr lang="en-IN" sz="32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sz="32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None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Symptoms were present since last  since 15 days .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3251AF-B529-5C2E-AB9D-08B6BE241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847228-26CE-CF43-E72A-CE2466347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Past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sz="32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Medical History</a:t>
            </a: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acute decomposed heart failure , dilated cardiomyopathy ejection fraction .  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Medication History </a:t>
            </a: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no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Social History </a:t>
            </a: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mixed alcoholic and smoker 15 to 20 years 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sz="3200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Family History </a:t>
            </a:r>
            <a:r>
              <a:rPr lang="en-IN" sz="32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no </a:t>
            </a:r>
            <a:endParaRPr lang="en-IN" sz="36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DCF5B6D-6DFF-436F-C3EF-A507C24C8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B73624-337F-81F8-A180-B20207C03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General :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CVS :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S1S2 +ve murmurs heard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RS :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B/L NVBS +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CNS : </a:t>
            </a:r>
            <a:r>
              <a:rPr lang="en-US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onscious and Oriented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Pain and tenderness . </a:t>
            </a:r>
          </a:p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Others :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BP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100 / 70 </a:t>
            </a:r>
            <a:r>
              <a:rPr lang="en-IN" b="1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mmhg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Pulse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80 bpm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Temp :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normal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RR :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18 </a:t>
            </a:r>
            <a:r>
              <a:rPr lang="en-IN" b="1" dirty="0" err="1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cpm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endParaRPr lang="en-IN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3D86EA-C14A-E956-ABFD-818DB4464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41FF36A-FF43-7CAF-39F4-51DC54DD3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002060"/>
                </a:solidFill>
              </a:rPr>
              <a:t>Provisional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None/>
            </a:pP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B11FC52-F0CC-0312-C8D1-94AD2A3DA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F861C39-8B16-C937-57B2-88D045462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D4272ED-4D71-A4C5-5041-F56402308943}"/>
              </a:ext>
            </a:extLst>
          </p:cNvPr>
          <p:cNvSpPr txBox="1"/>
          <p:nvPr/>
        </p:nvSpPr>
        <p:spPr>
          <a:xfrm>
            <a:off x="1541930" y="1870075"/>
            <a:ext cx="9690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Dilated cardiomyopathy secondary to alcohol Etiology heart failure with reduce ejection fraction 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Objective Evidences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0630771"/>
              </p:ext>
            </p:extLst>
          </p:nvPr>
        </p:nvGraphicFramePr>
        <p:xfrm>
          <a:off x="1071156" y="1864814"/>
          <a:ext cx="10215156" cy="435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50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050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4050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Investigation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Result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Normal Value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Haemoglobin</a:t>
                      </a:r>
                      <a:r>
                        <a:rPr lang="en-IN" sz="2000" baseline="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12.3 g/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13.8 – 17. 2 g/ dl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Leucocytes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– 40 %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Neutrophils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75 %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– 60 %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Eosinophils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00 %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4 %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Basophils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00 %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1 %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Platelet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3.43 L/cmm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1.5 – 4.5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Monocytes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05 %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Alb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2.9 g/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3.4 – 5.4 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Glo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3.1 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2.0 – 3.9 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Urea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48 mg / dl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– 20 mg / dl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32F81A7-65C1-7550-8F72-FF5986B6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37793E-40E4-33EA-BC58-118BF9A3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Objective Evidences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9158826"/>
              </p:ext>
            </p:extLst>
          </p:nvPr>
        </p:nvGraphicFramePr>
        <p:xfrm>
          <a:off x="1476102" y="1603555"/>
          <a:ext cx="8752114" cy="277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760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760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CHEMICAL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EXAMINATION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REPORT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Urine analysis colour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Reddish colour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WBC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 – 8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RBC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Epi cells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– 4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976175"/>
              </p:ext>
            </p:extLst>
          </p:nvPr>
        </p:nvGraphicFramePr>
        <p:xfrm>
          <a:off x="1476102" y="4630070"/>
          <a:ext cx="8752114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760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760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MICROSCOPICAL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EXAMINATION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REPORT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52D6526-31C1-85EE-ECE4-202AA84C8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605403D-6588-44D5-3E37-C59FF4CE8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1473</TotalTime>
  <Words>1212</Words>
  <Application>Microsoft Office PowerPoint</Application>
  <PresentationFormat>Widescreen</PresentationFormat>
  <Paragraphs>368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 Unicode MS</vt:lpstr>
      <vt:lpstr>Arial</vt:lpstr>
      <vt:lpstr>Calibri</vt:lpstr>
      <vt:lpstr>Calibri Light</vt:lpstr>
      <vt:lpstr>system-ui</vt:lpstr>
      <vt:lpstr>Times New Roman</vt:lpstr>
      <vt:lpstr>Wingdings</vt:lpstr>
      <vt:lpstr>office theme</vt:lpstr>
      <vt:lpstr>Case Presentation on Dilated cardiomyopathy </vt:lpstr>
      <vt:lpstr>SOAP Analysis</vt:lpstr>
      <vt:lpstr>Patient Demographic Details</vt:lpstr>
      <vt:lpstr>Subjective Evidences</vt:lpstr>
      <vt:lpstr>Past History</vt:lpstr>
      <vt:lpstr>Physical Examination</vt:lpstr>
      <vt:lpstr>Provisional Diagnosis</vt:lpstr>
      <vt:lpstr>Objective Evidences</vt:lpstr>
      <vt:lpstr>Objective Evidences</vt:lpstr>
      <vt:lpstr>Assessment</vt:lpstr>
      <vt:lpstr>Plan</vt:lpstr>
      <vt:lpstr>Non Pharmacological Treatments</vt:lpstr>
      <vt:lpstr>Pharmacological Treatment</vt:lpstr>
      <vt:lpstr>Progress Chart</vt:lpstr>
      <vt:lpstr>Discharge Medications</vt:lpstr>
      <vt:lpstr>Pharmacist Intervention</vt:lpstr>
      <vt:lpstr>Pharmacist Intervention</vt:lpstr>
      <vt:lpstr>Pharmacist Intervention</vt:lpstr>
      <vt:lpstr>Pharmacist Intervention</vt:lpstr>
      <vt:lpstr>Pharmacist Intervention</vt:lpstr>
      <vt:lpstr>Patient Counselling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65</cp:revision>
  <dcterms:created xsi:type="dcterms:W3CDTF">2013-07-15T20:26:40Z</dcterms:created>
  <dcterms:modified xsi:type="dcterms:W3CDTF">2024-09-03T08:12:56Z</dcterms:modified>
</cp:coreProperties>
</file>