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7" r:id="rId10"/>
    <p:sldId id="268" r:id="rId11"/>
    <p:sldId id="269" r:id="rId12"/>
    <p:sldId id="270" r:id="rId13"/>
    <p:sldId id="271" r:id="rId14"/>
    <p:sldId id="272" r:id="rId15"/>
    <p:sldId id="280" r:id="rId16"/>
    <p:sldId id="284" r:id="rId17"/>
    <p:sldId id="285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85" autoAdjust="0"/>
    <p:restoredTop sz="94434" autoAdjust="0"/>
  </p:normalViewPr>
  <p:slideViewPr>
    <p:cSldViewPr snapToGrid="0">
      <p:cViewPr varScale="1">
        <p:scale>
          <a:sx n="70" d="100"/>
          <a:sy n="70" d="100"/>
        </p:scale>
        <p:origin x="534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742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6FECAD-9028-4373-A179-3E8C217269B1}" type="datetimeFigureOut">
              <a:rPr lang="en-IN" smtClean="0"/>
              <a:t>03-09-2024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BCB501-D553-4431-8EF5-E0ED8FCEE31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812412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BCB501-D553-4431-8EF5-E0ED8FCEE313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748533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1EA3C-413F-4E64-BA7A-425986AE97F1}" type="datetime1">
              <a:rPr lang="en-US" smtClean="0"/>
              <a:t>9/3/2024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0C8E3-3F2B-403C-BEEE-D0A95A1AB9BC}" type="datetime1">
              <a:rPr lang="en-US" smtClean="0"/>
              <a:t>9/3/2024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3C7E8-2B9D-4D23-A6E4-85F8DE4DADCE}" type="datetime1">
              <a:rPr lang="en-US" smtClean="0"/>
              <a:t>9/3/2024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8B280-A3FA-4AF0-8CF5-5F96D604D381}" type="datetime1">
              <a:rPr lang="en-US" smtClean="0"/>
              <a:t>9/3/2024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93FC1-919A-40CC-944B-DF311D284A0E}" type="datetime1">
              <a:rPr lang="en-US" smtClean="0"/>
              <a:t>9/3/2024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FEB83-8E09-4D3D-8CA0-686CA93CD35B}" type="datetime1">
              <a:rPr lang="en-US" smtClean="0"/>
              <a:t>9/3/2024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DD26D-0638-4EBF-BCF5-2986731688AB}" type="datetime1">
              <a:rPr lang="en-US" smtClean="0"/>
              <a:t>9/3/2024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4A813-1A79-4D85-9D5E-5464D47D4CB6}" type="datetime1">
              <a:rPr lang="en-US" smtClean="0"/>
              <a:t>9/3/2024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F53B8-0D78-48BC-843F-9C1261E91126}" type="datetime1">
              <a:rPr lang="en-US" smtClean="0"/>
              <a:t>9/3/2024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9F4EB-1253-4BC4-A9D8-BE4CDB0503A6}" type="datetime1">
              <a:rPr lang="en-US" smtClean="0"/>
              <a:t>9/3/2024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4822D-15DE-4E91-8620-9DDC1FFCE102}" type="datetime1">
              <a:rPr lang="en-US" smtClean="0"/>
              <a:t>9/3/2024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CAEF73-A635-4E87-B285-7F45FF2581AA}" type="datetime1">
              <a:rPr lang="en-US" smtClean="0"/>
              <a:t>9/3/2024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 rot="19761580">
            <a:off x="2254252" y="2628899"/>
            <a:ext cx="8496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</a:t>
            </a:r>
            <a:endParaRPr lang="en-US" sz="40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48118" y="2126807"/>
            <a:ext cx="9144000" cy="2081946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Case Presentation on hypothyroidism </a:t>
            </a:r>
            <a:r>
              <a:rPr lang="en-US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BE293ADD-EB55-3A5E-8A0D-6EFB71FDA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0CA32FDA-092E-DE53-B275-8B637E9CFC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5400" b="1" dirty="0">
                <a:solidFill>
                  <a:srgbClr val="C00000"/>
                </a:solidFill>
              </a:rPr>
              <a:t>Plan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IN" b="1" dirty="0">
                <a:solidFill>
                  <a:srgbClr val="C00000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Goal</a:t>
            </a:r>
          </a:p>
          <a:p>
            <a:r>
              <a:rPr lang="en-IN" b="1" u="sng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Patient Specific : </a:t>
            </a:r>
          </a:p>
          <a:p>
            <a:pPr>
              <a:buClr>
                <a:srgbClr val="C00000"/>
              </a:buClr>
              <a:buFont typeface="Wingdings" pitchFamily="2" charset="2"/>
              <a:buChar char="ü"/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to improve the patient quality of life . </a:t>
            </a:r>
          </a:p>
          <a:p>
            <a:pPr>
              <a:buClr>
                <a:srgbClr val="C00000"/>
              </a:buClr>
              <a:buFont typeface="Wingdings" pitchFamily="2" charset="2"/>
              <a:buChar char="ü"/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To reduce the further complication of  hypothyroidism . </a:t>
            </a:r>
          </a:p>
          <a:p>
            <a:r>
              <a:rPr lang="en-IN" b="1" u="sng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Disease specific :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</a:p>
          <a:p>
            <a:pPr>
              <a:buClr>
                <a:srgbClr val="C00000"/>
              </a:buClr>
              <a:buFont typeface="Wingdings" pitchFamily="2" charset="2"/>
              <a:buChar char="ü"/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To prevent the sings and symptoms . </a:t>
            </a:r>
          </a:p>
          <a:p>
            <a:pPr>
              <a:buClr>
                <a:srgbClr val="C00000"/>
              </a:buClr>
              <a:buFont typeface="Wingdings" pitchFamily="2" charset="2"/>
              <a:buChar char="ü"/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To decrease the abdomen pain . </a:t>
            </a:r>
          </a:p>
          <a:p>
            <a:pPr>
              <a:buClr>
                <a:srgbClr val="C00000"/>
              </a:buClr>
              <a:buFont typeface="Wingdings" pitchFamily="2" charset="2"/>
              <a:buChar char="ü"/>
            </a:pPr>
            <a:endParaRPr lang="en-IN" sz="2000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F659A48-4B61-61A9-9A88-E69AB5F63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5E1D04E-8D6C-10B1-4A5A-0763657EAD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5400" b="1" dirty="0">
                <a:solidFill>
                  <a:srgbClr val="C00000"/>
                </a:solidFill>
              </a:rPr>
              <a:t>Non Pharmacological Treatments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3192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F4E39FF-B061-3C4A-E2E7-EE7AC1974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98734B5-01A1-7153-545D-3DC23A8AC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B1EB1DB4-9962-032B-A8D6-9A769CEDFEF5}"/>
              </a:ext>
            </a:extLst>
          </p:cNvPr>
          <p:cNvSpPr txBox="1"/>
          <p:nvPr/>
        </p:nvSpPr>
        <p:spPr>
          <a:xfrm>
            <a:off x="1371600" y="2300753"/>
            <a:ext cx="917089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3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selenium-rich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3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sugar-free 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3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gluten-free diet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3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 well as taking vitamin B supplements and probiotics</a:t>
            </a:r>
            <a:endParaRPr lang="en-I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1255" y="284574"/>
            <a:ext cx="10515600" cy="799266"/>
          </a:xfrm>
        </p:spPr>
        <p:txBody>
          <a:bodyPr>
            <a:normAutofit fontScale="90000"/>
          </a:bodyPr>
          <a:lstStyle/>
          <a:p>
            <a:pPr algn="ctr"/>
            <a:r>
              <a:rPr lang="en-IN" sz="5400" b="1" dirty="0">
                <a:solidFill>
                  <a:srgbClr val="C00000"/>
                </a:solidFill>
              </a:rPr>
              <a:t>Pharmacological Treatment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09389712"/>
              </p:ext>
            </p:extLst>
          </p:nvPr>
        </p:nvGraphicFramePr>
        <p:xfrm>
          <a:off x="981255" y="1524001"/>
          <a:ext cx="10528660" cy="4267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6911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16511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19139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37158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245467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16664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119342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Sl.No</a:t>
                      </a:r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: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Brand Name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Generic Name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Dose</a:t>
                      </a:r>
                      <a:r>
                        <a:rPr lang="en-IN" sz="2000" b="1" baseline="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  <a:endParaRPr lang="en-IN" sz="20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Freq.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Route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No:</a:t>
                      </a:r>
                      <a:r>
                        <a:rPr lang="en-IN" sz="2000" b="1" baseline="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of days</a:t>
                      </a:r>
                      <a:endParaRPr lang="en-IN" sz="20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Inj tramadol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Tramadol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50 mg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SOS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IV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 day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Inj NS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Normal saline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100 ml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SOS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IV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 day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Inj pan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pantoprazole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40 mg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 – 0 – 0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IV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 day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Inj emeset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Ondansetron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4 mg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 – 1 – 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IV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 day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Inj RL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Ringer lactate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75 ml / hr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Inj </a:t>
                      </a:r>
                      <a:r>
                        <a:rPr lang="en-IN" sz="2000" dirty="0" err="1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buscopan</a:t>
                      </a:r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Hyoscine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 – 1 – 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IV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 day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Tab </a:t>
                      </a:r>
                      <a:r>
                        <a:rPr lang="en-IN" sz="2000" dirty="0" err="1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azofan</a:t>
                      </a:r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Azathioprine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75 mg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 – 0 – 0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PO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 day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Tab </a:t>
                      </a:r>
                      <a:r>
                        <a:rPr lang="en-IN" sz="2000" dirty="0" err="1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rozo</a:t>
                      </a:r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Rabeprazole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20 mg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 – 0 – 0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PO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 day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Tab </a:t>
                      </a:r>
                      <a:r>
                        <a:rPr lang="en-IN" sz="2000" dirty="0" err="1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budez</a:t>
                      </a:r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CR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Budesonide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3 mg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2 – 0 – 0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PO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 day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87741AC1-15FB-484D-4487-562C0FA7C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C4DFD8B9-C23A-E84D-E75D-B3D10D5A0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5400" b="1" dirty="0">
                <a:solidFill>
                  <a:srgbClr val="C00000"/>
                </a:solidFill>
              </a:rPr>
              <a:t>Progress Chart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50525442"/>
              </p:ext>
            </p:extLst>
          </p:nvPr>
        </p:nvGraphicFramePr>
        <p:xfrm>
          <a:off x="838200" y="2126074"/>
          <a:ext cx="10515600" cy="7924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289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6289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6289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6289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Date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Time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BP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Pulse Rate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02 / 01 / 2024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11 : 00 am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110 / 70 </a:t>
                      </a:r>
                      <a:r>
                        <a:rPr lang="en-IN" sz="2000" dirty="0" err="1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mmhg</a:t>
                      </a:r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82 bpm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55E940B-0ACF-4D46-E838-93E5CA8B98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DC802F0E-D583-E592-C59F-54E75A9B9D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833718"/>
          </a:xfrm>
        </p:spPr>
        <p:txBody>
          <a:bodyPr>
            <a:normAutofit/>
          </a:bodyPr>
          <a:lstStyle/>
          <a:p>
            <a:pPr algn="ctr"/>
            <a:r>
              <a:rPr lang="en-IN" sz="5400" b="1" dirty="0">
                <a:solidFill>
                  <a:srgbClr val="C00000"/>
                </a:solidFill>
              </a:rPr>
              <a:t>Discharge Medications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24175353"/>
              </p:ext>
            </p:extLst>
          </p:nvPr>
        </p:nvGraphicFramePr>
        <p:xfrm>
          <a:off x="1181292" y="1667436"/>
          <a:ext cx="10369731" cy="346192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5447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73430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18172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5506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48139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703445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259335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442940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Sl.No</a:t>
                      </a:r>
                      <a:endParaRPr lang="en-IN" sz="20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Bra5nd Name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Generic Name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Dose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Freq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Route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No: of days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72925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Tab </a:t>
                      </a:r>
                      <a:r>
                        <a:rPr lang="en-IN" sz="2000" dirty="0" err="1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budez</a:t>
                      </a:r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CR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Budesonide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3 mg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3 – 0 – 0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PO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6 week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429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Tab </a:t>
                      </a:r>
                      <a:r>
                        <a:rPr lang="en-IN" sz="2000" dirty="0" err="1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azopan</a:t>
                      </a:r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Azathioprine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75 mg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 – 0 – 0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PO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err="1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Cont</a:t>
                      </a:r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429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err="1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Pentasa</a:t>
                      </a:r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granules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err="1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Mesalazine</a:t>
                      </a:r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granules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 gm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 – 0 – 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PO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err="1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Cont</a:t>
                      </a:r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429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Tab </a:t>
                      </a:r>
                      <a:r>
                        <a:rPr lang="en-IN" sz="2000" dirty="0" err="1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Rozo</a:t>
                      </a:r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Rabeprazole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20 mg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 – 0 – 0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PO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err="1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Cont</a:t>
                      </a:r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429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Tab </a:t>
                      </a:r>
                      <a:r>
                        <a:rPr lang="en-IN" sz="2000" dirty="0" err="1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thyronorm</a:t>
                      </a:r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Thyroxine sulphate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112.5 mcg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 – 0 – 0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PO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err="1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Cont</a:t>
                      </a:r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031004699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="" xmlns:a16="http://schemas.microsoft.com/office/drawing/2014/main" id="{2CAE7959-8FE3-E82D-F59A-8AB3F47C39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9123941"/>
              </p:ext>
            </p:extLst>
          </p:nvPr>
        </p:nvGraphicFramePr>
        <p:xfrm>
          <a:off x="1181293" y="5129361"/>
          <a:ext cx="10369730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61272">
                  <a:extLst>
                    <a:ext uri="{9D8B030D-6E8A-4147-A177-3AD203B41FA5}">
                      <a16:colId xmlns="" xmlns:a16="http://schemas.microsoft.com/office/drawing/2014/main" val="2352506831"/>
                    </a:ext>
                  </a:extLst>
                </a:gridCol>
                <a:gridCol w="1730188">
                  <a:extLst>
                    <a:ext uri="{9D8B030D-6E8A-4147-A177-3AD203B41FA5}">
                      <a16:colId xmlns="" xmlns:a16="http://schemas.microsoft.com/office/drawing/2014/main" val="1968798032"/>
                    </a:ext>
                  </a:extLst>
                </a:gridCol>
                <a:gridCol w="2187389">
                  <a:extLst>
                    <a:ext uri="{9D8B030D-6E8A-4147-A177-3AD203B41FA5}">
                      <a16:colId xmlns="" xmlns:a16="http://schemas.microsoft.com/office/drawing/2014/main" val="3833050700"/>
                    </a:ext>
                  </a:extLst>
                </a:gridCol>
                <a:gridCol w="1046711">
                  <a:extLst>
                    <a:ext uri="{9D8B030D-6E8A-4147-A177-3AD203B41FA5}">
                      <a16:colId xmlns="" xmlns:a16="http://schemas.microsoft.com/office/drawing/2014/main" val="195635066"/>
                    </a:ext>
                  </a:extLst>
                </a:gridCol>
                <a:gridCol w="1481390">
                  <a:extLst>
                    <a:ext uri="{9D8B030D-6E8A-4147-A177-3AD203B41FA5}">
                      <a16:colId xmlns="" xmlns:a16="http://schemas.microsoft.com/office/drawing/2014/main" val="2090687072"/>
                    </a:ext>
                  </a:extLst>
                </a:gridCol>
                <a:gridCol w="1694275">
                  <a:extLst>
                    <a:ext uri="{9D8B030D-6E8A-4147-A177-3AD203B41FA5}">
                      <a16:colId xmlns="" xmlns:a16="http://schemas.microsoft.com/office/drawing/2014/main" val="97581253"/>
                    </a:ext>
                  </a:extLst>
                </a:gridCol>
                <a:gridCol w="1268505">
                  <a:extLst>
                    <a:ext uri="{9D8B030D-6E8A-4147-A177-3AD203B41FA5}">
                      <a16:colId xmlns="" xmlns:a16="http://schemas.microsoft.com/office/drawing/2014/main" val="347179995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Tab </a:t>
                      </a:r>
                      <a:r>
                        <a:rPr lang="en-IN" dirty="0" err="1"/>
                        <a:t>ultracet</a:t>
                      </a:r>
                      <a:r>
                        <a:rPr lang="en-IN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err="1"/>
                        <a:t>Uroxylic</a:t>
                      </a:r>
                      <a:r>
                        <a:rPr lang="en-IN" dirty="0"/>
                        <a:t> acid 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SOS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PO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100047456"/>
                  </a:ext>
                </a:extLst>
              </a:tr>
            </a:tbl>
          </a:graphicData>
        </a:graphic>
      </p:graphicFrame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0103222A-7132-1AAB-1516-11A9CC4F60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7E08D97F-6D8D-0407-8F53-69C56E087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5400" b="1" dirty="0">
                <a:solidFill>
                  <a:srgbClr val="C00000"/>
                </a:solidFill>
              </a:rPr>
              <a:t>Pharmacist Intervention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67544"/>
            <a:ext cx="10515600" cy="501613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IN" b="1" u="sng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Drug-Drug Interactions :-</a:t>
            </a:r>
          </a:p>
          <a:p>
            <a:pPr>
              <a:buNone/>
            </a:pPr>
            <a:endParaRPr lang="en-IN" b="1" u="sng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1878D19-3096-2621-6F21-0611805AE1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A0E543A-954E-19B3-772E-2D8D21FD56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5E1C1FD8-866B-9A67-9BF2-4116830AAFFE}"/>
              </a:ext>
            </a:extLst>
          </p:cNvPr>
          <p:cNvSpPr txBox="1"/>
          <p:nvPr/>
        </p:nvSpPr>
        <p:spPr>
          <a:xfrm>
            <a:off x="1891553" y="2465294"/>
            <a:ext cx="893781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Ondansetron and tramadol </a:t>
            </a:r>
            <a: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can increase the risk of serotonin syndrome and an irregular heart rhythm both rare but potentially life threating effects . Fever , excessive sweating , muscle spasm or stiffness , tremor , nausea , vomiting , Diarrhea .  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5400" b="1" dirty="0">
                <a:solidFill>
                  <a:srgbClr val="C00000"/>
                </a:solidFill>
              </a:rPr>
              <a:t>Patient Counselling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Clr>
                <a:srgbClr val="C00000"/>
              </a:buClr>
              <a:buNone/>
            </a:pPr>
            <a:endParaRPr lang="en-IN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>
              <a:buClr>
                <a:srgbClr val="C00000"/>
              </a:buClr>
              <a:buFont typeface="Wingdings" pitchFamily="2" charset="2"/>
              <a:buChar char="ü"/>
            </a:pPr>
            <a:endParaRPr lang="en-IN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endParaRPr lang="en-IN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311B6DC-3E94-A45B-A3CA-9CA6A67E7F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2F00EE5-1C1A-5FA6-55DC-D58E9ECC4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BFD76020-AD47-9A5E-813C-6BE4E4CAB7CB}"/>
              </a:ext>
            </a:extLst>
          </p:cNvPr>
          <p:cNvSpPr txBox="1"/>
          <p:nvPr/>
        </p:nvSpPr>
        <p:spPr>
          <a:xfrm>
            <a:off x="694765" y="1696104"/>
            <a:ext cx="1080247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Getting adequate rest and relaxation 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Reducing or avoiding stress 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Maintain adequate nutrition 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Increase dietary iodine intake 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Take iron rich foods , fruits and green Leafly vegetables 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Over treatment may lead to decreased bone mineral density and adverse cardiac consequences 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 not modify dose or stop treatment without consultation , over treatment may leads to decreased bone mineral density and adverse cardiac consequences .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925867" y="2549324"/>
            <a:ext cx="6366038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9600" b="1" cap="none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THANK YOU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3CE1D913-1B7A-7F2F-6C13-14413064A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70D747E2-AF36-F6A9-3E9F-01F00DC04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5400" b="1" dirty="0">
                <a:solidFill>
                  <a:srgbClr val="C00000"/>
                </a:solidFill>
              </a:rPr>
              <a:t>SOAP Analysis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C00000"/>
              </a:buClr>
              <a:buNone/>
            </a:pPr>
            <a:endParaRPr lang="en-IN" dirty="0"/>
          </a:p>
          <a:p>
            <a:pPr>
              <a:buClr>
                <a:srgbClr val="C00000"/>
              </a:buClr>
              <a:buFont typeface="Wingdings" pitchFamily="2" charset="2"/>
              <a:buChar char="q"/>
            </a:pPr>
            <a:r>
              <a:rPr lang="en-IN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S -  Subjective Findings</a:t>
            </a:r>
          </a:p>
          <a:p>
            <a:pPr>
              <a:buClr>
                <a:srgbClr val="C00000"/>
              </a:buClr>
              <a:buFont typeface="Wingdings" pitchFamily="2" charset="2"/>
              <a:buChar char="q"/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O -  Objective Findings</a:t>
            </a:r>
          </a:p>
          <a:p>
            <a:pPr>
              <a:buClr>
                <a:srgbClr val="C00000"/>
              </a:buClr>
              <a:buFont typeface="Wingdings" pitchFamily="2" charset="2"/>
              <a:buChar char="q"/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A – Assessment</a:t>
            </a:r>
          </a:p>
          <a:p>
            <a:pPr>
              <a:buClr>
                <a:srgbClr val="C00000"/>
              </a:buClr>
              <a:buFont typeface="Wingdings" pitchFamily="2" charset="2"/>
              <a:buChar char="q"/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P - Plan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8EA4AC6-C1E4-5BEC-E42D-95F6D8B344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384B59A-2E00-BE00-9C8C-928AAA05CA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4800" b="1" dirty="0">
                <a:solidFill>
                  <a:srgbClr val="C00000"/>
                </a:solidFill>
              </a:rPr>
              <a:t>Patient Demographic Details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rgbClr val="C00000"/>
              </a:buClr>
              <a:buNone/>
            </a:pPr>
            <a:r>
              <a:rPr lang="en-IN" sz="3200" b="1" u="sng" dirty="0">
                <a:solidFill>
                  <a:srgbClr val="C00000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Patient Demographic Details</a:t>
            </a:r>
            <a:endParaRPr lang="en-IN" sz="3600" b="1" u="sng" dirty="0">
              <a:solidFill>
                <a:srgbClr val="C00000"/>
              </a:solidFill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Name: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XYZ                                          </a:t>
            </a: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DOA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: 02 / 01 / 2024 </a:t>
            </a:r>
          </a:p>
          <a:p>
            <a:pPr>
              <a:buClr>
                <a:srgbClr val="C00000"/>
              </a:buClr>
            </a:pP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Age: 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27 years                                        </a:t>
            </a: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DOD: 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02 / 01 / 2024 </a:t>
            </a:r>
          </a:p>
          <a:p>
            <a:pPr>
              <a:buClr>
                <a:srgbClr val="C00000"/>
              </a:buClr>
            </a:pP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Sex: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female                                            </a:t>
            </a: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IP No:</a:t>
            </a:r>
            <a:endParaRPr lang="en-IN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Weight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: 56 kg                                       </a:t>
            </a: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Unit : 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Medi Gastro </a:t>
            </a:r>
          </a:p>
          <a:p>
            <a:endParaRPr lang="en-IN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IN" b="1" u="sng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Complaints on Admission :</a:t>
            </a:r>
          </a:p>
          <a:p>
            <a:pPr marL="0" indent="0">
              <a:buNone/>
            </a:pPr>
            <a:r>
              <a:rPr lang="en-IN" dirty="0"/>
              <a:t>c/o pain abdomen and vomiting since 1 day .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2D91507E-321C-A6DE-F9C0-8B430EFDA6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F810EEC-D8FD-68EE-9B69-91F17369DD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5400" b="1" dirty="0">
                <a:solidFill>
                  <a:srgbClr val="C00000"/>
                </a:solidFill>
              </a:rPr>
              <a:t>Subjective Evidences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Clr>
                <a:srgbClr val="C00000"/>
              </a:buClr>
              <a:buNone/>
            </a:pPr>
            <a:r>
              <a:rPr lang="en-IN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1. c/o pain abdomen and vomiting since 1 day . </a:t>
            </a:r>
          </a:p>
          <a:p>
            <a:pPr marL="0" indent="0">
              <a:buClr>
                <a:srgbClr val="C00000"/>
              </a:buClr>
              <a:buNone/>
            </a:pPr>
            <a:endParaRPr lang="en-IN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indent="0">
              <a:buClr>
                <a:srgbClr val="C00000"/>
              </a:buClr>
              <a:buNone/>
            </a:pPr>
            <a:endParaRPr lang="en-IN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  <a:buNone/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                        Symptoms were present since last 1 day .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A3251AF-B529-5C2E-AB9D-08B6BE241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7847228-26CE-CF43-E72A-CE2466347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>
                <a:solidFill>
                  <a:srgbClr val="002060"/>
                </a:solidFill>
              </a:rPr>
              <a:t>Past History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en-IN" sz="2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Past Medical History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: k/c/o hypothyroidism , Crohn's disease .   </a:t>
            </a: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Past Medication History 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: tab </a:t>
            </a:r>
            <a:r>
              <a:rPr lang="en-IN" dirty="0" err="1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thyronorm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Social History 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: mixed . </a:t>
            </a: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Family History 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: nil </a:t>
            </a:r>
            <a:endParaRPr lang="en-IN" sz="320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DCF5B6D-6DFF-436F-C3EF-A507C24C8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0B73624-337F-81F8-A180-B20207C03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>
                <a:solidFill>
                  <a:srgbClr val="002060"/>
                </a:solidFill>
              </a:rPr>
              <a:t>Physical Examination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Clr>
                <a:srgbClr val="C00000"/>
              </a:buClr>
            </a:pPr>
            <a:r>
              <a:rPr lang="en-IN" b="1" u="sng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General : </a:t>
            </a:r>
            <a:endParaRPr lang="en-IN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CVS : 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S1S2 +ve murmurs heard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</a:p>
          <a:p>
            <a:pPr>
              <a:buClr>
                <a:srgbClr val="C00000"/>
              </a:buClr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RS : 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B/L NVBS + </a:t>
            </a:r>
            <a:endParaRPr lang="en-IN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CNS : </a:t>
            </a:r>
            <a:r>
              <a:rPr lang="en-US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C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onscious and Oriented </a:t>
            </a:r>
            <a:endParaRPr lang="en-IN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PA : soft and mild tenderness </a:t>
            </a:r>
          </a:p>
          <a:p>
            <a:pPr>
              <a:buClr>
                <a:srgbClr val="C00000"/>
              </a:buClr>
            </a:pPr>
            <a:r>
              <a:rPr lang="en-IN" b="1" u="sng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Others :</a:t>
            </a:r>
          </a:p>
          <a:p>
            <a:pPr>
              <a:buClr>
                <a:srgbClr val="C00000"/>
              </a:buClr>
              <a:buFont typeface="Wingdings" pitchFamily="2" charset="2"/>
              <a:buChar char="ü"/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BP : 120 / 30 </a:t>
            </a:r>
            <a:r>
              <a:rPr lang="en-IN" dirty="0" err="1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mmhg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</a:p>
          <a:p>
            <a:pPr>
              <a:buClr>
                <a:srgbClr val="C00000"/>
              </a:buClr>
              <a:buFont typeface="Wingdings" pitchFamily="2" charset="2"/>
              <a:buChar char="ü"/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Pulse : 70 bpm </a:t>
            </a:r>
          </a:p>
          <a:p>
            <a:pPr>
              <a:buClr>
                <a:srgbClr val="C00000"/>
              </a:buClr>
              <a:buFont typeface="Wingdings" pitchFamily="2" charset="2"/>
              <a:buChar char="ü"/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Temp : normal </a:t>
            </a:r>
          </a:p>
          <a:p>
            <a:pPr>
              <a:buClr>
                <a:srgbClr val="C00000"/>
              </a:buClr>
              <a:buFont typeface="Wingdings" pitchFamily="2" charset="2"/>
              <a:buChar char="ü"/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RR : 18 </a:t>
            </a:r>
            <a:r>
              <a:rPr lang="en-IN" dirty="0" err="1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cpm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endParaRPr lang="en-IN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endParaRPr lang="en-IN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03D86EA-C14A-E956-ABFD-818DB44648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41FF36A-FF43-7CAF-39F4-51DC54DD30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5400" b="1" dirty="0">
                <a:solidFill>
                  <a:srgbClr val="002060"/>
                </a:solidFill>
              </a:rPr>
              <a:t>Provisional Diagnosis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endParaRPr lang="en-IN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endParaRPr lang="en-IN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>
              <a:buNone/>
            </a:pPr>
            <a:endParaRPr lang="en-IN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BB11FC52-F0CC-0312-C8D1-94AD2A3DA4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F861C39-8B16-C937-57B2-88D045462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6E52C9AC-3B4D-98F4-C2B7-A962036DAD84}"/>
              </a:ext>
            </a:extLst>
          </p:cNvPr>
          <p:cNvSpPr txBox="1"/>
          <p:nvPr/>
        </p:nvSpPr>
        <p:spPr>
          <a:xfrm>
            <a:off x="3155578" y="1968594"/>
            <a:ext cx="44913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AE CD / pain abdomen .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sz="5400" b="1" dirty="0">
                <a:solidFill>
                  <a:srgbClr val="C00000"/>
                </a:solidFill>
              </a:rPr>
              <a:t>Objective Evidences</a:t>
            </a:r>
            <a:endParaRPr lang="en-IN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30939228"/>
              </p:ext>
            </p:extLst>
          </p:nvPr>
        </p:nvGraphicFramePr>
        <p:xfrm>
          <a:off x="1071156" y="1864814"/>
          <a:ext cx="10215156" cy="3962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40505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40505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40505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Investigation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Result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Normal Value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Haemoglobin</a:t>
                      </a:r>
                      <a:r>
                        <a:rPr lang="en-IN" sz="2000" baseline="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12.1 g/ dl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13.8 – 17. 2 g/ dl 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Leucocytes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12 %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20 – 40 %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Neutrophils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82 %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40 – 60 %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Total bilirubin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0.5 mg / dl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1.2 mg / dl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Chloride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103 meq / 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96 – 106 meq/ 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Sodium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134 meq / 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135 – 145 meq / 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Potassium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4.1 meq / 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3.5 – 5.1 meq / 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Urea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27 mg / dl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5 – 20 mg / dl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serum creatinine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0.4 mg / dl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0.7 – 1.3 mg / dl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32F81A7-65C1-7550-8F72-FF5986B64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B37793E-40E4-33EA-BC58-118BF9A36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5400" b="1" dirty="0">
                <a:solidFill>
                  <a:srgbClr val="C00000"/>
                </a:solidFill>
              </a:rPr>
              <a:t>Assessment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IN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E5BF8847-F284-E9AF-D896-CAB8BB6024DA}"/>
              </a:ext>
            </a:extLst>
          </p:cNvPr>
          <p:cNvSpPr txBox="1"/>
          <p:nvPr/>
        </p:nvSpPr>
        <p:spPr>
          <a:xfrm>
            <a:off x="1057834" y="2282692"/>
            <a:ext cx="10390093" cy="17173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>
              <a:lnSpc>
                <a:spcPct val="80000"/>
              </a:lnSpc>
              <a:buNone/>
            </a:pP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Based on subjective and objective evidence the  patient was suffering from hypothyroidism and Crohn's disease . 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CFDDE9CA-B99D-CEC1-A6CC-033A0C08A2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4505D192-14A4-EF57-2537-53814C82B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1209</TotalTime>
  <Words>758</Words>
  <Application>Microsoft Office PowerPoint</Application>
  <PresentationFormat>Widescreen</PresentationFormat>
  <Paragraphs>263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Arial Unicode MS</vt:lpstr>
      <vt:lpstr>Arial</vt:lpstr>
      <vt:lpstr>Calibri</vt:lpstr>
      <vt:lpstr>Calibri Light</vt:lpstr>
      <vt:lpstr>Times New Roman</vt:lpstr>
      <vt:lpstr>Wingdings</vt:lpstr>
      <vt:lpstr>office theme</vt:lpstr>
      <vt:lpstr>Case Presentation on hypothyroidism  </vt:lpstr>
      <vt:lpstr>SOAP Analysis</vt:lpstr>
      <vt:lpstr>Patient Demographic Details</vt:lpstr>
      <vt:lpstr>Subjective Evidences</vt:lpstr>
      <vt:lpstr>Past History</vt:lpstr>
      <vt:lpstr>Physical Examination</vt:lpstr>
      <vt:lpstr>Provisional Diagnosis</vt:lpstr>
      <vt:lpstr>Objective Evidences</vt:lpstr>
      <vt:lpstr>Assessment</vt:lpstr>
      <vt:lpstr>Plan</vt:lpstr>
      <vt:lpstr>Non Pharmacological Treatments</vt:lpstr>
      <vt:lpstr>Pharmacological Treatment</vt:lpstr>
      <vt:lpstr>Progress Chart</vt:lpstr>
      <vt:lpstr>Discharge Medications</vt:lpstr>
      <vt:lpstr>Pharmacist Intervention</vt:lpstr>
      <vt:lpstr>Patient Counselling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User</cp:lastModifiedBy>
  <cp:revision>65</cp:revision>
  <dcterms:created xsi:type="dcterms:W3CDTF">2013-07-15T20:26:40Z</dcterms:created>
  <dcterms:modified xsi:type="dcterms:W3CDTF">2024-09-03T15:18:55Z</dcterms:modified>
</cp:coreProperties>
</file>