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9" r:id="rId4"/>
    <p:sldId id="260" r:id="rId5"/>
    <p:sldId id="261" r:id="rId6"/>
    <p:sldId id="262" r:id="rId7"/>
    <p:sldId id="263" r:id="rId8"/>
    <p:sldId id="264" r:id="rId9"/>
    <p:sldId id="265" r:id="rId10"/>
    <p:sldId id="286" r:id="rId11"/>
    <p:sldId id="267" r:id="rId12"/>
    <p:sldId id="268" r:id="rId13"/>
    <p:sldId id="269" r:id="rId14"/>
    <p:sldId id="270" r:id="rId15"/>
    <p:sldId id="287" r:id="rId16"/>
    <p:sldId id="271" r:id="rId17"/>
    <p:sldId id="289" r:id="rId18"/>
    <p:sldId id="280" r:id="rId19"/>
    <p:sldId id="281" r:id="rId20"/>
    <p:sldId id="283" r:id="rId21"/>
    <p:sldId id="290" r:id="rId22"/>
    <p:sldId id="282" r:id="rId23"/>
    <p:sldId id="284" r:id="rId24"/>
    <p:sldId id="28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5" autoAdjust="0"/>
    <p:restoredTop sz="94660" autoAdjust="0"/>
  </p:normalViewPr>
  <p:slideViewPr>
    <p:cSldViewPr snapToGrid="0">
      <p:cViewPr varScale="1">
        <p:scale>
          <a:sx n="74" d="100"/>
          <a:sy n="74" d="100"/>
        </p:scale>
        <p:origin x="372" y="72"/>
      </p:cViewPr>
      <p:guideLst>
        <p:guide orient="horz" pos="2160"/>
        <p:guide pos="3840"/>
      </p:guideLst>
    </p:cSldViewPr>
  </p:slideViewPr>
  <p:outlineViewPr>
    <p:cViewPr>
      <p:scale>
        <a:sx n="33" d="100"/>
        <a:sy n="33" d="100"/>
      </p:scale>
      <p:origin x="0" y="74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7B0A6D-5E5F-4780-8667-C812DF5F3929}" type="datetimeFigureOut">
              <a:rPr lang="en-IN" smtClean="0"/>
              <a:t>03-09-2024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3A1B71-72F4-4069-B3CD-724F0F71F60C}" type="slidenum">
              <a:rPr lang="en-IN" smtClean="0"/>
              <a:t>‹#›</a:t>
            </a:fld>
            <a:endParaRPr lang="en-IN"/>
          </a:p>
        </p:txBody>
      </p:sp>
    </p:spTree>
    <p:extLst>
      <p:ext uri="{BB962C8B-B14F-4D97-AF65-F5344CB8AC3E}">
        <p14:creationId xmlns:p14="http://schemas.microsoft.com/office/powerpoint/2010/main" val="3805055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3A1B71-72F4-4069-B3CD-724F0F71F60C}" type="slidenum">
              <a:rPr lang="en-IN" smtClean="0"/>
              <a:t>1</a:t>
            </a:fld>
            <a:endParaRPr lang="en-IN"/>
          </a:p>
        </p:txBody>
      </p:sp>
    </p:spTree>
    <p:extLst>
      <p:ext uri="{BB962C8B-B14F-4D97-AF65-F5344CB8AC3E}">
        <p14:creationId xmlns:p14="http://schemas.microsoft.com/office/powerpoint/2010/main" val="689755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6A0A82-9D51-4628-A003-244EC3B3913C}"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607A56-EE3A-433F-8CD6-C2EAED581130}"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A46A9F-9AD3-4572-9213-2852057FD00B}"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9F8A6A-8AB3-4F09-BC55-360E9B4CDFEC}"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01CF6C-6A66-4B80-81DE-BCB549FCD9BF}" type="datetime1">
              <a:rPr lang="en-US" smtClean="0"/>
              <a:t>9/3/2024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D63F9B-34B3-45C0-B177-345070A313F3}"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74976F-49AE-4FC3-BE80-C6AD7C2D6616}" type="datetime1">
              <a:rPr lang="en-US" smtClean="0"/>
              <a:t>9/3/2024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017334-00E7-45A3-A4DB-EEA5558E9660}" type="datetime1">
              <a:rPr lang="en-US" smtClean="0"/>
              <a:t>9/3/2024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C1A009-42E5-473C-A1A1-357B6D0B4E6C}" type="datetime1">
              <a:rPr lang="en-US" smtClean="0"/>
              <a:t>9/3/2024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869C651-E4B7-4DD9-AD95-D845C2DA84BA}"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CFEF-0A63-42A6-B64B-6717DE6E3930}" type="datetime1">
              <a:rPr lang="en-US" smtClean="0"/>
              <a:t>9/3/2024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217E5-4D37-44E0-A480-52E85E3F76C8}" type="datetime1">
              <a:rPr lang="en-US" smtClean="0"/>
              <a:t>9/3/2024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pPr/>
              <a:t>‹#›</a:t>
            </a:fld>
            <a:endParaRPr lang="en-US"/>
          </a:p>
        </p:txBody>
      </p:sp>
      <p:sp>
        <p:nvSpPr>
          <p:cNvPr id="7" name="TextBox 6"/>
          <p:cNvSpPr txBox="1"/>
          <p:nvPr userDrawn="1"/>
        </p:nvSpPr>
        <p:spPr>
          <a:xfrm rot="19650222">
            <a:off x="2511066" y="2820193"/>
            <a:ext cx="7899400" cy="707886"/>
          </a:xfrm>
          <a:prstGeom prst="rect">
            <a:avLst/>
          </a:prstGeom>
          <a:noFill/>
        </p:spPr>
        <p:txBody>
          <a:bodyPr wrap="square" rtlCol="0">
            <a:spAutoFit/>
          </a:bodyPr>
          <a:lstStyle/>
          <a:p>
            <a:r>
              <a:rPr lang="en-US" sz="4000" b="1" dirty="0" smtClean="0">
                <a:solidFill>
                  <a:schemeClr val="bg2"/>
                </a:solidFill>
                <a:latin typeface="Times New Roman" panose="02020603050405020304" pitchFamily="18" charset="0"/>
                <a:cs typeface="Times New Roman" panose="02020603050405020304" pitchFamily="18" charset="0"/>
              </a:rPr>
              <a:t>RESEARCH</a:t>
            </a:r>
            <a:r>
              <a:rPr lang="en-US" sz="4000" b="1" baseline="0" dirty="0" smtClean="0">
                <a:solidFill>
                  <a:schemeClr val="bg2"/>
                </a:solidFill>
                <a:latin typeface="Times New Roman" panose="02020603050405020304" pitchFamily="18" charset="0"/>
                <a:cs typeface="Times New Roman" panose="02020603050405020304" pitchFamily="18" charset="0"/>
              </a:rPr>
              <a:t>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6728" y="1253192"/>
            <a:ext cx="9144000" cy="2406396"/>
          </a:xfrm>
        </p:spPr>
        <p:txBody>
          <a:bodyPr>
            <a:normAutofit/>
          </a:bodyPr>
          <a:lstStyle/>
          <a:p>
            <a:r>
              <a:rPr lang="en-US" b="1" dirty="0">
                <a:latin typeface="Times New Roman" panose="02020603050405020304" pitchFamily="18" charset="0"/>
                <a:cs typeface="Times New Roman" panose="02020603050405020304" pitchFamily="18" charset="0"/>
              </a:rPr>
              <a:t>Case Presentation on</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Ischemic heart disease </a:t>
            </a:r>
          </a:p>
        </p:txBody>
      </p:sp>
      <p:sp>
        <p:nvSpPr>
          <p:cNvPr id="6" name="Footer Placeholder 5">
            <a:extLst>
              <a:ext uri="{FF2B5EF4-FFF2-40B4-BE49-F238E27FC236}">
                <a16:creationId xmlns="" xmlns:a16="http://schemas.microsoft.com/office/drawing/2014/main" id="{BE293ADD-EB55-3A5E-8A0D-6EFB71FDAF45}"/>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 xmlns:a16="http://schemas.microsoft.com/office/drawing/2014/main" id="{0CA32FDA-092E-DE53-B275-8B637E9CFC25}"/>
              </a:ext>
            </a:extLst>
          </p:cNvPr>
          <p:cNvSpPr>
            <a:spLocks noGrp="1"/>
          </p:cNvSpPr>
          <p:nvPr>
            <p:ph type="sldNum" sz="quarter" idx="12"/>
          </p:nvPr>
        </p:nvSpPr>
        <p:spPr/>
        <p:txBody>
          <a:bodyPr/>
          <a:lstStyle/>
          <a:p>
            <a:fld id="{330EA680-D336-4FF7-8B7A-9848BB0A1C32}" type="slidenum">
              <a:rPr lang="en-US" smtClean="0"/>
              <a:pPr/>
              <a:t>1</a:t>
            </a:fld>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B6A2618C-3C6F-A3DF-3BE4-A46F44515128}"/>
              </a:ext>
            </a:extLst>
          </p:cNvPr>
          <p:cNvSpPr>
            <a:spLocks noGrp="1"/>
          </p:cNvSpPr>
          <p:nvPr>
            <p:ph type="title"/>
          </p:nvPr>
        </p:nvSpPr>
        <p:spPr>
          <a:xfrm>
            <a:off x="920934" y="535456"/>
            <a:ext cx="10515600" cy="916828"/>
          </a:xfrm>
        </p:spPr>
        <p:txBody>
          <a:bodyPr/>
          <a:lstStyle/>
          <a:p>
            <a:pPr algn="ctr"/>
            <a:r>
              <a:rPr lang="en-IN" sz="5400" b="1" dirty="0">
                <a:latin typeface="Times New Roman" panose="02020603050405020304" pitchFamily="18" charset="0"/>
                <a:cs typeface="Times New Roman" panose="02020603050405020304" pitchFamily="18" charset="0"/>
              </a:rPr>
              <a:t>Objective Evidences</a:t>
            </a:r>
            <a:endParaRPr lang="en-IN" dirty="0">
              <a:latin typeface="Times New Roman" panose="02020603050405020304" pitchFamily="18" charset="0"/>
              <a:cs typeface="Times New Roman" panose="02020603050405020304" pitchFamily="18" charset="0"/>
            </a:endParaRPr>
          </a:p>
        </p:txBody>
      </p:sp>
      <p:graphicFrame>
        <p:nvGraphicFramePr>
          <p:cNvPr id="5" name="Content Placeholder 3">
            <a:extLst>
              <a:ext uri="{FF2B5EF4-FFF2-40B4-BE49-F238E27FC236}">
                <a16:creationId xmlns="" xmlns:a16="http://schemas.microsoft.com/office/drawing/2014/main" id="{C93F1C0A-6CF7-0714-8AAA-AC5A16637E87}"/>
              </a:ext>
            </a:extLst>
          </p:cNvPr>
          <p:cNvGraphicFramePr>
            <a:graphicFrameLocks noGrp="1"/>
          </p:cNvGraphicFramePr>
          <p:nvPr>
            <p:ph idx="1"/>
            <p:extLst>
              <p:ext uri="{D42A27DB-BD31-4B8C-83A1-F6EECF244321}">
                <p14:modId xmlns:p14="http://schemas.microsoft.com/office/powerpoint/2010/main" val="3487201139"/>
              </p:ext>
            </p:extLst>
          </p:nvPr>
        </p:nvGraphicFramePr>
        <p:xfrm>
          <a:off x="1071156" y="1864814"/>
          <a:ext cx="10215156" cy="4358640"/>
        </p:xfrm>
        <a:graphic>
          <a:graphicData uri="http://schemas.openxmlformats.org/drawingml/2006/table">
            <a:tbl>
              <a:tblPr firstRow="1" bandRow="1">
                <a:tableStyleId>{5940675A-B579-460E-94D1-54222C63F5DA}</a:tableStyleId>
              </a:tblPr>
              <a:tblGrid>
                <a:gridCol w="3405052">
                  <a:extLst>
                    <a:ext uri="{9D8B030D-6E8A-4147-A177-3AD203B41FA5}">
                      <a16:colId xmlns="" xmlns:a16="http://schemas.microsoft.com/office/drawing/2014/main" val="20000"/>
                    </a:ext>
                  </a:extLst>
                </a:gridCol>
                <a:gridCol w="3405052">
                  <a:extLst>
                    <a:ext uri="{9D8B030D-6E8A-4147-A177-3AD203B41FA5}">
                      <a16:colId xmlns="" xmlns:a16="http://schemas.microsoft.com/office/drawing/2014/main" val="20001"/>
                    </a:ext>
                  </a:extLst>
                </a:gridCol>
                <a:gridCol w="3405052">
                  <a:extLst>
                    <a:ext uri="{9D8B030D-6E8A-4147-A177-3AD203B41FA5}">
                      <a16:colId xmlns="" xmlns:a16="http://schemas.microsoft.com/office/drawing/2014/main" val="20002"/>
                    </a:ext>
                  </a:extLst>
                </a:gridCol>
              </a:tblGrid>
              <a:tr h="370840">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Investigation</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Result</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Normal Value</a:t>
                      </a:r>
                    </a:p>
                  </a:txBody>
                  <a:tcPr>
                    <a:solidFill>
                      <a:schemeClr val="bg2"/>
                    </a:solidFill>
                  </a:tcPr>
                </a:tc>
                <a:extLst>
                  <a:ext uri="{0D108BD9-81ED-4DB2-BD59-A6C34878D82A}">
                    <a16:rowId xmlns="" xmlns:a16="http://schemas.microsoft.com/office/drawing/2014/main"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MCH </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22.4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27.5 – 33.2 pg </a:t>
                      </a:r>
                    </a:p>
                  </a:txBody>
                  <a:tcPr/>
                </a:tc>
                <a:extLst>
                  <a:ext uri="{0D108BD9-81ED-4DB2-BD59-A6C34878D82A}">
                    <a16:rowId xmlns="" xmlns:a16="http://schemas.microsoft.com/office/drawing/2014/main"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MCHC </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32.8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33.4 – 35. 5 gm / dl </a:t>
                      </a:r>
                    </a:p>
                  </a:txBody>
                  <a:tcPr/>
                </a:tc>
                <a:extLst>
                  <a:ext uri="{0D108BD9-81ED-4DB2-BD59-A6C34878D82A}">
                    <a16:rowId xmlns="" xmlns:a16="http://schemas.microsoft.com/office/drawing/2014/main" val="10002"/>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PCV </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30.5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38 . 3 – 48 . 6 % </a:t>
                      </a:r>
                    </a:p>
                  </a:txBody>
                  <a:tcPr/>
                </a:tc>
                <a:extLst>
                  <a:ext uri="{0D108BD9-81ED-4DB2-BD59-A6C34878D82A}">
                    <a16:rowId xmlns="" xmlns:a16="http://schemas.microsoft.com/office/drawing/2014/main" val="10003"/>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Serum creatinine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0.9 mg / dl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0.7 – 1. 35 mg / dl </a:t>
                      </a:r>
                    </a:p>
                  </a:txBody>
                  <a:tcPr/>
                </a:tc>
                <a:extLst>
                  <a:ext uri="{0D108BD9-81ED-4DB2-BD59-A6C34878D82A}">
                    <a16:rowId xmlns="" xmlns:a16="http://schemas.microsoft.com/office/drawing/2014/main" val="10004"/>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Urea </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34 mg / dl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 – 20 mg / dl </a:t>
                      </a:r>
                    </a:p>
                  </a:txBody>
                  <a:tcPr/>
                </a:tc>
                <a:extLst>
                  <a:ext uri="{0D108BD9-81ED-4DB2-BD59-A6C34878D82A}">
                    <a16:rowId xmlns="" xmlns:a16="http://schemas.microsoft.com/office/drawing/2014/main" val="10005"/>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 cholesterol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121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Less than 200 mg / dl </a:t>
                      </a:r>
                    </a:p>
                  </a:txBody>
                  <a:tcPr/>
                </a:tc>
                <a:extLst>
                  <a:ext uri="{0D108BD9-81ED-4DB2-BD59-A6C34878D82A}">
                    <a16:rowId xmlns="" xmlns:a16="http://schemas.microsoft.com/office/drawing/2014/main" val="10006"/>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Triglyceride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137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Below 150 mg / dl </a:t>
                      </a:r>
                    </a:p>
                  </a:txBody>
                  <a:tcPr/>
                </a:tc>
                <a:extLst>
                  <a:ext uri="{0D108BD9-81ED-4DB2-BD59-A6C34878D82A}">
                    <a16:rowId xmlns="" xmlns:a16="http://schemas.microsoft.com/office/drawing/2014/main" val="10007"/>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HbA1C </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6.8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Below 5.7 % </a:t>
                      </a:r>
                    </a:p>
                  </a:txBody>
                  <a:tcPr/>
                </a:tc>
                <a:extLst>
                  <a:ext uri="{0D108BD9-81ED-4DB2-BD59-A6C34878D82A}">
                    <a16:rowId xmlns="" xmlns:a16="http://schemas.microsoft.com/office/drawing/2014/main" val="10008"/>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HDL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30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Less than 40 mg / dl </a:t>
                      </a:r>
                    </a:p>
                  </a:txBody>
                  <a:tcPr/>
                </a:tc>
                <a:extLst>
                  <a:ext uri="{0D108BD9-81ED-4DB2-BD59-A6C34878D82A}">
                    <a16:rowId xmlns="" xmlns:a16="http://schemas.microsoft.com/office/drawing/2014/main" val="10009"/>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LDL </a:t>
                      </a:r>
                    </a:p>
                  </a:txBody>
                  <a:tcPr>
                    <a:lnB w="12700" cap="flat" cmpd="sng" algn="ctr">
                      <a:solidFill>
                        <a:schemeClr val="tx1"/>
                      </a:solidFill>
                      <a:prstDash val="solid"/>
                      <a:round/>
                      <a:headEnd type="none" w="med" len="med"/>
                      <a:tailEnd type="none" w="med" len="med"/>
                    </a:lnB>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64 </a:t>
                      </a:r>
                    </a:p>
                  </a:txBody>
                  <a:tcP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50 – 100m mg / dl </a:t>
                      </a:r>
                    </a:p>
                  </a:txBody>
                  <a:tcP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bl>
          </a:graphicData>
        </a:graphic>
      </p:graphicFrame>
      <p:sp>
        <p:nvSpPr>
          <p:cNvPr id="7" name="Footer Placeholder 6">
            <a:extLst>
              <a:ext uri="{FF2B5EF4-FFF2-40B4-BE49-F238E27FC236}">
                <a16:creationId xmlns="" xmlns:a16="http://schemas.microsoft.com/office/drawing/2014/main" id="{424C020A-FB11-1A14-8CCE-704E9AB6919A}"/>
              </a:ext>
            </a:extLst>
          </p:cNvPr>
          <p:cNvSpPr>
            <a:spLocks noGrp="1"/>
          </p:cNvSpPr>
          <p:nvPr>
            <p:ph type="ftr" sz="quarter" idx="11"/>
          </p:nvPr>
        </p:nvSpPr>
        <p:spPr/>
        <p:txBody>
          <a:bodyPr/>
          <a:lstStyle/>
          <a:p>
            <a:r>
              <a:rPr lang="en-US" smtClean="0"/>
              <a:t>RDP</a:t>
            </a:r>
            <a:endParaRPr lang="en-US"/>
          </a:p>
        </p:txBody>
      </p:sp>
      <p:sp>
        <p:nvSpPr>
          <p:cNvPr id="8" name="Slide Number Placeholder 7">
            <a:extLst>
              <a:ext uri="{FF2B5EF4-FFF2-40B4-BE49-F238E27FC236}">
                <a16:creationId xmlns="" xmlns:a16="http://schemas.microsoft.com/office/drawing/2014/main" id="{57B472F0-5E1E-1366-C27A-C235D70C4976}"/>
              </a:ext>
            </a:extLst>
          </p:cNvPr>
          <p:cNvSpPr>
            <a:spLocks noGrp="1"/>
          </p:cNvSpPr>
          <p:nvPr>
            <p:ph type="sldNum" sz="quarter" idx="12"/>
          </p:nvPr>
        </p:nvSpPr>
        <p:spPr/>
        <p:txBody>
          <a:bodyPr/>
          <a:lstStyle/>
          <a:p>
            <a:fld id="{330EA680-D336-4FF7-8B7A-9848BB0A1C32}" type="slidenum">
              <a:rPr lang="en-US" smtClean="0"/>
              <a:pPr/>
              <a:t>10</a:t>
            </a:fld>
            <a:endParaRPr lang="en-US"/>
          </a:p>
        </p:txBody>
      </p:sp>
    </p:spTree>
    <p:extLst>
      <p:ext uri="{BB962C8B-B14F-4D97-AF65-F5344CB8AC3E}">
        <p14:creationId xmlns:p14="http://schemas.microsoft.com/office/powerpoint/2010/main" val="2577064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Assessment</a:t>
            </a:r>
          </a:p>
        </p:txBody>
      </p:sp>
      <p:sp>
        <p:nvSpPr>
          <p:cNvPr id="3" name="Content Placeholder 2"/>
          <p:cNvSpPr>
            <a:spLocks noGrp="1"/>
          </p:cNvSpPr>
          <p:nvPr>
            <p:ph idx="1"/>
          </p:nvPr>
        </p:nvSpPr>
        <p:spPr/>
        <p:txBody>
          <a:bodyPr/>
          <a:lstStyle/>
          <a:p>
            <a:pPr>
              <a:buNone/>
            </a:pPr>
            <a:r>
              <a:rPr lang="en-IN" dirty="0">
                <a:latin typeface="Arial Unicode MS" pitchFamily="34" charset="-128"/>
                <a:ea typeface="Arial Unicode MS" pitchFamily="34" charset="-128"/>
                <a:cs typeface="Arial Unicode MS" pitchFamily="34" charset="-128"/>
              </a:rPr>
              <a:t> </a:t>
            </a:r>
          </a:p>
        </p:txBody>
      </p:sp>
      <p:sp>
        <p:nvSpPr>
          <p:cNvPr id="4" name="TextBox 3">
            <a:extLst>
              <a:ext uri="{FF2B5EF4-FFF2-40B4-BE49-F238E27FC236}">
                <a16:creationId xmlns="" xmlns:a16="http://schemas.microsoft.com/office/drawing/2014/main" id="{CEF95240-54AF-9A89-4FE3-85E9D6B048B6}"/>
              </a:ext>
            </a:extLst>
          </p:cNvPr>
          <p:cNvSpPr txBox="1"/>
          <p:nvPr/>
        </p:nvSpPr>
        <p:spPr>
          <a:xfrm>
            <a:off x="1057834" y="2282692"/>
            <a:ext cx="10390093" cy="1717393"/>
          </a:xfrm>
          <a:prstGeom prst="rect">
            <a:avLst/>
          </a:prstGeom>
          <a:noFill/>
        </p:spPr>
        <p:txBody>
          <a:bodyPr wrap="square">
            <a:spAutoFit/>
          </a:bodyPr>
          <a:lstStyle/>
          <a:p>
            <a:pPr marL="0" lvl="0" indent="0">
              <a:lnSpc>
                <a:spcPct val="80000"/>
              </a:lnSpc>
              <a:buNone/>
            </a:pPr>
            <a:r>
              <a:rPr lang="en-US" sz="4400" b="1" dirty="0">
                <a:latin typeface="Times New Roman" panose="02020603050405020304" pitchFamily="18" charset="0"/>
                <a:cs typeface="Times New Roman" panose="02020603050405020304" pitchFamily="18" charset="0"/>
              </a:rPr>
              <a:t>Based on subjective and objective evidence the  patient was suffering from ischemic heart disease. </a:t>
            </a:r>
          </a:p>
        </p:txBody>
      </p:sp>
      <p:sp>
        <p:nvSpPr>
          <p:cNvPr id="6" name="Footer Placeholder 5">
            <a:extLst>
              <a:ext uri="{FF2B5EF4-FFF2-40B4-BE49-F238E27FC236}">
                <a16:creationId xmlns="" xmlns:a16="http://schemas.microsoft.com/office/drawing/2014/main" id="{8E63CF45-8787-340F-717B-CF2EB17E1942}"/>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 xmlns:a16="http://schemas.microsoft.com/office/drawing/2014/main" id="{3816CDD2-6675-B203-B038-3AD034B40A4E}"/>
              </a:ext>
            </a:extLst>
          </p:cNvPr>
          <p:cNvSpPr>
            <a:spLocks noGrp="1"/>
          </p:cNvSpPr>
          <p:nvPr>
            <p:ph type="sldNum" sz="quarter" idx="12"/>
          </p:nvPr>
        </p:nvSpPr>
        <p:spPr/>
        <p:txBody>
          <a:bodyPr/>
          <a:lstStyle/>
          <a:p>
            <a:fld id="{330EA680-D336-4FF7-8B7A-9848BB0A1C32}"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Plan</a:t>
            </a:r>
          </a:p>
        </p:txBody>
      </p:sp>
      <p:sp>
        <p:nvSpPr>
          <p:cNvPr id="3" name="Content Placeholder 2"/>
          <p:cNvSpPr>
            <a:spLocks noGrp="1"/>
          </p:cNvSpPr>
          <p:nvPr>
            <p:ph idx="1"/>
          </p:nvPr>
        </p:nvSpPr>
        <p:spPr/>
        <p:txBody>
          <a:bodyPr>
            <a:normAutofit lnSpcReduction="10000"/>
          </a:bodyPr>
          <a:lstStyle/>
          <a:p>
            <a:pPr>
              <a:buNone/>
            </a:pPr>
            <a:r>
              <a:rPr lang="en-IN" sz="3200" b="1" dirty="0">
                <a:latin typeface="Times New Roman" panose="02020603050405020304" pitchFamily="18" charset="0"/>
                <a:ea typeface="Arial Unicode MS" pitchFamily="34" charset="-128"/>
                <a:cs typeface="Times New Roman" panose="02020603050405020304" pitchFamily="18" charset="0"/>
              </a:rPr>
              <a:t>Goal</a:t>
            </a:r>
          </a:p>
          <a:p>
            <a:r>
              <a:rPr lang="en-IN" sz="3200" b="1" u="sng" dirty="0">
                <a:latin typeface="Times New Roman" panose="02020603050405020304" pitchFamily="18" charset="0"/>
                <a:ea typeface="Arial Unicode MS" pitchFamily="34" charset="-128"/>
                <a:cs typeface="Times New Roman" panose="02020603050405020304" pitchFamily="18" charset="0"/>
              </a:rPr>
              <a:t>Patient Specific :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 to improve the patient quality of life .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To reduce the further complication of IHD . </a:t>
            </a:r>
          </a:p>
          <a:p>
            <a:r>
              <a:rPr lang="en-IN" sz="3200" b="1" u="sng" dirty="0">
                <a:latin typeface="Times New Roman" panose="02020603050405020304" pitchFamily="18" charset="0"/>
                <a:ea typeface="Arial Unicode MS" pitchFamily="34" charset="-128"/>
                <a:cs typeface="Times New Roman" panose="02020603050405020304" pitchFamily="18" charset="0"/>
              </a:rPr>
              <a:t>Disease specific :</a:t>
            </a:r>
            <a:r>
              <a:rPr lang="en-IN" sz="3200" dirty="0">
                <a:latin typeface="Times New Roman" panose="02020603050405020304" pitchFamily="18" charset="0"/>
                <a:ea typeface="Arial Unicode MS" pitchFamily="34" charset="-128"/>
                <a:cs typeface="Times New Roman" panose="02020603050405020304" pitchFamily="18" charset="0"/>
              </a:rPr>
              <a:t>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 To prevent the cause and etiological factor .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To treat the cough . </a:t>
            </a:r>
          </a:p>
          <a:p>
            <a:pPr>
              <a:buClr>
                <a:srgbClr val="C00000"/>
              </a:buClr>
              <a:buFont typeface="Wingdings" pitchFamily="2" charset="2"/>
              <a:buChar char="ü"/>
            </a:pPr>
            <a:r>
              <a:rPr lang="en-IN" sz="3200" dirty="0">
                <a:latin typeface="Times New Roman" panose="02020603050405020304" pitchFamily="18" charset="0"/>
                <a:ea typeface="Arial Unicode MS" pitchFamily="34" charset="-128"/>
                <a:cs typeface="Times New Roman" panose="02020603050405020304" pitchFamily="18" charset="0"/>
              </a:rPr>
              <a:t>To decrease the sings and symptoms . </a:t>
            </a:r>
          </a:p>
          <a:p>
            <a:pPr>
              <a:buClr>
                <a:srgbClr val="C00000"/>
              </a:buClr>
              <a:buFont typeface="Wingdings" pitchFamily="2" charset="2"/>
              <a:buChar char="ü"/>
            </a:pPr>
            <a:endParaRPr lang="en-IN" sz="2000" dirty="0">
              <a:latin typeface="Times New Roman" panose="02020603050405020304" pitchFamily="18" charset="0"/>
              <a:ea typeface="Arial Unicode MS" pitchFamily="34" charset="-128"/>
              <a:cs typeface="Times New Roman" panose="02020603050405020304" pitchFamily="18" charset="0"/>
            </a:endParaRPr>
          </a:p>
        </p:txBody>
      </p:sp>
      <p:sp>
        <p:nvSpPr>
          <p:cNvPr id="5" name="Footer Placeholder 4">
            <a:extLst>
              <a:ext uri="{FF2B5EF4-FFF2-40B4-BE49-F238E27FC236}">
                <a16:creationId xmlns="" xmlns:a16="http://schemas.microsoft.com/office/drawing/2014/main" id="{A44BE78F-9D82-0BCE-6D94-655407552347}"/>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2617BB66-65C0-5289-596B-94BBA6B563E1}"/>
              </a:ext>
            </a:extLst>
          </p:cNvPr>
          <p:cNvSpPr>
            <a:spLocks noGrp="1"/>
          </p:cNvSpPr>
          <p:nvPr>
            <p:ph type="sldNum" sz="quarter" idx="12"/>
          </p:nvPr>
        </p:nvSpPr>
        <p:spPr/>
        <p:txBody>
          <a:bodyPr/>
          <a:lstStyle/>
          <a:p>
            <a:fld id="{330EA680-D336-4FF7-8B7A-9848BB0A1C32}"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Non Pharmacological Treatments</a:t>
            </a:r>
          </a:p>
        </p:txBody>
      </p:sp>
      <p:sp>
        <p:nvSpPr>
          <p:cNvPr id="3" name="Content Placeholder 2"/>
          <p:cNvSpPr>
            <a:spLocks noGrp="1"/>
          </p:cNvSpPr>
          <p:nvPr>
            <p:ph idx="1"/>
          </p:nvPr>
        </p:nvSpPr>
        <p:spPr>
          <a:xfrm>
            <a:off x="838200" y="1825624"/>
            <a:ext cx="10515600" cy="4731929"/>
          </a:xfrm>
        </p:spPr>
        <p:txBody>
          <a:bodyPr>
            <a:normAutofit/>
          </a:bodyPr>
          <a:lstStyle/>
          <a:p>
            <a:pPr>
              <a:buNone/>
            </a:pPr>
            <a:r>
              <a:rPr lang="en-IN" dirty="0">
                <a:latin typeface="Times New Roman" panose="02020603050405020304" pitchFamily="18" charset="0"/>
                <a:cs typeface="Times New Roman" panose="02020603050405020304" pitchFamily="18" charset="0"/>
              </a:rPr>
              <a:t/>
            </a:r>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 xmlns:a16="http://schemas.microsoft.com/office/drawing/2014/main" id="{2CB43276-5731-7FA5-2B09-5EA63E39C370}"/>
              </a:ext>
            </a:extLst>
          </p:cNvPr>
          <p:cNvSpPr txBox="1"/>
          <p:nvPr/>
        </p:nvSpPr>
        <p:spPr>
          <a:xfrm>
            <a:off x="2297207" y="2133600"/>
            <a:ext cx="7832911" cy="3539430"/>
          </a:xfrm>
          <a:prstGeom prst="rect">
            <a:avLst/>
          </a:prstGeom>
          <a:noFill/>
        </p:spPr>
        <p:txBody>
          <a:bodyPr wrap="square" rtlCol="0">
            <a:spAutoFit/>
          </a:bodyPr>
          <a:lstStyle/>
          <a:p>
            <a:pPr marL="285750" indent="-285750">
              <a:buFont typeface="Wingdings" panose="05000000000000000000" pitchFamily="2" charset="2"/>
              <a:buChar char="§"/>
            </a:pPr>
            <a:r>
              <a:rPr lang="en-IN" sz="3200" dirty="0">
                <a:latin typeface="Times New Roman" panose="02020603050405020304" pitchFamily="18" charset="0"/>
                <a:cs typeface="Times New Roman" panose="02020603050405020304" pitchFamily="18" charset="0"/>
              </a:rPr>
              <a:t>Life style modification . </a:t>
            </a:r>
          </a:p>
          <a:p>
            <a:pPr marL="285750" indent="-285750">
              <a:buFont typeface="Wingdings" panose="05000000000000000000" pitchFamily="2" charset="2"/>
              <a:buChar char="§"/>
            </a:pPr>
            <a:r>
              <a:rPr lang="en-IN" sz="3200" dirty="0">
                <a:latin typeface="Times New Roman" panose="02020603050405020304" pitchFamily="18" charset="0"/>
                <a:cs typeface="Times New Roman" panose="02020603050405020304" pitchFamily="18" charset="0"/>
              </a:rPr>
              <a:t>Stop smoking . </a:t>
            </a:r>
          </a:p>
          <a:p>
            <a:pPr marL="285750" indent="-285750">
              <a:buFont typeface="Wingdings" panose="05000000000000000000" pitchFamily="2" charset="2"/>
              <a:buChar char="§"/>
            </a:pPr>
            <a:r>
              <a:rPr lang="en-IN" sz="3200" dirty="0">
                <a:latin typeface="Times New Roman" panose="02020603050405020304" pitchFamily="18" charset="0"/>
                <a:cs typeface="Times New Roman" panose="02020603050405020304" pitchFamily="18" charset="0"/>
              </a:rPr>
              <a:t>Stress reduction . </a:t>
            </a:r>
          </a:p>
          <a:p>
            <a:pPr marL="285750" indent="-285750">
              <a:buFont typeface="Wingdings" panose="05000000000000000000" pitchFamily="2" charset="2"/>
              <a:buChar char="§"/>
            </a:pPr>
            <a:r>
              <a:rPr lang="en-IN" sz="3200" dirty="0">
                <a:latin typeface="Times New Roman" panose="02020603050405020304" pitchFamily="18" charset="0"/>
                <a:cs typeface="Times New Roman" panose="02020603050405020304" pitchFamily="18" charset="0"/>
              </a:rPr>
              <a:t>Regular exercise . </a:t>
            </a:r>
          </a:p>
          <a:p>
            <a:pPr marL="285750" indent="-285750">
              <a:buFont typeface="Wingdings" panose="05000000000000000000" pitchFamily="2" charset="2"/>
              <a:buChar char="§"/>
            </a:pPr>
            <a:r>
              <a:rPr lang="en-IN" sz="3200" dirty="0">
                <a:latin typeface="Times New Roman" panose="02020603050405020304" pitchFamily="18" charset="0"/>
                <a:cs typeface="Times New Roman" panose="02020603050405020304" pitchFamily="18" charset="0"/>
              </a:rPr>
              <a:t>Weight reduction if obesity . </a:t>
            </a:r>
          </a:p>
          <a:p>
            <a:pPr marL="285750" indent="-285750">
              <a:buFont typeface="Wingdings" panose="05000000000000000000" pitchFamily="2" charset="2"/>
              <a:buChar char="§"/>
            </a:pPr>
            <a:r>
              <a:rPr lang="en-IN" sz="3200" dirty="0">
                <a:latin typeface="Times New Roman" panose="02020603050405020304" pitchFamily="18" charset="0"/>
                <a:cs typeface="Times New Roman" panose="02020603050405020304" pitchFamily="18" charset="0"/>
              </a:rPr>
              <a:t>Decrease dietary intake of cholesterol .</a:t>
            </a:r>
          </a:p>
          <a:p>
            <a:pPr marL="285750" indent="-285750">
              <a:buFont typeface="Wingdings" panose="05000000000000000000" pitchFamily="2" charset="2"/>
              <a:buChar char="§"/>
            </a:pPr>
            <a:r>
              <a:rPr lang="en-IN" sz="3200" dirty="0">
                <a:latin typeface="Times New Roman" panose="02020603050405020304" pitchFamily="18" charset="0"/>
                <a:cs typeface="Times New Roman" panose="02020603050405020304" pitchFamily="18" charset="0"/>
              </a:rPr>
              <a:t> Avoid cold . </a:t>
            </a:r>
          </a:p>
        </p:txBody>
      </p:sp>
      <p:sp>
        <p:nvSpPr>
          <p:cNvPr id="6" name="Footer Placeholder 5">
            <a:extLst>
              <a:ext uri="{FF2B5EF4-FFF2-40B4-BE49-F238E27FC236}">
                <a16:creationId xmlns="" xmlns:a16="http://schemas.microsoft.com/office/drawing/2014/main" id="{E92F3B31-6E1B-242E-1812-76C9CD3F09A8}"/>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 xmlns:a16="http://schemas.microsoft.com/office/drawing/2014/main" id="{E70B615B-1354-A5F6-6D05-FE5D6E693870}"/>
              </a:ext>
            </a:extLst>
          </p:cNvPr>
          <p:cNvSpPr>
            <a:spLocks noGrp="1"/>
          </p:cNvSpPr>
          <p:nvPr>
            <p:ph type="sldNum" sz="quarter" idx="12"/>
          </p:nvPr>
        </p:nvSpPr>
        <p:spPr/>
        <p:txBody>
          <a:bodyPr/>
          <a:lstStyle/>
          <a:p>
            <a:fld id="{330EA680-D336-4FF7-8B7A-9848BB0A1C32}"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487"/>
            <a:ext cx="10515600" cy="1325563"/>
          </a:xfrm>
        </p:spPr>
        <p:txBody>
          <a:bodyPr>
            <a:normAutofit/>
          </a:bodyPr>
          <a:lstStyle/>
          <a:p>
            <a:pPr algn="ctr"/>
            <a:r>
              <a:rPr lang="en-IN" sz="5400" b="1" dirty="0">
                <a:latin typeface="Times New Roman" panose="02020603050405020304" pitchFamily="18" charset="0"/>
                <a:cs typeface="Times New Roman" panose="02020603050405020304" pitchFamily="18" charset="0"/>
              </a:rPr>
              <a:t>Pharmacological Treatment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91095259"/>
              </p:ext>
            </p:extLst>
          </p:nvPr>
        </p:nvGraphicFramePr>
        <p:xfrm>
          <a:off x="927466" y="1590491"/>
          <a:ext cx="10528660" cy="4572000"/>
        </p:xfrm>
        <a:graphic>
          <a:graphicData uri="http://schemas.openxmlformats.org/drawingml/2006/table">
            <a:tbl>
              <a:tblPr firstRow="1" bandRow="1">
                <a:tableStyleId>{5940675A-B579-460E-94D1-54222C63F5DA}</a:tableStyleId>
              </a:tblPr>
              <a:tblGrid>
                <a:gridCol w="1269115">
                  <a:extLst>
                    <a:ext uri="{9D8B030D-6E8A-4147-A177-3AD203B41FA5}">
                      <a16:colId xmlns="" xmlns:a16="http://schemas.microsoft.com/office/drawing/2014/main" val="20000"/>
                    </a:ext>
                  </a:extLst>
                </a:gridCol>
                <a:gridCol w="2165116">
                  <a:extLst>
                    <a:ext uri="{9D8B030D-6E8A-4147-A177-3AD203B41FA5}">
                      <a16:colId xmlns="" xmlns:a16="http://schemas.microsoft.com/office/drawing/2014/main" val="20001"/>
                    </a:ext>
                  </a:extLst>
                </a:gridCol>
                <a:gridCol w="2191391">
                  <a:extLst>
                    <a:ext uri="{9D8B030D-6E8A-4147-A177-3AD203B41FA5}">
                      <a16:colId xmlns="" xmlns:a16="http://schemas.microsoft.com/office/drawing/2014/main" val="20002"/>
                    </a:ext>
                  </a:extLst>
                </a:gridCol>
                <a:gridCol w="1371589">
                  <a:extLst>
                    <a:ext uri="{9D8B030D-6E8A-4147-A177-3AD203B41FA5}">
                      <a16:colId xmlns="" xmlns:a16="http://schemas.microsoft.com/office/drawing/2014/main" val="20003"/>
                    </a:ext>
                  </a:extLst>
                </a:gridCol>
                <a:gridCol w="1245467">
                  <a:extLst>
                    <a:ext uri="{9D8B030D-6E8A-4147-A177-3AD203B41FA5}">
                      <a16:colId xmlns="" xmlns:a16="http://schemas.microsoft.com/office/drawing/2014/main" val="20004"/>
                    </a:ext>
                  </a:extLst>
                </a:gridCol>
                <a:gridCol w="1166640">
                  <a:extLst>
                    <a:ext uri="{9D8B030D-6E8A-4147-A177-3AD203B41FA5}">
                      <a16:colId xmlns="" xmlns:a16="http://schemas.microsoft.com/office/drawing/2014/main" val="20005"/>
                    </a:ext>
                  </a:extLst>
                </a:gridCol>
                <a:gridCol w="1119342">
                  <a:extLst>
                    <a:ext uri="{9D8B030D-6E8A-4147-A177-3AD203B41FA5}">
                      <a16:colId xmlns="" xmlns:a16="http://schemas.microsoft.com/office/drawing/2014/main" val="20006"/>
                    </a:ext>
                  </a:extLst>
                </a:gridCol>
              </a:tblGrid>
              <a:tr h="370840">
                <a:tc>
                  <a:txBody>
                    <a:bodyPr/>
                    <a:lstStyle/>
                    <a:p>
                      <a:pPr algn="ctr"/>
                      <a:r>
                        <a:rPr lang="en-IN" sz="2000" b="1" dirty="0" err="1">
                          <a:solidFill>
                            <a:srgbClr val="002060"/>
                          </a:solidFill>
                          <a:latin typeface="Times New Roman" panose="02020603050405020304" pitchFamily="18" charset="0"/>
                          <a:ea typeface="Arial Unicode MS" pitchFamily="34" charset="-128"/>
                          <a:cs typeface="Times New Roman" panose="02020603050405020304" pitchFamily="18" charset="0"/>
                        </a:rPr>
                        <a:t>Sl.No</a:t>
                      </a: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Brand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Generic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Dose</a:t>
                      </a:r>
                      <a:r>
                        <a:rPr lang="en-IN" sz="2000" b="1" baseline="0" dirty="0">
                          <a:solidFill>
                            <a:srgbClr val="002060"/>
                          </a:solidFill>
                          <a:latin typeface="Times New Roman" panose="02020603050405020304" pitchFamily="18" charset="0"/>
                          <a:ea typeface="Arial Unicode MS" pitchFamily="34" charset="-128"/>
                          <a:cs typeface="Times New Roman" panose="02020603050405020304" pitchFamily="18" charset="0"/>
                        </a:rPr>
                        <a:t> </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Freq.</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Route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a:t>
                      </a:r>
                      <a:r>
                        <a:rPr lang="en-IN" sz="2000" b="1" baseline="0" dirty="0">
                          <a:solidFill>
                            <a:srgbClr val="002060"/>
                          </a:solidFill>
                          <a:latin typeface="Times New Roman" panose="02020603050405020304" pitchFamily="18" charset="0"/>
                          <a:ea typeface="Arial Unicode MS" pitchFamily="34" charset="-128"/>
                          <a:cs typeface="Times New Roman" panose="02020603050405020304" pitchFamily="18" charset="0"/>
                        </a:rPr>
                        <a:t> of days</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extLst>
                  <a:ext uri="{0D108BD9-81ED-4DB2-BD59-A6C34878D82A}">
                    <a16:rowId xmlns="" xmlns:a16="http://schemas.microsoft.com/office/drawing/2014/main"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Lasix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Furosemide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1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days </a:t>
                      </a:r>
                    </a:p>
                  </a:txBody>
                  <a:tcPr/>
                </a:tc>
                <a:extLst>
                  <a:ext uri="{0D108BD9-81ED-4DB2-BD59-A6C34878D82A}">
                    <a16:rowId xmlns="" xmlns:a16="http://schemas.microsoft.com/office/drawing/2014/main"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a:t>
                      </a:r>
                      <a:r>
                        <a:rPr lang="en-IN" sz="2000" dirty="0" err="1">
                          <a:latin typeface="Times New Roman" panose="02020603050405020304" pitchFamily="18" charset="0"/>
                          <a:ea typeface="Arial Unicode MS" pitchFamily="34" charset="-128"/>
                          <a:cs typeface="Times New Roman" panose="02020603050405020304" pitchFamily="18" charset="0"/>
                        </a:rPr>
                        <a:t>xone</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Ceftriaxone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gm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days </a:t>
                      </a:r>
                    </a:p>
                  </a:txBody>
                  <a:tcPr/>
                </a:tc>
                <a:extLst>
                  <a:ext uri="{0D108BD9-81ED-4DB2-BD59-A6C34878D82A}">
                    <a16:rowId xmlns="" xmlns:a16="http://schemas.microsoft.com/office/drawing/2014/main" val="10002"/>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pan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Pantoprazole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IV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days </a:t>
                      </a:r>
                    </a:p>
                  </a:txBody>
                  <a:tcPr/>
                </a:tc>
                <a:extLst>
                  <a:ext uri="{0D108BD9-81ED-4DB2-BD59-A6C34878D82A}">
                    <a16:rowId xmlns="" xmlns:a16="http://schemas.microsoft.com/office/drawing/2014/main" val="10003"/>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ecospirin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Aspirin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75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1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days </a:t>
                      </a:r>
                    </a:p>
                  </a:txBody>
                  <a:tcPr/>
                </a:tc>
                <a:extLst>
                  <a:ext uri="{0D108BD9-81ED-4DB2-BD59-A6C34878D82A}">
                    <a16:rowId xmlns="" xmlns:a16="http://schemas.microsoft.com/office/drawing/2014/main" val="10004"/>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5</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
                      </a:r>
                      <a:r>
                        <a:rPr lang="en-IN" sz="2000" dirty="0" err="1">
                          <a:latin typeface="Times New Roman" panose="02020603050405020304" pitchFamily="18" charset="0"/>
                          <a:ea typeface="Arial Unicode MS" pitchFamily="34" charset="-128"/>
                          <a:cs typeface="Times New Roman" panose="02020603050405020304" pitchFamily="18" charset="0"/>
                        </a:rPr>
                        <a:t>ticaspan</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Ticagrelor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90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days </a:t>
                      </a:r>
                    </a:p>
                  </a:txBody>
                  <a:tcPr/>
                </a:tc>
                <a:extLst>
                  <a:ext uri="{0D108BD9-81ED-4DB2-BD59-A6C34878D82A}">
                    <a16:rowId xmlns="" xmlns:a16="http://schemas.microsoft.com/office/drawing/2014/main" val="10005"/>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6</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
                      </a:r>
                      <a:r>
                        <a:rPr lang="en-IN" sz="2000" dirty="0" err="1">
                          <a:latin typeface="Times New Roman" panose="02020603050405020304" pitchFamily="18" charset="0"/>
                          <a:ea typeface="Arial Unicode MS" pitchFamily="34" charset="-128"/>
                          <a:cs typeface="Times New Roman" panose="02020603050405020304" pitchFamily="18" charset="0"/>
                        </a:rPr>
                        <a:t>atorva</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Atrovastatin</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 xmlns:a16="http://schemas.microsoft.com/office/drawing/2014/main" val="10006"/>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7</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
                      </a:r>
                      <a:r>
                        <a:rPr lang="en-IN" sz="2000" dirty="0" err="1">
                          <a:latin typeface="Times New Roman" panose="02020603050405020304" pitchFamily="18" charset="0"/>
                          <a:ea typeface="Arial Unicode MS" pitchFamily="34" charset="-128"/>
                          <a:cs typeface="Times New Roman" panose="02020603050405020304" pitchFamily="18" charset="0"/>
                        </a:rPr>
                        <a:t>bisonext</a:t>
                      </a:r>
                      <a:r>
                        <a:rPr lang="en-IN" sz="2000" dirty="0">
                          <a:latin typeface="Times New Roman" panose="02020603050405020304" pitchFamily="18" charset="0"/>
                          <a:ea typeface="Arial Unicode MS" pitchFamily="34" charset="-128"/>
                          <a:cs typeface="Times New Roman" panose="02020603050405020304" pitchFamily="18" charset="0"/>
                        </a:rPr>
                        <a:t> 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Bisoprolol + telmisartan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2.5 / 4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days </a:t>
                      </a:r>
                    </a:p>
                  </a:txBody>
                  <a:tcPr/>
                </a:tc>
                <a:extLst>
                  <a:ext uri="{0D108BD9-81ED-4DB2-BD59-A6C34878D82A}">
                    <a16:rowId xmlns="" xmlns:a16="http://schemas.microsoft.com/office/drawing/2014/main" val="10007"/>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8</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
                      </a:r>
                      <a:r>
                        <a:rPr lang="en-IN" sz="2000" dirty="0" err="1">
                          <a:latin typeface="Times New Roman" panose="02020603050405020304" pitchFamily="18" charset="0"/>
                          <a:ea typeface="Arial Unicode MS" pitchFamily="34" charset="-128"/>
                          <a:cs typeface="Times New Roman" panose="02020603050405020304" pitchFamily="18" charset="0"/>
                        </a:rPr>
                        <a:t>thyronorm</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Thyroxine sodium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25 </a:t>
                      </a:r>
                      <a:r>
                        <a:rPr lang="en-IN" sz="2000" dirty="0" err="1">
                          <a:latin typeface="Times New Roman" panose="02020603050405020304" pitchFamily="18" charset="0"/>
                          <a:ea typeface="Arial Unicode MS" pitchFamily="34" charset="-128"/>
                          <a:cs typeface="Times New Roman" panose="02020603050405020304" pitchFamily="18" charset="0"/>
                        </a:rPr>
                        <a:t>mcq</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 xmlns:a16="http://schemas.microsoft.com/office/drawing/2014/main" val="10008"/>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9</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Inj insulin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Insulin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1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SC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 xmlns:a16="http://schemas.microsoft.com/office/drawing/2014/main" val="10009"/>
                  </a:ext>
                </a:extLst>
              </a:tr>
            </a:tbl>
          </a:graphicData>
        </a:graphic>
      </p:graphicFrame>
      <p:sp>
        <p:nvSpPr>
          <p:cNvPr id="5" name="Footer Placeholder 4">
            <a:extLst>
              <a:ext uri="{FF2B5EF4-FFF2-40B4-BE49-F238E27FC236}">
                <a16:creationId xmlns="" xmlns:a16="http://schemas.microsoft.com/office/drawing/2014/main" id="{91357FE3-4991-E7D7-42E8-F8700121936A}"/>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8736D840-DCE6-1928-59A6-113A1DE4D1D1}"/>
              </a:ext>
            </a:extLst>
          </p:cNvPr>
          <p:cNvSpPr>
            <a:spLocks noGrp="1"/>
          </p:cNvSpPr>
          <p:nvPr>
            <p:ph type="sldNum" sz="quarter" idx="12"/>
          </p:nvPr>
        </p:nvSpPr>
        <p:spPr/>
        <p:txBody>
          <a:bodyPr/>
          <a:lstStyle/>
          <a:p>
            <a:fld id="{330EA680-D336-4FF7-8B7A-9848BB0A1C32}"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4FBED324-FBC9-C3D3-24F0-32B515FAE285}"/>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C6DFAD08-C016-FC25-8495-BECACDDB2538}"/>
              </a:ext>
            </a:extLst>
          </p:cNvPr>
          <p:cNvSpPr>
            <a:spLocks noGrp="1"/>
          </p:cNvSpPr>
          <p:nvPr>
            <p:ph type="sldNum" sz="quarter" idx="12"/>
          </p:nvPr>
        </p:nvSpPr>
        <p:spPr/>
        <p:txBody>
          <a:bodyPr/>
          <a:lstStyle/>
          <a:p>
            <a:fld id="{330EA680-D336-4FF7-8B7A-9848BB0A1C32}" type="slidenum">
              <a:rPr lang="en-US" smtClean="0"/>
              <a:pPr/>
              <a:t>15</a:t>
            </a:fld>
            <a:endParaRPr lang="en-US"/>
          </a:p>
        </p:txBody>
      </p:sp>
      <p:graphicFrame>
        <p:nvGraphicFramePr>
          <p:cNvPr id="7" name="Content Placeholder 3">
            <a:extLst>
              <a:ext uri="{FF2B5EF4-FFF2-40B4-BE49-F238E27FC236}">
                <a16:creationId xmlns="" xmlns:a16="http://schemas.microsoft.com/office/drawing/2014/main" id="{1550CC2E-FB48-6E03-F38D-7CA8317850AF}"/>
              </a:ext>
            </a:extLst>
          </p:cNvPr>
          <p:cNvGraphicFramePr>
            <a:graphicFrameLocks noGrp="1"/>
          </p:cNvGraphicFramePr>
          <p:nvPr>
            <p:ph idx="1"/>
            <p:extLst>
              <p:ext uri="{D42A27DB-BD31-4B8C-83A1-F6EECF244321}">
                <p14:modId xmlns:p14="http://schemas.microsoft.com/office/powerpoint/2010/main" val="3136062276"/>
              </p:ext>
            </p:extLst>
          </p:nvPr>
        </p:nvGraphicFramePr>
        <p:xfrm>
          <a:off x="838200" y="2648326"/>
          <a:ext cx="10528660" cy="1798320"/>
        </p:xfrm>
        <a:graphic>
          <a:graphicData uri="http://schemas.openxmlformats.org/drawingml/2006/table">
            <a:tbl>
              <a:tblPr firstRow="1" bandRow="1">
                <a:tableStyleId>{5940675A-B579-460E-94D1-54222C63F5DA}</a:tableStyleId>
              </a:tblPr>
              <a:tblGrid>
                <a:gridCol w="1269115">
                  <a:extLst>
                    <a:ext uri="{9D8B030D-6E8A-4147-A177-3AD203B41FA5}">
                      <a16:colId xmlns="" xmlns:a16="http://schemas.microsoft.com/office/drawing/2014/main" val="20000"/>
                    </a:ext>
                  </a:extLst>
                </a:gridCol>
                <a:gridCol w="2165116">
                  <a:extLst>
                    <a:ext uri="{9D8B030D-6E8A-4147-A177-3AD203B41FA5}">
                      <a16:colId xmlns="" xmlns:a16="http://schemas.microsoft.com/office/drawing/2014/main" val="20001"/>
                    </a:ext>
                  </a:extLst>
                </a:gridCol>
                <a:gridCol w="2191391">
                  <a:extLst>
                    <a:ext uri="{9D8B030D-6E8A-4147-A177-3AD203B41FA5}">
                      <a16:colId xmlns="" xmlns:a16="http://schemas.microsoft.com/office/drawing/2014/main" val="20002"/>
                    </a:ext>
                  </a:extLst>
                </a:gridCol>
                <a:gridCol w="1371589">
                  <a:extLst>
                    <a:ext uri="{9D8B030D-6E8A-4147-A177-3AD203B41FA5}">
                      <a16:colId xmlns="" xmlns:a16="http://schemas.microsoft.com/office/drawing/2014/main" val="20003"/>
                    </a:ext>
                  </a:extLst>
                </a:gridCol>
                <a:gridCol w="1245467">
                  <a:extLst>
                    <a:ext uri="{9D8B030D-6E8A-4147-A177-3AD203B41FA5}">
                      <a16:colId xmlns="" xmlns:a16="http://schemas.microsoft.com/office/drawing/2014/main" val="20004"/>
                    </a:ext>
                  </a:extLst>
                </a:gridCol>
                <a:gridCol w="1166640">
                  <a:extLst>
                    <a:ext uri="{9D8B030D-6E8A-4147-A177-3AD203B41FA5}">
                      <a16:colId xmlns="" xmlns:a16="http://schemas.microsoft.com/office/drawing/2014/main" val="20005"/>
                    </a:ext>
                  </a:extLst>
                </a:gridCol>
                <a:gridCol w="1119342">
                  <a:extLst>
                    <a:ext uri="{9D8B030D-6E8A-4147-A177-3AD203B41FA5}">
                      <a16:colId xmlns="" xmlns:a16="http://schemas.microsoft.com/office/drawing/2014/main" val="20006"/>
                    </a:ext>
                  </a:extLst>
                </a:gridCol>
              </a:tblGrid>
              <a:tr h="370840">
                <a:tc>
                  <a:txBody>
                    <a:bodyPr/>
                    <a:lstStyle/>
                    <a:p>
                      <a:pPr algn="ctr"/>
                      <a:r>
                        <a:rPr lang="en-IN" sz="2000" b="1" dirty="0" err="1">
                          <a:solidFill>
                            <a:srgbClr val="002060"/>
                          </a:solidFill>
                          <a:latin typeface="Times New Roman" panose="02020603050405020304" pitchFamily="18" charset="0"/>
                          <a:ea typeface="Arial Unicode MS" pitchFamily="34" charset="-128"/>
                          <a:cs typeface="Times New Roman" panose="02020603050405020304" pitchFamily="18" charset="0"/>
                        </a:rPr>
                        <a:t>Sl.No</a:t>
                      </a: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Brand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Generic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Dose</a:t>
                      </a:r>
                      <a:r>
                        <a:rPr lang="en-IN" sz="2000" b="1" baseline="0" dirty="0">
                          <a:solidFill>
                            <a:srgbClr val="002060"/>
                          </a:solidFill>
                          <a:latin typeface="Times New Roman" panose="02020603050405020304" pitchFamily="18" charset="0"/>
                          <a:ea typeface="Arial Unicode MS" pitchFamily="34" charset="-128"/>
                          <a:cs typeface="Times New Roman" panose="02020603050405020304" pitchFamily="18" charset="0"/>
                        </a:rPr>
                        <a:t> </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Freq.</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Route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a:t>
                      </a:r>
                      <a:r>
                        <a:rPr lang="en-IN" sz="2000" b="1" baseline="0" dirty="0">
                          <a:solidFill>
                            <a:srgbClr val="002060"/>
                          </a:solidFill>
                          <a:latin typeface="Times New Roman" panose="02020603050405020304" pitchFamily="18" charset="0"/>
                          <a:ea typeface="Arial Unicode MS" pitchFamily="34" charset="-128"/>
                          <a:cs typeface="Times New Roman" panose="02020603050405020304" pitchFamily="18" charset="0"/>
                        </a:rPr>
                        <a:t> of days</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extLst>
                  <a:ext uri="{0D108BD9-81ED-4DB2-BD59-A6C34878D82A}">
                    <a16:rowId xmlns="" xmlns:a16="http://schemas.microsoft.com/office/drawing/2014/main"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roofer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Ferrous ascorbate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1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 days </a:t>
                      </a:r>
                    </a:p>
                  </a:txBody>
                  <a:tcPr/>
                </a:tc>
                <a:extLst>
                  <a:ext uri="{0D108BD9-81ED-4DB2-BD59-A6C34878D82A}">
                    <a16:rowId xmlns="" xmlns:a16="http://schemas.microsoft.com/office/drawing/2014/main"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
                      </a:r>
                      <a:r>
                        <a:rPr lang="en-IN" sz="2000" dirty="0" err="1">
                          <a:latin typeface="Times New Roman" panose="02020603050405020304" pitchFamily="18" charset="0"/>
                          <a:ea typeface="Arial Unicode MS" pitchFamily="34" charset="-128"/>
                          <a:cs typeface="Times New Roman" panose="02020603050405020304" pitchFamily="18" charset="0"/>
                        </a:rPr>
                        <a:t>shelcar</a:t>
                      </a:r>
                      <a:r>
                        <a:rPr lang="en-IN" sz="2000" dirty="0">
                          <a:latin typeface="Times New Roman" panose="02020603050405020304" pitchFamily="18" charset="0"/>
                          <a:ea typeface="Arial Unicode MS" pitchFamily="34" charset="-128"/>
                          <a:cs typeface="Times New Roman" panose="02020603050405020304" pitchFamily="18" charset="0"/>
                        </a:rPr>
                        <a:t> D3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Calcium and vitamin D3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1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extLst>
                  <a:ext uri="{0D108BD9-81ED-4DB2-BD59-A6C34878D82A}">
                    <a16:rowId xmlns="" xmlns:a16="http://schemas.microsoft.com/office/drawing/2014/main" val="10002"/>
                  </a:ext>
                </a:extLst>
              </a:tr>
            </a:tbl>
          </a:graphicData>
        </a:graphic>
      </p:graphicFrame>
      <p:sp>
        <p:nvSpPr>
          <p:cNvPr id="8" name="Title 1">
            <a:extLst>
              <a:ext uri="{FF2B5EF4-FFF2-40B4-BE49-F238E27FC236}">
                <a16:creationId xmlns="" xmlns:a16="http://schemas.microsoft.com/office/drawing/2014/main" id="{2EE01E16-DCC1-F9BF-1674-966597520758}"/>
              </a:ext>
            </a:extLst>
          </p:cNvPr>
          <p:cNvSpPr>
            <a:spLocks noGrp="1"/>
          </p:cNvSpPr>
          <p:nvPr>
            <p:ph type="title"/>
          </p:nvPr>
        </p:nvSpPr>
        <p:spPr>
          <a:xfrm>
            <a:off x="945776" y="367911"/>
            <a:ext cx="10515600" cy="1325563"/>
          </a:xfrm>
        </p:spPr>
        <p:txBody>
          <a:bodyPr>
            <a:normAutofit/>
          </a:bodyPr>
          <a:lstStyle/>
          <a:p>
            <a:pPr algn="ctr"/>
            <a:r>
              <a:rPr lang="en-IN" sz="5400" b="1" dirty="0">
                <a:latin typeface="Times New Roman" panose="02020603050405020304" pitchFamily="18" charset="0"/>
                <a:cs typeface="Times New Roman" panose="02020603050405020304" pitchFamily="18" charset="0"/>
              </a:rPr>
              <a:t>Pharmacological Treatment</a:t>
            </a:r>
          </a:p>
        </p:txBody>
      </p:sp>
    </p:spTree>
    <p:extLst>
      <p:ext uri="{BB962C8B-B14F-4D97-AF65-F5344CB8AC3E}">
        <p14:creationId xmlns:p14="http://schemas.microsoft.com/office/powerpoint/2010/main" val="877040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Progress Chart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1415095"/>
              </p:ext>
            </p:extLst>
          </p:nvPr>
        </p:nvGraphicFramePr>
        <p:xfrm>
          <a:off x="838200" y="2126074"/>
          <a:ext cx="10515600" cy="1584960"/>
        </p:xfrm>
        <a:graphic>
          <a:graphicData uri="http://schemas.openxmlformats.org/drawingml/2006/table">
            <a:tbl>
              <a:tblPr firstRow="1" bandRow="1">
                <a:tableStyleId>{5940675A-B579-460E-94D1-54222C63F5DA}</a:tableStyleId>
              </a:tblPr>
              <a:tblGrid>
                <a:gridCol w="2628900">
                  <a:extLst>
                    <a:ext uri="{9D8B030D-6E8A-4147-A177-3AD203B41FA5}">
                      <a16:colId xmlns="" xmlns:a16="http://schemas.microsoft.com/office/drawing/2014/main" val="20000"/>
                    </a:ext>
                  </a:extLst>
                </a:gridCol>
                <a:gridCol w="2628900">
                  <a:extLst>
                    <a:ext uri="{9D8B030D-6E8A-4147-A177-3AD203B41FA5}">
                      <a16:colId xmlns="" xmlns:a16="http://schemas.microsoft.com/office/drawing/2014/main" val="20001"/>
                    </a:ext>
                  </a:extLst>
                </a:gridCol>
                <a:gridCol w="2628900">
                  <a:extLst>
                    <a:ext uri="{9D8B030D-6E8A-4147-A177-3AD203B41FA5}">
                      <a16:colId xmlns="" xmlns:a16="http://schemas.microsoft.com/office/drawing/2014/main" val="20002"/>
                    </a:ext>
                  </a:extLst>
                </a:gridCol>
                <a:gridCol w="2628900">
                  <a:extLst>
                    <a:ext uri="{9D8B030D-6E8A-4147-A177-3AD203B41FA5}">
                      <a16:colId xmlns="" xmlns:a16="http://schemas.microsoft.com/office/drawing/2014/main" val="20003"/>
                    </a:ext>
                  </a:extLst>
                </a:gridCol>
              </a:tblGrid>
              <a:tr h="370840">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Date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Time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BP</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Pulse Rate</a:t>
                      </a:r>
                    </a:p>
                  </a:txBody>
                  <a:tcPr>
                    <a:solidFill>
                      <a:schemeClr val="bg2"/>
                    </a:solidFill>
                  </a:tcPr>
                </a:tc>
                <a:extLst>
                  <a:ext uri="{0D108BD9-81ED-4DB2-BD59-A6C34878D82A}">
                    <a16:rowId xmlns="" xmlns:a16="http://schemas.microsoft.com/office/drawing/2014/main"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31 / 12 / 2023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11 : 00 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150 / 110 </a:t>
                      </a:r>
                      <a:r>
                        <a:rPr lang="en-IN" sz="2000" dirty="0" err="1">
                          <a:latin typeface="Times New Roman" panose="02020603050405020304" pitchFamily="18" charset="0"/>
                          <a:ea typeface="Arial Unicode MS" pitchFamily="34" charset="-128"/>
                          <a:cs typeface="Times New Roman" panose="02020603050405020304" pitchFamily="18" charset="0"/>
                        </a:rPr>
                        <a:t>mmhg</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90 bpm </a:t>
                      </a:r>
                    </a:p>
                  </a:txBody>
                  <a:tcPr/>
                </a:tc>
                <a:extLst>
                  <a:ext uri="{0D108BD9-81ED-4DB2-BD59-A6C34878D82A}">
                    <a16:rowId xmlns="" xmlns:a16="http://schemas.microsoft.com/office/drawing/2014/main"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01 / 01 / 2024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10 : 30 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150 / 100 </a:t>
                      </a:r>
                      <a:r>
                        <a:rPr lang="en-IN" sz="2000" dirty="0" err="1">
                          <a:latin typeface="Times New Roman" panose="02020603050405020304" pitchFamily="18" charset="0"/>
                          <a:ea typeface="Arial Unicode MS" pitchFamily="34" charset="-128"/>
                          <a:cs typeface="Times New Roman" panose="02020603050405020304" pitchFamily="18" charset="0"/>
                        </a:rPr>
                        <a:t>mmhg</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85 bpm </a:t>
                      </a:r>
                    </a:p>
                  </a:txBody>
                  <a:tcPr/>
                </a:tc>
                <a:extLst>
                  <a:ext uri="{0D108BD9-81ED-4DB2-BD59-A6C34878D82A}">
                    <a16:rowId xmlns="" xmlns:a16="http://schemas.microsoft.com/office/drawing/2014/main" val="10002"/>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02 / 01 / 2024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10 : 30 am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130 / 90 </a:t>
                      </a:r>
                      <a:r>
                        <a:rPr lang="en-IN" sz="2000" dirty="0" err="1">
                          <a:latin typeface="Times New Roman" panose="02020603050405020304" pitchFamily="18" charset="0"/>
                          <a:ea typeface="Arial Unicode MS" pitchFamily="34" charset="-128"/>
                          <a:cs typeface="Times New Roman" panose="02020603050405020304" pitchFamily="18" charset="0"/>
                        </a:rPr>
                        <a:t>mmhg</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85 bpm </a:t>
                      </a:r>
                    </a:p>
                  </a:txBody>
                  <a:tcPr/>
                </a:tc>
                <a:extLst>
                  <a:ext uri="{0D108BD9-81ED-4DB2-BD59-A6C34878D82A}">
                    <a16:rowId xmlns="" xmlns:a16="http://schemas.microsoft.com/office/drawing/2014/main" val="10003"/>
                  </a:ext>
                </a:extLst>
              </a:tr>
            </a:tbl>
          </a:graphicData>
        </a:graphic>
      </p:graphicFrame>
      <p:sp>
        <p:nvSpPr>
          <p:cNvPr id="5" name="Footer Placeholder 4">
            <a:extLst>
              <a:ext uri="{FF2B5EF4-FFF2-40B4-BE49-F238E27FC236}">
                <a16:creationId xmlns="" xmlns:a16="http://schemas.microsoft.com/office/drawing/2014/main" id="{869BB3FE-4979-A48B-CDE5-4DC34B75EA76}"/>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EDAB6C1D-6A9E-4299-59B6-211C2C03C3AE}"/>
              </a:ext>
            </a:extLst>
          </p:cNvPr>
          <p:cNvSpPr>
            <a:spLocks noGrp="1"/>
          </p:cNvSpPr>
          <p:nvPr>
            <p:ph type="sldNum" sz="quarter" idx="12"/>
          </p:nvPr>
        </p:nvSpPr>
        <p:spPr/>
        <p:txBody>
          <a:bodyPr/>
          <a:lstStyle/>
          <a:p>
            <a:fld id="{330EA680-D336-4FF7-8B7A-9848BB0A1C32}"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33718"/>
          </a:xfrm>
        </p:spPr>
        <p:txBody>
          <a:bodyPr>
            <a:normAutofit/>
          </a:bodyPr>
          <a:lstStyle/>
          <a:p>
            <a:pPr algn="ctr"/>
            <a:r>
              <a:rPr lang="en-IN" sz="5400" b="1" dirty="0">
                <a:latin typeface="Times New Roman" panose="02020603050405020304" pitchFamily="18" charset="0"/>
                <a:cs typeface="Times New Roman" panose="02020603050405020304" pitchFamily="18" charset="0"/>
              </a:rPr>
              <a:t>Discharge Medications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0870718"/>
              </p:ext>
            </p:extLst>
          </p:nvPr>
        </p:nvGraphicFramePr>
        <p:xfrm>
          <a:off x="1073716" y="833718"/>
          <a:ext cx="10369731" cy="3065685"/>
        </p:xfrm>
        <a:graphic>
          <a:graphicData uri="http://schemas.openxmlformats.org/drawingml/2006/table">
            <a:tbl>
              <a:tblPr firstRow="1" bandRow="1">
                <a:tableStyleId>{5940675A-B579-460E-94D1-54222C63F5DA}</a:tableStyleId>
              </a:tblPr>
              <a:tblGrid>
                <a:gridCol w="954470">
                  <a:extLst>
                    <a:ext uri="{9D8B030D-6E8A-4147-A177-3AD203B41FA5}">
                      <a16:colId xmlns="" xmlns:a16="http://schemas.microsoft.com/office/drawing/2014/main" val="20000"/>
                    </a:ext>
                  </a:extLst>
                </a:gridCol>
                <a:gridCol w="1734302">
                  <a:extLst>
                    <a:ext uri="{9D8B030D-6E8A-4147-A177-3AD203B41FA5}">
                      <a16:colId xmlns="" xmlns:a16="http://schemas.microsoft.com/office/drawing/2014/main" val="20001"/>
                    </a:ext>
                  </a:extLst>
                </a:gridCol>
                <a:gridCol w="2181721">
                  <a:extLst>
                    <a:ext uri="{9D8B030D-6E8A-4147-A177-3AD203B41FA5}">
                      <a16:colId xmlns="" xmlns:a16="http://schemas.microsoft.com/office/drawing/2014/main" val="20002"/>
                    </a:ext>
                  </a:extLst>
                </a:gridCol>
                <a:gridCol w="1055068">
                  <a:extLst>
                    <a:ext uri="{9D8B030D-6E8A-4147-A177-3AD203B41FA5}">
                      <a16:colId xmlns="" xmlns:a16="http://schemas.microsoft.com/office/drawing/2014/main" val="20003"/>
                    </a:ext>
                  </a:extLst>
                </a:gridCol>
                <a:gridCol w="1481390">
                  <a:extLst>
                    <a:ext uri="{9D8B030D-6E8A-4147-A177-3AD203B41FA5}">
                      <a16:colId xmlns="" xmlns:a16="http://schemas.microsoft.com/office/drawing/2014/main" val="20004"/>
                    </a:ext>
                  </a:extLst>
                </a:gridCol>
                <a:gridCol w="1703445">
                  <a:extLst>
                    <a:ext uri="{9D8B030D-6E8A-4147-A177-3AD203B41FA5}">
                      <a16:colId xmlns="" xmlns:a16="http://schemas.microsoft.com/office/drawing/2014/main" val="20005"/>
                    </a:ext>
                  </a:extLst>
                </a:gridCol>
                <a:gridCol w="1259335">
                  <a:extLst>
                    <a:ext uri="{9D8B030D-6E8A-4147-A177-3AD203B41FA5}">
                      <a16:colId xmlns="" xmlns:a16="http://schemas.microsoft.com/office/drawing/2014/main" val="20006"/>
                    </a:ext>
                  </a:extLst>
                </a:gridCol>
              </a:tblGrid>
              <a:tr h="442940">
                <a:tc>
                  <a:txBody>
                    <a:bodyPr/>
                    <a:lstStyle/>
                    <a:p>
                      <a:pPr algn="ctr"/>
                      <a:r>
                        <a:rPr lang="en-IN" sz="2000" b="1" dirty="0" err="1">
                          <a:solidFill>
                            <a:srgbClr val="002060"/>
                          </a:solidFill>
                          <a:latin typeface="Times New Roman" panose="02020603050405020304" pitchFamily="18" charset="0"/>
                          <a:ea typeface="Arial Unicode MS" pitchFamily="34" charset="-128"/>
                          <a:cs typeface="Times New Roman" panose="02020603050405020304" pitchFamily="18" charset="0"/>
                        </a:rPr>
                        <a:t>Sl.No</a:t>
                      </a:r>
                      <a:endPar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endParaRP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Brand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Generic Name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Dose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Freq</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Route</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 of days</a:t>
                      </a:r>
                    </a:p>
                  </a:txBody>
                  <a:tcPr>
                    <a:solidFill>
                      <a:schemeClr val="bg2"/>
                    </a:solidFill>
                  </a:tcPr>
                </a:tc>
                <a:extLst>
                  <a:ext uri="{0D108BD9-81ED-4DB2-BD59-A6C34878D82A}">
                    <a16:rowId xmlns="" xmlns:a16="http://schemas.microsoft.com/office/drawing/2014/main" val="10000"/>
                  </a:ext>
                </a:extLst>
              </a:tr>
              <a:tr h="472925">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ecospirin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Aspirin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75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1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Con </a:t>
                      </a:r>
                    </a:p>
                  </a:txBody>
                  <a:tcPr/>
                </a:tc>
                <a:extLst>
                  <a:ext uri="{0D108BD9-81ED-4DB2-BD59-A6C34878D82A}">
                    <a16:rowId xmlns="" xmlns:a16="http://schemas.microsoft.com/office/drawing/2014/main" val="10001"/>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
                      </a:r>
                      <a:r>
                        <a:rPr lang="en-IN" sz="2000" dirty="0" err="1">
                          <a:latin typeface="Times New Roman" panose="02020603050405020304" pitchFamily="18" charset="0"/>
                          <a:ea typeface="Arial Unicode MS" pitchFamily="34" charset="-128"/>
                          <a:cs typeface="Times New Roman" panose="02020603050405020304" pitchFamily="18" charset="0"/>
                        </a:rPr>
                        <a:t>ticasprin</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Ticagrelor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90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Con </a:t>
                      </a:r>
                    </a:p>
                  </a:txBody>
                  <a:tcPr/>
                </a:tc>
                <a:extLst>
                  <a:ext uri="{0D108BD9-81ED-4DB2-BD59-A6C34878D82A}">
                    <a16:rowId xmlns="" xmlns:a16="http://schemas.microsoft.com/office/drawing/2014/main" val="10002"/>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atrova </a:t>
                      </a:r>
                    </a:p>
                  </a:txBody>
                  <a:tcPr/>
                </a:tc>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Atrovastatin</a:t>
                      </a:r>
                      <a:r>
                        <a:rPr lang="en-IN" sz="2000" dirty="0">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40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0 – 1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Con </a:t>
                      </a:r>
                    </a:p>
                  </a:txBody>
                  <a:tcPr/>
                </a:tc>
                <a:extLst>
                  <a:ext uri="{0D108BD9-81ED-4DB2-BD59-A6C34878D82A}">
                    <a16:rowId xmlns="" xmlns:a16="http://schemas.microsoft.com/office/drawing/2014/main" val="10003"/>
                  </a:ext>
                </a:extLst>
              </a:tr>
              <a:tr h="4429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4</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Tab </a:t>
                      </a:r>
                      <a:r>
                        <a:rPr lang="en-IN" sz="2000" dirty="0" err="1">
                          <a:latin typeface="Times New Roman" panose="02020603050405020304" pitchFamily="18" charset="0"/>
                          <a:ea typeface="Arial Unicode MS" pitchFamily="34" charset="-128"/>
                          <a:cs typeface="Times New Roman" panose="02020603050405020304" pitchFamily="18" charset="0"/>
                        </a:rPr>
                        <a:t>bisonext</a:t>
                      </a:r>
                      <a:r>
                        <a:rPr lang="en-IN" sz="2000" dirty="0">
                          <a:latin typeface="Times New Roman" panose="02020603050405020304" pitchFamily="18" charset="0"/>
                          <a:ea typeface="Arial Unicode MS" pitchFamily="34" charset="-128"/>
                          <a:cs typeface="Times New Roman" panose="02020603050405020304" pitchFamily="18" charset="0"/>
                        </a:rPr>
                        <a:t> 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Bisoprolol + telmisartan </a:t>
                      </a:r>
                    </a:p>
                    <a:p>
                      <a:pPr algn="ct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2,5 mg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1 – 0 – 0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PO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Con </a:t>
                      </a:r>
                    </a:p>
                  </a:txBody>
                  <a:tcPr/>
                </a:tc>
                <a:extLst>
                  <a:ext uri="{0D108BD9-81ED-4DB2-BD59-A6C34878D82A}">
                    <a16:rowId xmlns="" xmlns:a16="http://schemas.microsoft.com/office/drawing/2014/main" val="10004"/>
                  </a:ext>
                </a:extLst>
              </a:tr>
            </a:tbl>
          </a:graphicData>
        </a:graphic>
      </p:graphicFrame>
      <p:graphicFrame>
        <p:nvGraphicFramePr>
          <p:cNvPr id="6" name="Table 5">
            <a:extLst>
              <a:ext uri="{FF2B5EF4-FFF2-40B4-BE49-F238E27FC236}">
                <a16:creationId xmlns="" xmlns:a16="http://schemas.microsoft.com/office/drawing/2014/main" id="{2CAE7959-8FE3-E82D-F59A-8AB3F47C3902}"/>
              </a:ext>
            </a:extLst>
          </p:cNvPr>
          <p:cNvGraphicFramePr>
            <a:graphicFrameLocks noGrp="1"/>
          </p:cNvGraphicFramePr>
          <p:nvPr>
            <p:extLst>
              <p:ext uri="{D42A27DB-BD31-4B8C-83A1-F6EECF244321}">
                <p14:modId xmlns:p14="http://schemas.microsoft.com/office/powerpoint/2010/main" val="4048210876"/>
              </p:ext>
            </p:extLst>
          </p:nvPr>
        </p:nvGraphicFramePr>
        <p:xfrm>
          <a:off x="1073717" y="3899403"/>
          <a:ext cx="10369730" cy="2865120"/>
        </p:xfrm>
        <a:graphic>
          <a:graphicData uri="http://schemas.openxmlformats.org/drawingml/2006/table">
            <a:tbl>
              <a:tblPr firstRow="1" bandRow="1">
                <a:tableStyleId>{5940675A-B579-460E-94D1-54222C63F5DA}</a:tableStyleId>
              </a:tblPr>
              <a:tblGrid>
                <a:gridCol w="961272">
                  <a:extLst>
                    <a:ext uri="{9D8B030D-6E8A-4147-A177-3AD203B41FA5}">
                      <a16:colId xmlns="" xmlns:a16="http://schemas.microsoft.com/office/drawing/2014/main" val="2352506831"/>
                    </a:ext>
                  </a:extLst>
                </a:gridCol>
                <a:gridCol w="1730188">
                  <a:extLst>
                    <a:ext uri="{9D8B030D-6E8A-4147-A177-3AD203B41FA5}">
                      <a16:colId xmlns="" xmlns:a16="http://schemas.microsoft.com/office/drawing/2014/main" val="1968798032"/>
                    </a:ext>
                  </a:extLst>
                </a:gridCol>
                <a:gridCol w="2187389">
                  <a:extLst>
                    <a:ext uri="{9D8B030D-6E8A-4147-A177-3AD203B41FA5}">
                      <a16:colId xmlns="" xmlns:a16="http://schemas.microsoft.com/office/drawing/2014/main" val="3833050700"/>
                    </a:ext>
                  </a:extLst>
                </a:gridCol>
                <a:gridCol w="1046711">
                  <a:extLst>
                    <a:ext uri="{9D8B030D-6E8A-4147-A177-3AD203B41FA5}">
                      <a16:colId xmlns="" xmlns:a16="http://schemas.microsoft.com/office/drawing/2014/main" val="195635066"/>
                    </a:ext>
                  </a:extLst>
                </a:gridCol>
                <a:gridCol w="1481390">
                  <a:extLst>
                    <a:ext uri="{9D8B030D-6E8A-4147-A177-3AD203B41FA5}">
                      <a16:colId xmlns="" xmlns:a16="http://schemas.microsoft.com/office/drawing/2014/main" val="2090687072"/>
                    </a:ext>
                  </a:extLst>
                </a:gridCol>
                <a:gridCol w="1694275">
                  <a:extLst>
                    <a:ext uri="{9D8B030D-6E8A-4147-A177-3AD203B41FA5}">
                      <a16:colId xmlns="" xmlns:a16="http://schemas.microsoft.com/office/drawing/2014/main" val="97581253"/>
                    </a:ext>
                  </a:extLst>
                </a:gridCol>
                <a:gridCol w="1268505">
                  <a:extLst>
                    <a:ext uri="{9D8B030D-6E8A-4147-A177-3AD203B41FA5}">
                      <a16:colId xmlns="" xmlns:a16="http://schemas.microsoft.com/office/drawing/2014/main" val="3471799957"/>
                    </a:ext>
                  </a:extLst>
                </a:gridCol>
              </a:tblGrid>
              <a:tr h="370840">
                <a:tc>
                  <a:txBody>
                    <a:bodyPr/>
                    <a:lstStyle/>
                    <a:p>
                      <a:pPr algn="ctr"/>
                      <a:r>
                        <a:rPr lang="en-IN" dirty="0"/>
                        <a:t>6</a:t>
                      </a:r>
                    </a:p>
                  </a:txBody>
                  <a:tcPr/>
                </a:tc>
                <a:tc>
                  <a:txBody>
                    <a:bodyPr/>
                    <a:lstStyle/>
                    <a:p>
                      <a:pPr algn="ctr"/>
                      <a:r>
                        <a:rPr lang="en-IN" dirty="0"/>
                        <a:t>Tab </a:t>
                      </a:r>
                      <a:r>
                        <a:rPr lang="en-IN" dirty="0" err="1"/>
                        <a:t>cardace</a:t>
                      </a:r>
                      <a:r>
                        <a:rPr lang="en-IN" dirty="0"/>
                        <a:t> </a:t>
                      </a:r>
                    </a:p>
                  </a:txBody>
                  <a:tcPr/>
                </a:tc>
                <a:tc>
                  <a:txBody>
                    <a:bodyPr/>
                    <a:lstStyle/>
                    <a:p>
                      <a:pPr algn="ctr"/>
                      <a:r>
                        <a:rPr lang="en-IN" dirty="0"/>
                        <a:t>Ramipril </a:t>
                      </a:r>
                    </a:p>
                  </a:txBody>
                  <a:tcPr/>
                </a:tc>
                <a:tc>
                  <a:txBody>
                    <a:bodyPr/>
                    <a:lstStyle/>
                    <a:p>
                      <a:pPr algn="ctr"/>
                      <a:r>
                        <a:rPr lang="en-IN" dirty="0"/>
                        <a:t>2.5 mg </a:t>
                      </a:r>
                    </a:p>
                  </a:txBody>
                  <a:tcPr/>
                </a:tc>
                <a:tc>
                  <a:txBody>
                    <a:bodyPr/>
                    <a:lstStyle/>
                    <a:p>
                      <a:pPr algn="ctr"/>
                      <a:r>
                        <a:rPr lang="en-IN" dirty="0"/>
                        <a:t>0 – 0 – 1 </a:t>
                      </a:r>
                    </a:p>
                  </a:txBody>
                  <a:tcPr/>
                </a:tc>
                <a:tc>
                  <a:txBody>
                    <a:bodyPr/>
                    <a:lstStyle/>
                    <a:p>
                      <a:pPr algn="ctr"/>
                      <a:r>
                        <a:rPr lang="en-IN" dirty="0"/>
                        <a:t>PO </a:t>
                      </a:r>
                    </a:p>
                  </a:txBody>
                  <a:tcPr/>
                </a:tc>
                <a:tc>
                  <a:txBody>
                    <a:bodyPr/>
                    <a:lstStyle/>
                    <a:p>
                      <a:pPr algn="ctr"/>
                      <a:r>
                        <a:rPr lang="en-IN" dirty="0"/>
                        <a:t>Con </a:t>
                      </a:r>
                    </a:p>
                  </a:txBody>
                  <a:tcPr/>
                </a:tc>
                <a:extLst>
                  <a:ext uri="{0D108BD9-81ED-4DB2-BD59-A6C34878D82A}">
                    <a16:rowId xmlns="" xmlns:a16="http://schemas.microsoft.com/office/drawing/2014/main" val="3100047456"/>
                  </a:ext>
                </a:extLst>
              </a:tr>
              <a:tr h="370840">
                <a:tc>
                  <a:txBody>
                    <a:bodyPr/>
                    <a:lstStyle/>
                    <a:p>
                      <a:pPr algn="ctr"/>
                      <a:r>
                        <a:rPr lang="en-IN" dirty="0"/>
                        <a:t>7</a:t>
                      </a:r>
                    </a:p>
                  </a:txBody>
                  <a:tcPr/>
                </a:tc>
                <a:tc>
                  <a:txBody>
                    <a:bodyPr/>
                    <a:lstStyle/>
                    <a:p>
                      <a:pPr algn="ctr"/>
                      <a:r>
                        <a:rPr lang="en-IN" dirty="0"/>
                        <a:t>Tab glycomet  trio</a:t>
                      </a:r>
                    </a:p>
                  </a:txBody>
                  <a:tcPr/>
                </a:tc>
                <a:tc>
                  <a:txBody>
                    <a:bodyPr/>
                    <a:lstStyle/>
                    <a:p>
                      <a:pPr algn="ctr"/>
                      <a:r>
                        <a:rPr lang="en-IN" dirty="0"/>
                        <a:t>Metformin </a:t>
                      </a:r>
                    </a:p>
                  </a:txBody>
                  <a:tcPr/>
                </a:tc>
                <a:tc>
                  <a:txBody>
                    <a:bodyPr/>
                    <a:lstStyle/>
                    <a:p>
                      <a:pPr algn="ctr"/>
                      <a:r>
                        <a:rPr lang="en-IN" dirty="0"/>
                        <a:t>2 mg </a:t>
                      </a:r>
                    </a:p>
                  </a:txBody>
                  <a:tcPr/>
                </a:tc>
                <a:tc>
                  <a:txBody>
                    <a:bodyPr/>
                    <a:lstStyle/>
                    <a:p>
                      <a:pPr algn="ctr"/>
                      <a:r>
                        <a:rPr lang="en-IN" dirty="0"/>
                        <a:t>1 – 0 – 1 </a:t>
                      </a:r>
                    </a:p>
                  </a:txBody>
                  <a:tcPr/>
                </a:tc>
                <a:tc>
                  <a:txBody>
                    <a:bodyPr/>
                    <a:lstStyle/>
                    <a:p>
                      <a:pPr algn="ctr"/>
                      <a:r>
                        <a:rPr lang="en-IN" dirty="0"/>
                        <a:t>PO </a:t>
                      </a:r>
                    </a:p>
                  </a:txBody>
                  <a:tcPr/>
                </a:tc>
                <a:tc>
                  <a:txBody>
                    <a:bodyPr/>
                    <a:lstStyle/>
                    <a:p>
                      <a:pPr algn="ctr"/>
                      <a:r>
                        <a:rPr lang="en-IN" dirty="0"/>
                        <a:t>Con </a:t>
                      </a:r>
                    </a:p>
                  </a:txBody>
                  <a:tcPr/>
                </a:tc>
                <a:extLst>
                  <a:ext uri="{0D108BD9-81ED-4DB2-BD59-A6C34878D82A}">
                    <a16:rowId xmlns="" xmlns:a16="http://schemas.microsoft.com/office/drawing/2014/main" val="858580677"/>
                  </a:ext>
                </a:extLst>
              </a:tr>
              <a:tr h="370840">
                <a:tc>
                  <a:txBody>
                    <a:bodyPr/>
                    <a:lstStyle/>
                    <a:p>
                      <a:pPr algn="ctr"/>
                      <a:r>
                        <a:rPr lang="en-IN" dirty="0"/>
                        <a:t>8</a:t>
                      </a:r>
                    </a:p>
                  </a:txBody>
                  <a:tcPr/>
                </a:tc>
                <a:tc>
                  <a:txBody>
                    <a:bodyPr/>
                    <a:lstStyle/>
                    <a:p>
                      <a:pPr algn="ctr"/>
                      <a:r>
                        <a:rPr lang="en-IN" dirty="0"/>
                        <a:t>Tab </a:t>
                      </a:r>
                      <a:r>
                        <a:rPr lang="en-IN" dirty="0" err="1"/>
                        <a:t>orofer</a:t>
                      </a:r>
                      <a:r>
                        <a:rPr lang="en-IN" dirty="0"/>
                        <a:t> XT </a:t>
                      </a:r>
                    </a:p>
                  </a:txBody>
                  <a:tcPr/>
                </a:tc>
                <a:tc>
                  <a:txBody>
                    <a:bodyPr/>
                    <a:lstStyle/>
                    <a:p>
                      <a:pPr algn="ctr"/>
                      <a:r>
                        <a:rPr lang="en-IN" dirty="0"/>
                        <a:t>Ferrous ascorbate </a:t>
                      </a:r>
                    </a:p>
                  </a:txBody>
                  <a:tcPr/>
                </a:tc>
                <a:tc>
                  <a:txBody>
                    <a:bodyPr/>
                    <a:lstStyle/>
                    <a:p>
                      <a:pPr algn="ctr"/>
                      <a:endParaRPr lang="en-IN" dirty="0"/>
                    </a:p>
                  </a:txBody>
                  <a:tcPr/>
                </a:tc>
                <a:tc>
                  <a:txBody>
                    <a:bodyPr/>
                    <a:lstStyle/>
                    <a:p>
                      <a:pPr algn="ctr"/>
                      <a:r>
                        <a:rPr lang="en-IN" dirty="0"/>
                        <a:t>0 – 1 – 0 </a:t>
                      </a:r>
                    </a:p>
                  </a:txBody>
                  <a:tcPr/>
                </a:tc>
                <a:tc>
                  <a:txBody>
                    <a:bodyPr/>
                    <a:lstStyle/>
                    <a:p>
                      <a:pPr algn="ctr"/>
                      <a:r>
                        <a:rPr lang="en-IN" dirty="0"/>
                        <a:t>PO </a:t>
                      </a:r>
                    </a:p>
                  </a:txBody>
                  <a:tcPr/>
                </a:tc>
                <a:tc>
                  <a:txBody>
                    <a:bodyPr/>
                    <a:lstStyle/>
                    <a:p>
                      <a:pPr algn="ctr"/>
                      <a:r>
                        <a:rPr lang="en-IN" dirty="0"/>
                        <a:t>Con </a:t>
                      </a:r>
                    </a:p>
                  </a:txBody>
                  <a:tcPr/>
                </a:tc>
                <a:extLst>
                  <a:ext uri="{0D108BD9-81ED-4DB2-BD59-A6C34878D82A}">
                    <a16:rowId xmlns="" xmlns:a16="http://schemas.microsoft.com/office/drawing/2014/main" val="1654347721"/>
                  </a:ext>
                </a:extLst>
              </a:tr>
              <a:tr h="370840">
                <a:tc>
                  <a:txBody>
                    <a:bodyPr/>
                    <a:lstStyle/>
                    <a:p>
                      <a:pPr algn="ctr"/>
                      <a:r>
                        <a:rPr lang="en-IN" dirty="0"/>
                        <a:t>9</a:t>
                      </a:r>
                    </a:p>
                  </a:txBody>
                  <a:tcPr/>
                </a:tc>
                <a:tc>
                  <a:txBody>
                    <a:bodyPr/>
                    <a:lstStyle/>
                    <a:p>
                      <a:pPr algn="ctr"/>
                      <a:r>
                        <a:rPr lang="en-IN" dirty="0"/>
                        <a:t>Tab </a:t>
                      </a:r>
                      <a:r>
                        <a:rPr lang="en-IN" dirty="0" err="1"/>
                        <a:t>shelcal</a:t>
                      </a:r>
                      <a:r>
                        <a:rPr lang="en-IN" dirty="0"/>
                        <a:t> D3 </a:t>
                      </a:r>
                    </a:p>
                  </a:txBody>
                  <a:tcPr/>
                </a:tc>
                <a:tc>
                  <a:txBody>
                    <a:bodyPr/>
                    <a:lstStyle/>
                    <a:p>
                      <a:pPr algn="ctr"/>
                      <a:r>
                        <a:rPr lang="en-IN" dirty="0"/>
                        <a:t>Calcium </a:t>
                      </a:r>
                    </a:p>
                  </a:txBody>
                  <a:tcPr/>
                </a:tc>
                <a:tc>
                  <a:txBody>
                    <a:bodyPr/>
                    <a:lstStyle/>
                    <a:p>
                      <a:pPr algn="ctr"/>
                      <a:endParaRPr lang="en-IN" dirty="0"/>
                    </a:p>
                  </a:txBody>
                  <a:tcPr/>
                </a:tc>
                <a:tc>
                  <a:txBody>
                    <a:bodyPr/>
                    <a:lstStyle/>
                    <a:p>
                      <a:pPr algn="ctr"/>
                      <a:r>
                        <a:rPr lang="en-IN" dirty="0"/>
                        <a:t>0 – 1 – 0 </a:t>
                      </a:r>
                    </a:p>
                  </a:txBody>
                  <a:tcPr/>
                </a:tc>
                <a:tc>
                  <a:txBody>
                    <a:bodyPr/>
                    <a:lstStyle/>
                    <a:p>
                      <a:pPr algn="ctr"/>
                      <a:r>
                        <a:rPr lang="en-IN" dirty="0"/>
                        <a:t>PO </a:t>
                      </a:r>
                    </a:p>
                  </a:txBody>
                  <a:tcPr/>
                </a:tc>
                <a:tc>
                  <a:txBody>
                    <a:bodyPr/>
                    <a:lstStyle/>
                    <a:p>
                      <a:pPr algn="ctr"/>
                      <a:r>
                        <a:rPr lang="en-IN" dirty="0"/>
                        <a:t>30 days </a:t>
                      </a:r>
                    </a:p>
                  </a:txBody>
                  <a:tcPr/>
                </a:tc>
                <a:extLst>
                  <a:ext uri="{0D108BD9-81ED-4DB2-BD59-A6C34878D82A}">
                    <a16:rowId xmlns="" xmlns:a16="http://schemas.microsoft.com/office/drawing/2014/main" val="767002491"/>
                  </a:ext>
                </a:extLst>
              </a:tr>
              <a:tr h="370840">
                <a:tc>
                  <a:txBody>
                    <a:bodyPr/>
                    <a:lstStyle/>
                    <a:p>
                      <a:pPr algn="ctr"/>
                      <a:r>
                        <a:rPr lang="en-IN" dirty="0"/>
                        <a:t>10</a:t>
                      </a:r>
                    </a:p>
                  </a:txBody>
                  <a:tcPr/>
                </a:tc>
                <a:tc>
                  <a:txBody>
                    <a:bodyPr/>
                    <a:lstStyle/>
                    <a:p>
                      <a:pPr algn="ctr"/>
                      <a:r>
                        <a:rPr lang="en-IN" dirty="0"/>
                        <a:t>Tab </a:t>
                      </a:r>
                      <a:r>
                        <a:rPr lang="en-IN" dirty="0" err="1"/>
                        <a:t>taxim</a:t>
                      </a:r>
                      <a:r>
                        <a:rPr lang="en-IN" dirty="0"/>
                        <a:t>  O </a:t>
                      </a:r>
                    </a:p>
                  </a:txBody>
                  <a:tcPr/>
                </a:tc>
                <a:tc>
                  <a:txBody>
                    <a:bodyPr/>
                    <a:lstStyle/>
                    <a:p>
                      <a:pPr algn="ctr"/>
                      <a:r>
                        <a:rPr lang="en-IN" dirty="0"/>
                        <a:t>Cefixime </a:t>
                      </a:r>
                    </a:p>
                  </a:txBody>
                  <a:tcPr/>
                </a:tc>
                <a:tc>
                  <a:txBody>
                    <a:bodyPr/>
                    <a:lstStyle/>
                    <a:p>
                      <a:pPr algn="ctr"/>
                      <a:r>
                        <a:rPr lang="en-IN" dirty="0"/>
                        <a:t>200 mg </a:t>
                      </a:r>
                    </a:p>
                  </a:txBody>
                  <a:tcPr/>
                </a:tc>
                <a:tc>
                  <a:txBody>
                    <a:bodyPr/>
                    <a:lstStyle/>
                    <a:p>
                      <a:pPr algn="ctr"/>
                      <a:r>
                        <a:rPr lang="en-IN" dirty="0"/>
                        <a:t>1 – 0 – 1 </a:t>
                      </a:r>
                    </a:p>
                  </a:txBody>
                  <a:tcPr/>
                </a:tc>
                <a:tc>
                  <a:txBody>
                    <a:bodyPr/>
                    <a:lstStyle/>
                    <a:p>
                      <a:pPr algn="ctr"/>
                      <a:r>
                        <a:rPr lang="en-IN" dirty="0"/>
                        <a:t>PO </a:t>
                      </a:r>
                    </a:p>
                  </a:txBody>
                  <a:tcPr/>
                </a:tc>
                <a:tc>
                  <a:txBody>
                    <a:bodyPr/>
                    <a:lstStyle/>
                    <a:p>
                      <a:pPr algn="ctr"/>
                      <a:r>
                        <a:rPr lang="en-IN" dirty="0"/>
                        <a:t>7 days </a:t>
                      </a:r>
                    </a:p>
                  </a:txBody>
                  <a:tcPr/>
                </a:tc>
                <a:extLst>
                  <a:ext uri="{0D108BD9-81ED-4DB2-BD59-A6C34878D82A}">
                    <a16:rowId xmlns="" xmlns:a16="http://schemas.microsoft.com/office/drawing/2014/main" val="2552237012"/>
                  </a:ext>
                </a:extLst>
              </a:tr>
              <a:tr h="370840">
                <a:tc>
                  <a:txBody>
                    <a:bodyPr/>
                    <a:lstStyle/>
                    <a:p>
                      <a:pPr algn="ctr"/>
                      <a:r>
                        <a:rPr lang="en-IN" dirty="0"/>
                        <a:t>11</a:t>
                      </a:r>
                    </a:p>
                  </a:txBody>
                  <a:tcPr/>
                </a:tc>
                <a:tc>
                  <a:txBody>
                    <a:bodyPr/>
                    <a:lstStyle/>
                    <a:p>
                      <a:pPr algn="ctr"/>
                      <a:r>
                        <a:rPr lang="en-IN" dirty="0"/>
                        <a:t>Tab Aldactone </a:t>
                      </a:r>
                    </a:p>
                  </a:txBody>
                  <a:tcPr/>
                </a:tc>
                <a:tc>
                  <a:txBody>
                    <a:bodyPr/>
                    <a:lstStyle/>
                    <a:p>
                      <a:pPr algn="ctr"/>
                      <a:r>
                        <a:rPr lang="en-IN" dirty="0" err="1"/>
                        <a:t>Spirolonolactone</a:t>
                      </a:r>
                      <a:r>
                        <a:rPr lang="en-IN" dirty="0"/>
                        <a:t> </a:t>
                      </a:r>
                    </a:p>
                  </a:txBody>
                  <a:tcPr/>
                </a:tc>
                <a:tc>
                  <a:txBody>
                    <a:bodyPr/>
                    <a:lstStyle/>
                    <a:p>
                      <a:pPr algn="ctr"/>
                      <a:r>
                        <a:rPr lang="en-IN" dirty="0"/>
                        <a:t>25 mg </a:t>
                      </a:r>
                    </a:p>
                  </a:txBody>
                  <a:tcPr/>
                </a:tc>
                <a:tc>
                  <a:txBody>
                    <a:bodyPr/>
                    <a:lstStyle/>
                    <a:p>
                      <a:pPr algn="ctr"/>
                      <a:r>
                        <a:rPr lang="en-IN" dirty="0"/>
                        <a:t>1 – 1 – 0 </a:t>
                      </a:r>
                    </a:p>
                  </a:txBody>
                  <a:tcPr/>
                </a:tc>
                <a:tc>
                  <a:txBody>
                    <a:bodyPr/>
                    <a:lstStyle/>
                    <a:p>
                      <a:pPr algn="ctr"/>
                      <a:r>
                        <a:rPr lang="en-IN" dirty="0"/>
                        <a:t>PO </a:t>
                      </a:r>
                    </a:p>
                  </a:txBody>
                  <a:tcPr/>
                </a:tc>
                <a:tc>
                  <a:txBody>
                    <a:bodyPr/>
                    <a:lstStyle/>
                    <a:p>
                      <a:pPr algn="ctr"/>
                      <a:r>
                        <a:rPr lang="en-IN" dirty="0"/>
                        <a:t>1 week </a:t>
                      </a:r>
                    </a:p>
                  </a:txBody>
                  <a:tcPr/>
                </a:tc>
                <a:extLst>
                  <a:ext uri="{0D108BD9-81ED-4DB2-BD59-A6C34878D82A}">
                    <a16:rowId xmlns="" xmlns:a16="http://schemas.microsoft.com/office/drawing/2014/main" val="2272610640"/>
                  </a:ext>
                </a:extLst>
              </a:tr>
              <a:tr h="370840">
                <a:tc>
                  <a:txBody>
                    <a:bodyPr/>
                    <a:lstStyle/>
                    <a:p>
                      <a:pPr algn="ctr"/>
                      <a:r>
                        <a:rPr lang="en-IN" dirty="0"/>
                        <a:t>12</a:t>
                      </a:r>
                    </a:p>
                  </a:txBody>
                  <a:tcPr/>
                </a:tc>
                <a:tc>
                  <a:txBody>
                    <a:bodyPr/>
                    <a:lstStyle/>
                    <a:p>
                      <a:pPr algn="ctr"/>
                      <a:r>
                        <a:rPr lang="en-IN" dirty="0"/>
                        <a:t>Tab Lasix </a:t>
                      </a:r>
                    </a:p>
                  </a:txBody>
                  <a:tcPr/>
                </a:tc>
                <a:tc>
                  <a:txBody>
                    <a:bodyPr/>
                    <a:lstStyle/>
                    <a:p>
                      <a:pPr algn="ctr"/>
                      <a:r>
                        <a:rPr lang="en-IN" dirty="0"/>
                        <a:t>Furosemide </a:t>
                      </a:r>
                    </a:p>
                  </a:txBody>
                  <a:tcPr/>
                </a:tc>
                <a:tc>
                  <a:txBody>
                    <a:bodyPr/>
                    <a:lstStyle/>
                    <a:p>
                      <a:pPr algn="ctr"/>
                      <a:r>
                        <a:rPr lang="en-IN" dirty="0"/>
                        <a:t>40 mg </a:t>
                      </a:r>
                    </a:p>
                  </a:txBody>
                  <a:tcPr/>
                </a:tc>
                <a:tc>
                  <a:txBody>
                    <a:bodyPr/>
                    <a:lstStyle/>
                    <a:p>
                      <a:pPr algn="ctr"/>
                      <a:r>
                        <a:rPr lang="en-IN" dirty="0"/>
                        <a:t>1 – 1  - 0 </a:t>
                      </a:r>
                    </a:p>
                  </a:txBody>
                  <a:tcPr/>
                </a:tc>
                <a:tc>
                  <a:txBody>
                    <a:bodyPr/>
                    <a:lstStyle/>
                    <a:p>
                      <a:pPr algn="ctr"/>
                      <a:r>
                        <a:rPr lang="en-IN" dirty="0"/>
                        <a:t>PO </a:t>
                      </a:r>
                    </a:p>
                  </a:txBody>
                  <a:tcPr/>
                </a:tc>
                <a:tc>
                  <a:txBody>
                    <a:bodyPr/>
                    <a:lstStyle/>
                    <a:p>
                      <a:pPr algn="ctr"/>
                      <a:r>
                        <a:rPr lang="en-IN" dirty="0"/>
                        <a:t>3 days</a:t>
                      </a:r>
                    </a:p>
                  </a:txBody>
                  <a:tcPr/>
                </a:tc>
                <a:extLst>
                  <a:ext uri="{0D108BD9-81ED-4DB2-BD59-A6C34878D82A}">
                    <a16:rowId xmlns="" xmlns:a16="http://schemas.microsoft.com/office/drawing/2014/main" val="1442767810"/>
                  </a:ext>
                </a:extLst>
              </a:tr>
            </a:tbl>
          </a:graphicData>
        </a:graphic>
      </p:graphicFrame>
      <p:sp>
        <p:nvSpPr>
          <p:cNvPr id="3" name="Footer Placeholder 2"/>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Pharmacist Intervention</a:t>
            </a:r>
          </a:p>
        </p:txBody>
      </p:sp>
      <p:sp>
        <p:nvSpPr>
          <p:cNvPr id="3" name="Content Placeholder 2"/>
          <p:cNvSpPr>
            <a:spLocks noGrp="1"/>
          </p:cNvSpPr>
          <p:nvPr>
            <p:ph idx="1"/>
          </p:nvPr>
        </p:nvSpPr>
        <p:spPr>
          <a:xfrm>
            <a:off x="838200" y="1567544"/>
            <a:ext cx="10515600" cy="5016136"/>
          </a:xfrm>
        </p:spPr>
        <p:txBody>
          <a:bodyPr>
            <a:normAutofit/>
          </a:bodyPr>
          <a:lstStyle/>
          <a:p>
            <a:pPr>
              <a:buNone/>
            </a:pPr>
            <a:r>
              <a:rPr lang="en-IN" b="1" u="sng" dirty="0">
                <a:latin typeface="Times New Roman" panose="02020603050405020304" pitchFamily="18" charset="0"/>
                <a:ea typeface="Arial Unicode MS" pitchFamily="34" charset="-128"/>
                <a:cs typeface="Times New Roman" panose="02020603050405020304" pitchFamily="18" charset="0"/>
              </a:rPr>
              <a:t>Drug-Drug Interactions :-</a:t>
            </a:r>
          </a:p>
          <a:p>
            <a:pPr>
              <a:buNone/>
            </a:pPr>
            <a:endParaRPr lang="en-IN" b="1" u="sng" dirty="0">
              <a:latin typeface="Times New Roman" panose="02020603050405020304" pitchFamily="18" charset="0"/>
              <a:ea typeface="Arial Unicode MS" pitchFamily="34" charset="-128"/>
              <a:cs typeface="Times New Roman" panose="02020603050405020304" pitchFamily="18" charset="0"/>
            </a:endParaRPr>
          </a:p>
        </p:txBody>
      </p:sp>
      <p:sp>
        <p:nvSpPr>
          <p:cNvPr id="5" name="Footer Placeholder 4">
            <a:extLst>
              <a:ext uri="{FF2B5EF4-FFF2-40B4-BE49-F238E27FC236}">
                <a16:creationId xmlns="" xmlns:a16="http://schemas.microsoft.com/office/drawing/2014/main" id="{395A6972-B88C-85D1-B588-9C3347C9A1EE}"/>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CA2333E2-2250-8761-6926-F6C80DABF620}"/>
              </a:ext>
            </a:extLst>
          </p:cNvPr>
          <p:cNvSpPr>
            <a:spLocks noGrp="1"/>
          </p:cNvSpPr>
          <p:nvPr>
            <p:ph type="sldNum" sz="quarter" idx="12"/>
          </p:nvPr>
        </p:nvSpPr>
        <p:spPr/>
        <p:txBody>
          <a:bodyPr/>
          <a:lstStyle/>
          <a:p>
            <a:fld id="{330EA680-D336-4FF7-8B7A-9848BB0A1C32}" type="slidenum">
              <a:rPr lang="en-US" smtClean="0"/>
              <a:pPr/>
              <a:t>18</a:t>
            </a:fld>
            <a:endParaRPr lang="en-US"/>
          </a:p>
        </p:txBody>
      </p:sp>
      <p:sp>
        <p:nvSpPr>
          <p:cNvPr id="7" name="TextBox 6">
            <a:extLst>
              <a:ext uri="{FF2B5EF4-FFF2-40B4-BE49-F238E27FC236}">
                <a16:creationId xmlns="" xmlns:a16="http://schemas.microsoft.com/office/drawing/2014/main" id="{F01B7927-D877-3EE0-662C-77986F1DFE60}"/>
              </a:ext>
            </a:extLst>
          </p:cNvPr>
          <p:cNvSpPr txBox="1"/>
          <p:nvPr/>
        </p:nvSpPr>
        <p:spPr>
          <a:xfrm>
            <a:off x="430304" y="2106929"/>
            <a:ext cx="11537578" cy="4062651"/>
          </a:xfrm>
          <a:prstGeom prst="rect">
            <a:avLst/>
          </a:prstGeom>
          <a:noFill/>
        </p:spPr>
        <p:txBody>
          <a:bodyPr wrap="square" rtlCol="0">
            <a:spAutoFit/>
          </a:bodyPr>
          <a:lstStyle/>
          <a:p>
            <a:r>
              <a:rPr lang="en-IN" sz="2400" b="1" u="sng" dirty="0">
                <a:latin typeface="Times New Roman" panose="02020603050405020304" pitchFamily="18" charset="0"/>
                <a:cs typeface="Times New Roman" panose="02020603050405020304" pitchFamily="18" charset="0"/>
              </a:rPr>
              <a:t>Ceftriaxone and furosemide </a:t>
            </a:r>
            <a:r>
              <a:rPr lang="en-IN" sz="2400" dirty="0">
                <a:latin typeface="Times New Roman" panose="02020603050405020304" pitchFamily="18" charset="0"/>
                <a:cs typeface="Times New Roman" panose="02020603050405020304" pitchFamily="18" charset="0"/>
              </a:rPr>
              <a:t>- </a:t>
            </a:r>
            <a:r>
              <a:rPr lang="en-US" sz="2400" b="0" i="0" dirty="0">
                <a:effectLst/>
                <a:latin typeface="Times New Roman" panose="02020603050405020304" pitchFamily="18" charset="0"/>
                <a:cs typeface="Times New Roman" panose="02020603050405020304" pitchFamily="18" charset="0"/>
              </a:rPr>
              <a:t>can occasionally cause kidney problems, and using it with </a:t>
            </a:r>
            <a:r>
              <a:rPr lang="en-US" sz="2400" dirty="0">
                <a:latin typeface="Times New Roman" panose="02020603050405020304" pitchFamily="18" charset="0"/>
                <a:cs typeface="Times New Roman" panose="02020603050405020304" pitchFamily="18" charset="0"/>
              </a:rPr>
              <a:t>furosemide</a:t>
            </a:r>
            <a:r>
              <a:rPr lang="en-US" sz="2400" b="0" i="0" dirty="0">
                <a:effectLst/>
                <a:latin typeface="Times New Roman" panose="02020603050405020304" pitchFamily="18" charset="0"/>
                <a:cs typeface="Times New Roman" panose="02020603050405020304" pitchFamily="18" charset="0"/>
              </a:rPr>
              <a:t> may increase that risk . </a:t>
            </a:r>
            <a:r>
              <a:rPr lang="en-US" sz="2400" dirty="0">
                <a:latin typeface="Times New Roman" panose="02020603050405020304" pitchFamily="18" charset="0"/>
                <a:cs typeface="Times New Roman" panose="02020603050405020304" pitchFamily="18" charset="0"/>
              </a:rPr>
              <a:t>nausea</a:t>
            </a:r>
            <a:r>
              <a:rPr lang="en-US" sz="2400" b="0" i="0" dirty="0">
                <a:effectLst/>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vomiting</a:t>
            </a:r>
            <a:r>
              <a:rPr lang="en-US" sz="2400" b="0" i="0" dirty="0">
                <a:effectLst/>
                <a:latin typeface="Times New Roman" panose="02020603050405020304" pitchFamily="18" charset="0"/>
                <a:cs typeface="Times New Roman" panose="02020603050405020304" pitchFamily="18" charset="0"/>
              </a:rPr>
              <a:t>, loss of appetite, increased or decreased urination, sudden weight gain or </a:t>
            </a:r>
            <a:r>
              <a:rPr lang="en-US" sz="2400" dirty="0">
                <a:latin typeface="Times New Roman" panose="02020603050405020304" pitchFamily="18" charset="0"/>
                <a:cs typeface="Times New Roman" panose="02020603050405020304" pitchFamily="18" charset="0"/>
              </a:rPr>
              <a:t>weight loss</a:t>
            </a:r>
            <a:r>
              <a:rPr lang="en-US" sz="2400" b="0" i="0" dirty="0">
                <a:effectLst/>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fluid retention</a:t>
            </a:r>
            <a:r>
              <a:rPr lang="en-US" sz="2400" b="0" i="0" dirty="0">
                <a:effectLst/>
                <a:latin typeface="Times New Roman" panose="02020603050405020304" pitchFamily="18" charset="0"/>
                <a:cs typeface="Times New Roman" panose="02020603050405020304" pitchFamily="18" charset="0"/>
              </a:rPr>
              <a:t>, swelling, </a:t>
            </a:r>
            <a:r>
              <a:rPr lang="en-US" sz="2400" dirty="0">
                <a:latin typeface="Times New Roman" panose="02020603050405020304" pitchFamily="18" charset="0"/>
                <a:cs typeface="Times New Roman" panose="02020603050405020304" pitchFamily="18" charset="0"/>
              </a:rPr>
              <a:t>shortness of breath</a:t>
            </a:r>
            <a:r>
              <a:rPr lang="en-US" sz="2400" b="0" i="0" dirty="0">
                <a:effectLst/>
                <a:latin typeface="Times New Roman" panose="02020603050405020304" pitchFamily="18" charset="0"/>
                <a:cs typeface="Times New Roman" panose="02020603050405020304" pitchFamily="18" charset="0"/>
              </a:rPr>
              <a:t>, muscle cramps, tiredness, weakness, dizziness, confusion, and irregular heart rhythm</a:t>
            </a:r>
          </a:p>
          <a:p>
            <a:r>
              <a:rPr lang="en-US" sz="2400" b="1" u="sng" dirty="0">
                <a:latin typeface="Times New Roman" panose="02020603050405020304" pitchFamily="18" charset="0"/>
                <a:cs typeface="Times New Roman" panose="02020603050405020304" pitchFamily="18" charset="0"/>
              </a:rPr>
              <a:t>Furosemide and insulin </a:t>
            </a:r>
            <a:r>
              <a:rPr lang="en-US" sz="2400" dirty="0">
                <a:latin typeface="Times New Roman" panose="02020603050405020304" pitchFamily="18" charset="0"/>
                <a:cs typeface="Times New Roman" panose="02020603050405020304" pitchFamily="18" charset="0"/>
              </a:rPr>
              <a:t>-- </a:t>
            </a:r>
            <a:r>
              <a:rPr lang="en-US" sz="2400" b="0" i="0" dirty="0">
                <a:effectLst/>
                <a:latin typeface="Times New Roman" panose="02020603050405020304" pitchFamily="18" charset="0"/>
                <a:cs typeface="Times New Roman" panose="02020603050405020304" pitchFamily="18" charset="0"/>
              </a:rPr>
              <a:t>may interfere with blood </a:t>
            </a:r>
            <a:r>
              <a:rPr lang="en-US" sz="2400" dirty="0">
                <a:latin typeface="Times New Roman" panose="02020603050405020304" pitchFamily="18" charset="0"/>
                <a:cs typeface="Times New Roman" panose="02020603050405020304" pitchFamily="18" charset="0"/>
              </a:rPr>
              <a:t>glucose</a:t>
            </a:r>
            <a:r>
              <a:rPr lang="en-US" sz="2400" b="0" i="0" dirty="0">
                <a:effectLst/>
                <a:latin typeface="Times New Roman" panose="02020603050405020304" pitchFamily="18" charset="0"/>
                <a:cs typeface="Times New Roman" panose="02020603050405020304" pitchFamily="18" charset="0"/>
              </a:rPr>
              <a:t> control and reduce the effectiveness of </a:t>
            </a:r>
            <a:r>
              <a:rPr lang="en-US" sz="2400" dirty="0">
                <a:latin typeface="Times New Roman" panose="02020603050405020304" pitchFamily="18" charset="0"/>
                <a:cs typeface="Times New Roman" panose="02020603050405020304" pitchFamily="18" charset="0"/>
              </a:rPr>
              <a:t>insulin</a:t>
            </a:r>
            <a:r>
              <a:rPr lang="en-US" sz="2400" b="0" i="0" dirty="0">
                <a:effectLst/>
                <a:latin typeface="Times New Roman" panose="02020603050405020304" pitchFamily="18" charset="0"/>
                <a:cs typeface="Times New Roman" panose="02020603050405020304" pitchFamily="18" charset="0"/>
              </a:rPr>
              <a:t> and other diabetic medications . </a:t>
            </a:r>
          </a:p>
          <a:p>
            <a:r>
              <a:rPr lang="en-US" sz="2400" b="1" u="sng" dirty="0">
                <a:latin typeface="Times New Roman" panose="02020603050405020304" pitchFamily="18" charset="0"/>
                <a:cs typeface="Times New Roman" panose="02020603050405020304" pitchFamily="18" charset="0"/>
              </a:rPr>
              <a:t>Aspirin and insulin </a:t>
            </a:r>
            <a:r>
              <a:rPr lang="en-US" sz="2400" dirty="0">
                <a:latin typeface="Times New Roman" panose="02020603050405020304" pitchFamily="18" charset="0"/>
                <a:cs typeface="Times New Roman" panose="02020603050405020304" pitchFamily="18" charset="0"/>
              </a:rPr>
              <a:t>-  </a:t>
            </a:r>
            <a:r>
              <a:rPr lang="en-IN" sz="2400" b="0" i="0" dirty="0">
                <a:effectLst/>
                <a:latin typeface="Times New Roman" panose="02020603050405020304" pitchFamily="18" charset="0"/>
                <a:cs typeface="Times New Roman" panose="02020603050405020304" pitchFamily="18" charset="0"/>
              </a:rPr>
              <a:t>may increase the risk of </a:t>
            </a:r>
            <a:r>
              <a:rPr lang="en-IN" sz="2400" dirty="0">
                <a:latin typeface="Times New Roman" panose="02020603050405020304" pitchFamily="18" charset="0"/>
                <a:cs typeface="Times New Roman" panose="02020603050405020304" pitchFamily="18" charset="0"/>
              </a:rPr>
              <a:t>hypoglycaemia</a:t>
            </a:r>
            <a:r>
              <a:rPr lang="en-IN" sz="2400" b="0" i="0" dirty="0">
                <a:effectLst/>
                <a:latin typeface="Times New Roman" panose="02020603050405020304" pitchFamily="18" charset="0"/>
                <a:cs typeface="Times New Roman" panose="02020603050405020304" pitchFamily="18" charset="0"/>
              </a:rPr>
              <a:t>, or </a:t>
            </a:r>
            <a:r>
              <a:rPr lang="en-IN" sz="2400" dirty="0">
                <a:latin typeface="Times New Roman" panose="02020603050405020304" pitchFamily="18" charset="0"/>
                <a:cs typeface="Times New Roman" panose="02020603050405020304" pitchFamily="18" charset="0"/>
              </a:rPr>
              <a:t>low blood sugar</a:t>
            </a:r>
            <a:r>
              <a:rPr lang="en-IN" sz="2400" b="0" i="0" dirty="0">
                <a:effectLst/>
                <a:latin typeface="Times New Roman" panose="02020603050405020304" pitchFamily="18" charset="0"/>
                <a:cs typeface="Times New Roman" panose="02020603050405020304" pitchFamily="18" charset="0"/>
              </a:rPr>
              <a:t>. Symptoms of hypoglycaemia include </a:t>
            </a:r>
            <a:r>
              <a:rPr lang="en-IN" sz="2400" dirty="0">
                <a:latin typeface="Times New Roman" panose="02020603050405020304" pitchFamily="18" charset="0"/>
                <a:cs typeface="Times New Roman" panose="02020603050405020304" pitchFamily="18" charset="0"/>
              </a:rPr>
              <a:t>headache</a:t>
            </a:r>
            <a:r>
              <a:rPr lang="en-IN" sz="2400" b="0" i="0" dirty="0">
                <a:effectLst/>
                <a:latin typeface="Times New Roman" panose="02020603050405020304" pitchFamily="18" charset="0"/>
                <a:cs typeface="Times New Roman" panose="02020603050405020304" pitchFamily="18" charset="0"/>
              </a:rPr>
              <a:t>, dizziness, </a:t>
            </a:r>
            <a:r>
              <a:rPr lang="en-IN" sz="2400" dirty="0">
                <a:latin typeface="Times New Roman" panose="02020603050405020304" pitchFamily="18" charset="0"/>
                <a:cs typeface="Times New Roman" panose="02020603050405020304" pitchFamily="18" charset="0"/>
              </a:rPr>
              <a:t>drowsiness</a:t>
            </a:r>
            <a:r>
              <a:rPr lang="en-IN" sz="2400" b="0" i="0" dirty="0">
                <a:effectLst/>
                <a:latin typeface="Times New Roman" panose="02020603050405020304" pitchFamily="18" charset="0"/>
                <a:cs typeface="Times New Roman" panose="02020603050405020304" pitchFamily="18" charset="0"/>
              </a:rPr>
              <a:t>, nervousness, confusion, tremor, </a:t>
            </a:r>
            <a:r>
              <a:rPr lang="en-IN" sz="2400" dirty="0">
                <a:latin typeface="Times New Roman" panose="02020603050405020304" pitchFamily="18" charset="0"/>
                <a:cs typeface="Times New Roman" panose="02020603050405020304" pitchFamily="18" charset="0"/>
              </a:rPr>
              <a:t>nausea</a:t>
            </a:r>
            <a:r>
              <a:rPr lang="en-IN" sz="2400" b="0" i="0" dirty="0">
                <a:effectLst/>
                <a:latin typeface="Times New Roman" panose="02020603050405020304" pitchFamily="18" charset="0"/>
                <a:cs typeface="Times New Roman" panose="02020603050405020304" pitchFamily="18" charset="0"/>
              </a:rPr>
              <a:t>, hunger, weakness, perspiration, palpitation, and rapid heartbeat . </a:t>
            </a:r>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706" y="0"/>
            <a:ext cx="10515600" cy="1006475"/>
          </a:xfrm>
        </p:spPr>
        <p:txBody>
          <a:bodyPr>
            <a:normAutofit/>
          </a:bodyPr>
          <a:lstStyle/>
          <a:p>
            <a:pPr algn="ctr"/>
            <a:r>
              <a:rPr lang="en-IN" sz="5400" b="1" dirty="0">
                <a:latin typeface="Times New Roman" panose="02020603050405020304" pitchFamily="18" charset="0"/>
                <a:cs typeface="Times New Roman" panose="02020603050405020304" pitchFamily="18" charset="0"/>
              </a:rPr>
              <a:t>Pharmacist Intervention</a:t>
            </a:r>
          </a:p>
        </p:txBody>
      </p:sp>
      <p:sp>
        <p:nvSpPr>
          <p:cNvPr id="5" name="Footer Placeholder 4">
            <a:extLst>
              <a:ext uri="{FF2B5EF4-FFF2-40B4-BE49-F238E27FC236}">
                <a16:creationId xmlns="" xmlns:a16="http://schemas.microsoft.com/office/drawing/2014/main" id="{14015B1D-2962-74F0-AC78-39E6FC982B2A}"/>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135188F1-E1EB-8667-5D5B-957BEE1DBEBF}"/>
              </a:ext>
            </a:extLst>
          </p:cNvPr>
          <p:cNvSpPr>
            <a:spLocks noGrp="1"/>
          </p:cNvSpPr>
          <p:nvPr>
            <p:ph type="sldNum" sz="quarter" idx="12"/>
          </p:nvPr>
        </p:nvSpPr>
        <p:spPr/>
        <p:txBody>
          <a:bodyPr/>
          <a:lstStyle/>
          <a:p>
            <a:fld id="{330EA680-D336-4FF7-8B7A-9848BB0A1C32}" type="slidenum">
              <a:rPr lang="en-US" smtClean="0"/>
              <a:pPr/>
              <a:t>19</a:t>
            </a:fld>
            <a:endParaRPr lang="en-US"/>
          </a:p>
        </p:txBody>
      </p:sp>
      <p:sp>
        <p:nvSpPr>
          <p:cNvPr id="7" name="TextBox 6">
            <a:extLst>
              <a:ext uri="{FF2B5EF4-FFF2-40B4-BE49-F238E27FC236}">
                <a16:creationId xmlns="" xmlns:a16="http://schemas.microsoft.com/office/drawing/2014/main" id="{2977B61E-C595-53C6-F0F5-EB8764097157}"/>
              </a:ext>
            </a:extLst>
          </p:cNvPr>
          <p:cNvSpPr txBox="1"/>
          <p:nvPr/>
        </p:nvSpPr>
        <p:spPr>
          <a:xfrm>
            <a:off x="838200" y="1006475"/>
            <a:ext cx="11138647" cy="5324535"/>
          </a:xfrm>
          <a:prstGeom prst="rect">
            <a:avLst/>
          </a:prstGeom>
          <a:noFill/>
        </p:spPr>
        <p:txBody>
          <a:bodyPr wrap="square" rtlCol="0">
            <a:spAutoFit/>
          </a:bodyPr>
          <a:lstStyle/>
          <a:p>
            <a:r>
              <a:rPr lang="en-IN" sz="2000" b="1" u="sng" dirty="0">
                <a:latin typeface="Times New Roman" panose="02020603050405020304" pitchFamily="18" charset="0"/>
                <a:cs typeface="Times New Roman" panose="02020603050405020304" pitchFamily="18" charset="0"/>
              </a:rPr>
              <a:t>Aspirin and calcium carbonate </a:t>
            </a: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calcium carbonate</a:t>
            </a:r>
            <a:r>
              <a:rPr lang="en-US" sz="2000" b="0" i="0" dirty="0">
                <a:effectLst/>
                <a:latin typeface="Times New Roman" panose="02020603050405020304" pitchFamily="18" charset="0"/>
                <a:cs typeface="Times New Roman" panose="02020603050405020304" pitchFamily="18" charset="0"/>
              </a:rPr>
              <a:t> together with </a:t>
            </a:r>
            <a:r>
              <a:rPr lang="en-US" sz="2000" dirty="0">
                <a:latin typeface="Times New Roman" panose="02020603050405020304" pitchFamily="18" charset="0"/>
                <a:cs typeface="Times New Roman" panose="02020603050405020304" pitchFamily="18" charset="0"/>
              </a:rPr>
              <a:t>aspirin</a:t>
            </a:r>
            <a:r>
              <a:rPr lang="en-US" sz="2000" b="0" i="0" dirty="0">
                <a:effectLst/>
                <a:latin typeface="Times New Roman" panose="02020603050405020304" pitchFamily="18" charset="0"/>
                <a:cs typeface="Times New Roman" panose="02020603050405020304" pitchFamily="18" charset="0"/>
              </a:rPr>
              <a:t> may decrease the effects of aspirin . </a:t>
            </a:r>
          </a:p>
          <a:p>
            <a:endParaRPr lang="en-US" sz="2000" b="1" u="sng" dirty="0">
              <a:latin typeface="Times New Roman" panose="02020603050405020304" pitchFamily="18" charset="0"/>
              <a:cs typeface="Times New Roman" panose="02020603050405020304" pitchFamily="18" charset="0"/>
            </a:endParaRPr>
          </a:p>
          <a:p>
            <a:r>
              <a:rPr lang="en-US" sz="2000" b="1" u="sng" dirty="0">
                <a:latin typeface="Times New Roman" panose="02020603050405020304" pitchFamily="18" charset="0"/>
                <a:cs typeface="Times New Roman" panose="02020603050405020304" pitchFamily="18" charset="0"/>
              </a:rPr>
              <a:t>Furosemide and bisoprolol </a:t>
            </a:r>
            <a:r>
              <a:rPr lang="en-US" sz="2000" dirty="0">
                <a:latin typeface="Times New Roman" panose="02020603050405020304" pitchFamily="18" charset="0"/>
                <a:cs typeface="Times New Roman" panose="02020603050405020304" pitchFamily="18" charset="0"/>
              </a:rPr>
              <a:t>- </a:t>
            </a:r>
            <a:r>
              <a:rPr lang="en-US" sz="2000" b="0" i="0" dirty="0">
                <a:effectLst/>
                <a:latin typeface="Times New Roman" panose="02020603050405020304" pitchFamily="18" charset="0"/>
                <a:cs typeface="Times New Roman" panose="02020603050405020304" pitchFamily="18" charset="0"/>
              </a:rPr>
              <a:t>may lower your blood pressure and slow your heart rate. This can cause dizziness, or feeling like you might pass out, weakness, </a:t>
            </a:r>
            <a:r>
              <a:rPr lang="en-US" sz="2000" dirty="0">
                <a:latin typeface="Times New Roman" panose="02020603050405020304" pitchFamily="18" charset="0"/>
                <a:cs typeface="Times New Roman" panose="02020603050405020304" pitchFamily="18" charset="0"/>
              </a:rPr>
              <a:t>fainting</a:t>
            </a:r>
            <a:r>
              <a:rPr lang="en-US" sz="2000" b="0" i="0" dirty="0">
                <a:effectLst/>
                <a:latin typeface="Times New Roman" panose="02020603050405020304" pitchFamily="18" charset="0"/>
                <a:cs typeface="Times New Roman" panose="02020603050405020304" pitchFamily="18" charset="0"/>
              </a:rPr>
              <a:t>, fast or irregular heartbeats, or loss of blood </a:t>
            </a:r>
            <a:r>
              <a:rPr lang="en-US" sz="2000" dirty="0">
                <a:latin typeface="Times New Roman" panose="02020603050405020304" pitchFamily="18" charset="0"/>
                <a:cs typeface="Times New Roman" panose="02020603050405020304" pitchFamily="18" charset="0"/>
              </a:rPr>
              <a:t>glucose</a:t>
            </a:r>
            <a:r>
              <a:rPr lang="en-US" sz="2000" b="0" i="0" dirty="0">
                <a:effectLst/>
                <a:latin typeface="Times New Roman" panose="02020603050405020304" pitchFamily="18" charset="0"/>
                <a:cs typeface="Times New Roman" panose="02020603050405020304" pitchFamily="18" charset="0"/>
              </a:rPr>
              <a:t> control . </a:t>
            </a:r>
          </a:p>
          <a:p>
            <a:endParaRPr lang="en-US" sz="2000" dirty="0">
              <a:latin typeface="Times New Roman" panose="02020603050405020304" pitchFamily="18" charset="0"/>
              <a:cs typeface="Times New Roman" panose="02020603050405020304" pitchFamily="18" charset="0"/>
            </a:endParaRPr>
          </a:p>
          <a:p>
            <a:r>
              <a:rPr lang="en-US" sz="2000" b="1" u="sng" dirty="0">
                <a:latin typeface="Times New Roman" panose="02020603050405020304" pitchFamily="18" charset="0"/>
                <a:cs typeface="Times New Roman" panose="02020603050405020304" pitchFamily="18" charset="0"/>
              </a:rPr>
              <a:t>Insulin and bisoprolol </a:t>
            </a:r>
            <a:r>
              <a:rPr lang="en-US" sz="2000" dirty="0">
                <a:latin typeface="Times New Roman" panose="02020603050405020304" pitchFamily="18" charset="0"/>
                <a:cs typeface="Times New Roman" panose="02020603050405020304" pitchFamily="18" charset="0"/>
              </a:rPr>
              <a:t>- </a:t>
            </a:r>
            <a:r>
              <a:rPr lang="en-US" sz="2000" b="0" i="0" dirty="0">
                <a:effectLst/>
                <a:latin typeface="Times New Roman" panose="02020603050405020304" pitchFamily="18" charset="0"/>
                <a:cs typeface="Times New Roman" panose="02020603050405020304" pitchFamily="18" charset="0"/>
              </a:rPr>
              <a:t>may increase the risk, severity, and/or duration of </a:t>
            </a:r>
            <a:r>
              <a:rPr lang="en-US" sz="2000" dirty="0">
                <a:latin typeface="Times New Roman" panose="02020603050405020304" pitchFamily="18" charset="0"/>
                <a:cs typeface="Times New Roman" panose="02020603050405020304" pitchFamily="18" charset="0"/>
              </a:rPr>
              <a:t>hypoglycemia</a:t>
            </a:r>
            <a:r>
              <a:rPr lang="en-US" sz="2000" b="0" i="0" dirty="0">
                <a:effectLst/>
                <a:latin typeface="Times New Roman" panose="02020603050405020304" pitchFamily="18" charset="0"/>
                <a:cs typeface="Times New Roman" panose="02020603050405020304" pitchFamily="18" charset="0"/>
              </a:rPr>
              <a:t> in patients receiving insulin and certain other antidiabetic medications . </a:t>
            </a:r>
            <a:r>
              <a:rPr lang="en-IN" sz="2000" b="0" i="0" dirty="0">
                <a:effectLst/>
                <a:latin typeface="Times New Roman" panose="02020603050405020304" pitchFamily="18" charset="0"/>
                <a:cs typeface="Times New Roman" panose="02020603050405020304" pitchFamily="18" charset="0"/>
              </a:rPr>
              <a:t>Other symptoms of hypoglycaemia such as </a:t>
            </a:r>
            <a:r>
              <a:rPr lang="en-IN" sz="2000" dirty="0">
                <a:latin typeface="Times New Roman" panose="02020603050405020304" pitchFamily="18" charset="0"/>
                <a:cs typeface="Times New Roman" panose="02020603050405020304" pitchFamily="18" charset="0"/>
              </a:rPr>
              <a:t>headache</a:t>
            </a:r>
            <a:r>
              <a:rPr lang="en-IN" sz="2000" b="0" i="0" dirty="0">
                <a:effectLst/>
                <a:latin typeface="Times New Roman" panose="02020603050405020304" pitchFamily="18" charset="0"/>
                <a:cs typeface="Times New Roman" panose="02020603050405020304" pitchFamily="18" charset="0"/>
              </a:rPr>
              <a:t>, dizziness, </a:t>
            </a:r>
            <a:r>
              <a:rPr lang="en-IN" sz="2000" dirty="0">
                <a:latin typeface="Times New Roman" panose="02020603050405020304" pitchFamily="18" charset="0"/>
                <a:cs typeface="Times New Roman" panose="02020603050405020304" pitchFamily="18" charset="0"/>
              </a:rPr>
              <a:t>drowsiness</a:t>
            </a:r>
            <a:r>
              <a:rPr lang="en-IN" sz="2000" b="0" i="0" dirty="0">
                <a:effectLst/>
                <a:latin typeface="Times New Roman" panose="02020603050405020304" pitchFamily="18" charset="0"/>
                <a:cs typeface="Times New Roman" panose="02020603050405020304" pitchFamily="18" charset="0"/>
              </a:rPr>
              <a:t>, nervousness, confusion, nausea, hunger, weakness . </a:t>
            </a:r>
          </a:p>
          <a:p>
            <a:endParaRPr lang="en-IN" sz="2000" dirty="0">
              <a:latin typeface="Times New Roman" panose="02020603050405020304" pitchFamily="18" charset="0"/>
              <a:cs typeface="Times New Roman" panose="02020603050405020304" pitchFamily="18" charset="0"/>
            </a:endParaRPr>
          </a:p>
          <a:p>
            <a:r>
              <a:rPr lang="en-IN" sz="2000" b="1" u="sng" dirty="0">
                <a:latin typeface="Times New Roman" panose="02020603050405020304" pitchFamily="18" charset="0"/>
                <a:cs typeface="Times New Roman" panose="02020603050405020304" pitchFamily="18" charset="0"/>
              </a:rPr>
              <a:t>Calcium carbonate and bisoprolol </a:t>
            </a: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calcium carbonate</a:t>
            </a:r>
            <a:r>
              <a:rPr lang="en-US" sz="2000" b="0" i="0" dirty="0">
                <a:effectLst/>
                <a:latin typeface="Times New Roman" panose="02020603050405020304" pitchFamily="18" charset="0"/>
                <a:cs typeface="Times New Roman" panose="02020603050405020304" pitchFamily="18" charset="0"/>
              </a:rPr>
              <a:t> may decrease the effects of bisoprolol . </a:t>
            </a:r>
          </a:p>
          <a:p>
            <a:endParaRPr lang="en-US" sz="2000" dirty="0">
              <a:latin typeface="Times New Roman" panose="02020603050405020304" pitchFamily="18" charset="0"/>
              <a:cs typeface="Times New Roman" panose="02020603050405020304" pitchFamily="18" charset="0"/>
            </a:endParaRPr>
          </a:p>
          <a:p>
            <a:r>
              <a:rPr lang="en-US" sz="2000" b="1" u="sng" dirty="0">
                <a:latin typeface="Times New Roman" panose="02020603050405020304" pitchFamily="18" charset="0"/>
                <a:cs typeface="Times New Roman" panose="02020603050405020304" pitchFamily="18" charset="0"/>
              </a:rPr>
              <a:t>Aspirin and telmisartan </a:t>
            </a:r>
            <a:r>
              <a:rPr lang="en-US" sz="2000" dirty="0">
                <a:latin typeface="Times New Roman" panose="02020603050405020304" pitchFamily="18" charset="0"/>
                <a:cs typeface="Times New Roman" panose="02020603050405020304" pitchFamily="18" charset="0"/>
              </a:rPr>
              <a:t>- </a:t>
            </a:r>
            <a:r>
              <a:rPr lang="en-US" sz="2000" b="0" i="0" dirty="0">
                <a:effectLst/>
                <a:latin typeface="Times New Roman" panose="02020603050405020304" pitchFamily="18" charset="0"/>
                <a:cs typeface="Times New Roman" panose="02020603050405020304" pitchFamily="18" charset="0"/>
              </a:rPr>
              <a:t>may reduce the effects of telmisartan in lowering blood pressure , nausea, </a:t>
            </a:r>
            <a:r>
              <a:rPr lang="en-US" sz="2000" dirty="0">
                <a:latin typeface="Times New Roman" panose="02020603050405020304" pitchFamily="18" charset="0"/>
                <a:cs typeface="Times New Roman" panose="02020603050405020304" pitchFamily="18" charset="0"/>
              </a:rPr>
              <a:t>vomiting</a:t>
            </a:r>
            <a:r>
              <a:rPr lang="en-US" sz="2000" b="0" i="0" dirty="0">
                <a:effectLst/>
                <a:latin typeface="Times New Roman" panose="02020603050405020304" pitchFamily="18" charset="0"/>
                <a:cs typeface="Times New Roman" panose="02020603050405020304" pitchFamily="18" charset="0"/>
              </a:rPr>
              <a:t>, loss of appetite, increased or decreased urination, sudden weight gain or </a:t>
            </a:r>
            <a:r>
              <a:rPr lang="en-US" sz="2000" dirty="0">
                <a:latin typeface="Times New Roman" panose="02020603050405020304" pitchFamily="18" charset="0"/>
                <a:cs typeface="Times New Roman" panose="02020603050405020304" pitchFamily="18" charset="0"/>
              </a:rPr>
              <a:t>weight loss</a:t>
            </a:r>
            <a:r>
              <a:rPr lang="en-US" sz="2000" b="0" i="0" dirty="0">
                <a:effectLst/>
                <a:latin typeface="Times New Roman" panose="02020603050405020304" pitchFamily="18" charset="0"/>
                <a:cs typeface="Times New Roman" panose="02020603050405020304" pitchFamily="18" charset="0"/>
              </a:rPr>
              <a:t>,  swelling, </a:t>
            </a:r>
            <a:r>
              <a:rPr lang="en-US" sz="2000" dirty="0">
                <a:latin typeface="Times New Roman" panose="02020603050405020304" pitchFamily="18" charset="0"/>
                <a:cs typeface="Times New Roman" panose="02020603050405020304" pitchFamily="18" charset="0"/>
              </a:rPr>
              <a:t>shortness of breath</a:t>
            </a:r>
            <a:r>
              <a:rPr lang="en-US" sz="2000" b="0" i="0" dirty="0">
                <a:effectLst/>
                <a:latin typeface="Times New Roman" panose="02020603050405020304" pitchFamily="18" charset="0"/>
                <a:cs typeface="Times New Roman" panose="02020603050405020304" pitchFamily="18" charset="0"/>
              </a:rPr>
              <a:t>, muscle cramps, tiredness, weakness, dizziness, confusion, and irregular heart rhythm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IN" sz="5400" b="1" dirty="0">
                <a:latin typeface="Times New Roman" panose="02020603050405020304" pitchFamily="18" charset="0"/>
                <a:cs typeface="Times New Roman" panose="02020603050405020304" pitchFamily="18" charset="0"/>
              </a:rPr>
              <a:t>Introduction</a:t>
            </a:r>
          </a:p>
        </p:txBody>
      </p:sp>
      <p:sp>
        <p:nvSpPr>
          <p:cNvPr id="5" name="Footer Placeholder 4">
            <a:extLst>
              <a:ext uri="{FF2B5EF4-FFF2-40B4-BE49-F238E27FC236}">
                <a16:creationId xmlns="" xmlns:a16="http://schemas.microsoft.com/office/drawing/2014/main" id="{34C7145E-253A-3147-9090-ED2692F65C69}"/>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8B27719F-E709-2EA4-7252-18F07058CDAD}"/>
              </a:ext>
            </a:extLst>
          </p:cNvPr>
          <p:cNvSpPr>
            <a:spLocks noGrp="1"/>
          </p:cNvSpPr>
          <p:nvPr>
            <p:ph type="sldNum" sz="quarter" idx="12"/>
          </p:nvPr>
        </p:nvSpPr>
        <p:spPr/>
        <p:txBody>
          <a:bodyPr/>
          <a:lstStyle/>
          <a:p>
            <a:fld id="{330EA680-D336-4FF7-8B7A-9848BB0A1C32}" type="slidenum">
              <a:rPr lang="en-US" smtClean="0"/>
              <a:pPr/>
              <a:t>2</a:t>
            </a:fld>
            <a:endParaRPr lang="en-US"/>
          </a:p>
        </p:txBody>
      </p:sp>
      <p:sp>
        <p:nvSpPr>
          <p:cNvPr id="3" name="TextBox 2"/>
          <p:cNvSpPr txBox="1"/>
          <p:nvPr/>
        </p:nvSpPr>
        <p:spPr>
          <a:xfrm>
            <a:off x="838200" y="1235411"/>
            <a:ext cx="10290219" cy="4893647"/>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Ischemia is defined as inadequate blood supply (circulation) to a local area due to blockage of the blood vessels supplying the area. Ischemic means that an organ (e.g., the heart) is not getting enough blood and oxygen. </a:t>
            </a:r>
            <a:endParaRPr lang="en-US" sz="24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Ischemic </a:t>
            </a:r>
            <a:r>
              <a:rPr lang="en-US" sz="2400" dirty="0">
                <a:latin typeface="Times New Roman" panose="02020603050405020304" pitchFamily="18" charset="0"/>
                <a:cs typeface="Times New Roman" panose="02020603050405020304" pitchFamily="18" charset="0"/>
              </a:rPr>
              <a:t>heart disease, also called coronary heart disease (CHD) or coronary artery disease, is the term given to heart problems caused by narrowed heart (coronary) arteries that supply blood to the heart muscle. </a:t>
            </a:r>
            <a:endParaRPr lang="en-US" sz="24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Although </a:t>
            </a:r>
            <a:r>
              <a:rPr lang="en-US" sz="2400" dirty="0">
                <a:latin typeface="Times New Roman" panose="02020603050405020304" pitchFamily="18" charset="0"/>
                <a:cs typeface="Times New Roman" panose="02020603050405020304" pitchFamily="18" charset="0"/>
              </a:rPr>
              <a:t>the narrowing can be caused by a blood clot or by constriction of the blood vessel, most often it is caused by buildup of plaque, called atherosclerosis. </a:t>
            </a:r>
            <a:endParaRPr lang="en-US" sz="24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When </a:t>
            </a:r>
            <a:r>
              <a:rPr lang="en-US" sz="2400" dirty="0">
                <a:latin typeface="Times New Roman" panose="02020603050405020304" pitchFamily="18" charset="0"/>
                <a:cs typeface="Times New Roman" panose="02020603050405020304" pitchFamily="18" charset="0"/>
              </a:rPr>
              <a:t>the blood flow to the heart muscle is completely blocked, the heart muscle cells die, which is termed a heart attack or myocardial infarction (MI). Most people with early (less than 50 percent narrowing) CHD do not experience symptoms or limitation of blood </a:t>
            </a:r>
            <a:r>
              <a:rPr lang="en-US" sz="2400" dirty="0" smtClean="0">
                <a:latin typeface="Times New Roman" panose="02020603050405020304" pitchFamily="18" charset="0"/>
                <a:cs typeface="Times New Roman" panose="02020603050405020304" pitchFamily="18" charset="0"/>
              </a:rPr>
              <a:t>flow. </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9223" y="270457"/>
            <a:ext cx="10515600" cy="679263"/>
          </a:xfrm>
        </p:spPr>
        <p:txBody>
          <a:bodyPr>
            <a:normAutofit fontScale="90000"/>
          </a:bodyPr>
          <a:lstStyle/>
          <a:p>
            <a:pPr algn="ctr"/>
            <a:r>
              <a:rPr lang="en-IN" sz="5400" b="1" dirty="0">
                <a:latin typeface="Times New Roman" panose="02020603050405020304" pitchFamily="18" charset="0"/>
                <a:cs typeface="Times New Roman" panose="02020603050405020304" pitchFamily="18" charset="0"/>
              </a:rPr>
              <a:t>Pharmacist Intervention</a:t>
            </a:r>
          </a:p>
        </p:txBody>
      </p:sp>
      <p:sp>
        <p:nvSpPr>
          <p:cNvPr id="5" name="Footer Placeholder 4">
            <a:extLst>
              <a:ext uri="{FF2B5EF4-FFF2-40B4-BE49-F238E27FC236}">
                <a16:creationId xmlns="" xmlns:a16="http://schemas.microsoft.com/office/drawing/2014/main" id="{3223B87F-744A-79C2-413E-B3FA67907EDC}"/>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21FB0EAA-5C6C-F66A-1F6B-B9F546AF5AD2}"/>
              </a:ext>
            </a:extLst>
          </p:cNvPr>
          <p:cNvSpPr>
            <a:spLocks noGrp="1"/>
          </p:cNvSpPr>
          <p:nvPr>
            <p:ph type="sldNum" sz="quarter" idx="12"/>
          </p:nvPr>
        </p:nvSpPr>
        <p:spPr/>
        <p:txBody>
          <a:bodyPr/>
          <a:lstStyle/>
          <a:p>
            <a:fld id="{330EA680-D336-4FF7-8B7A-9848BB0A1C32}" type="slidenum">
              <a:rPr lang="en-US" smtClean="0"/>
              <a:pPr/>
              <a:t>20</a:t>
            </a:fld>
            <a:endParaRPr lang="en-US"/>
          </a:p>
        </p:txBody>
      </p:sp>
      <p:sp>
        <p:nvSpPr>
          <p:cNvPr id="7" name="TextBox 6">
            <a:extLst>
              <a:ext uri="{FF2B5EF4-FFF2-40B4-BE49-F238E27FC236}">
                <a16:creationId xmlns="" xmlns:a16="http://schemas.microsoft.com/office/drawing/2014/main" id="{6A401ADB-18C9-7FDC-4271-BE5F1D1FBAAD}"/>
              </a:ext>
            </a:extLst>
          </p:cNvPr>
          <p:cNvSpPr txBox="1"/>
          <p:nvPr/>
        </p:nvSpPr>
        <p:spPr>
          <a:xfrm>
            <a:off x="448235" y="1281953"/>
            <a:ext cx="11537577" cy="4154984"/>
          </a:xfrm>
          <a:prstGeom prst="rect">
            <a:avLst/>
          </a:prstGeom>
          <a:noFill/>
        </p:spPr>
        <p:txBody>
          <a:bodyPr wrap="square" rtlCol="0">
            <a:spAutoFit/>
          </a:bodyPr>
          <a:lstStyle/>
          <a:p>
            <a:r>
              <a:rPr lang="en-IN" sz="2400" b="1" u="sng" dirty="0">
                <a:latin typeface="Times New Roman" panose="02020603050405020304" pitchFamily="18" charset="0"/>
                <a:cs typeface="Times New Roman" panose="02020603050405020304" pitchFamily="18" charset="0"/>
              </a:rPr>
              <a:t>Insulin and telmisartan </a:t>
            </a:r>
            <a:r>
              <a:rPr lang="en-IN" sz="2400" dirty="0">
                <a:latin typeface="Times New Roman" panose="02020603050405020304" pitchFamily="18" charset="0"/>
                <a:cs typeface="Times New Roman" panose="02020603050405020304" pitchFamily="18" charset="0"/>
              </a:rPr>
              <a:t>- </a:t>
            </a:r>
            <a:r>
              <a:rPr lang="en-IN" sz="2400" b="0" i="0" dirty="0">
                <a:effectLst/>
                <a:latin typeface="Times New Roman" panose="02020603050405020304" pitchFamily="18" charset="0"/>
                <a:cs typeface="Times New Roman" panose="02020603050405020304" pitchFamily="18" charset="0"/>
              </a:rPr>
              <a:t>may increase the risk of hypoglycaemia, or low blood sugar. Symptoms of hypoglycaemia include headache, dizziness, drowsiness, nervousness, confusion, tremor, nausea, hunger, weakness, perspiration, palpitation, and rapid heartbeat</a:t>
            </a:r>
            <a:r>
              <a:rPr lang="en-IN" sz="2400" dirty="0">
                <a:latin typeface="Times New Roman" panose="02020603050405020304" pitchFamily="18" charset="0"/>
                <a:cs typeface="Times New Roman" panose="02020603050405020304" pitchFamily="18" charset="0"/>
              </a:rPr>
              <a:t> . </a:t>
            </a:r>
          </a:p>
          <a:p>
            <a:endParaRPr lang="en-IN" sz="2400" dirty="0">
              <a:latin typeface="Times New Roman" panose="02020603050405020304" pitchFamily="18" charset="0"/>
              <a:cs typeface="Times New Roman" panose="02020603050405020304" pitchFamily="18" charset="0"/>
            </a:endParaRPr>
          </a:p>
          <a:p>
            <a:r>
              <a:rPr lang="en-IN" sz="2400" b="1" u="sng" dirty="0">
                <a:latin typeface="Times New Roman" panose="02020603050405020304" pitchFamily="18" charset="0"/>
                <a:cs typeface="Times New Roman" panose="02020603050405020304" pitchFamily="18" charset="0"/>
              </a:rPr>
              <a:t>Furosemide and pantoprazole </a:t>
            </a:r>
            <a:r>
              <a:rPr lang="en-I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proton pump inhibitors</a:t>
            </a:r>
            <a:r>
              <a:rPr lang="en-US" sz="2400" b="0" i="0" dirty="0">
                <a:effectLst/>
                <a:latin typeface="Times New Roman" panose="02020603050405020304" pitchFamily="18" charset="0"/>
                <a:cs typeface="Times New Roman" panose="02020603050405020304" pitchFamily="18" charset="0"/>
              </a:rPr>
              <a:t> including </a:t>
            </a:r>
            <a:r>
              <a:rPr lang="en-US" sz="2400" dirty="0">
                <a:latin typeface="Times New Roman" panose="02020603050405020304" pitchFamily="18" charset="0"/>
                <a:cs typeface="Times New Roman" panose="02020603050405020304" pitchFamily="18" charset="0"/>
              </a:rPr>
              <a:t>pantoprazole</a:t>
            </a:r>
            <a:r>
              <a:rPr lang="en-US" sz="2400" b="0" i="0" dirty="0">
                <a:effectLst/>
                <a:latin typeface="Times New Roman" panose="02020603050405020304" pitchFamily="18" charset="0"/>
                <a:cs typeface="Times New Roman" panose="02020603050405020304" pitchFamily="18" charset="0"/>
              </a:rPr>
              <a:t> can sometimes cause </a:t>
            </a:r>
            <a:r>
              <a:rPr lang="en-US" sz="2400" dirty="0">
                <a:latin typeface="Times New Roman" panose="02020603050405020304" pitchFamily="18" charset="0"/>
                <a:cs typeface="Times New Roman" panose="02020603050405020304" pitchFamily="18" charset="0"/>
              </a:rPr>
              <a:t>hypomagnesemia</a:t>
            </a:r>
            <a:r>
              <a:rPr lang="en-US" sz="2400" b="0" i="0" dirty="0">
                <a:effectLst/>
                <a:latin typeface="Times New Roman" panose="02020603050405020304" pitchFamily="18" charset="0"/>
                <a:cs typeface="Times New Roman" panose="02020603050405020304" pitchFamily="18" charset="0"/>
              </a:rPr>
              <a:t> and the risk may be further increased when combined with other medications that also have this effect such as furosemide . </a:t>
            </a:r>
          </a:p>
          <a:p>
            <a:endParaRPr lang="en-US" sz="2400" dirty="0">
              <a:latin typeface="Times New Roman" panose="02020603050405020304" pitchFamily="18" charset="0"/>
              <a:cs typeface="Times New Roman" panose="02020603050405020304" pitchFamily="18" charset="0"/>
            </a:endParaRPr>
          </a:p>
          <a:p>
            <a:r>
              <a:rPr lang="en-US" sz="2400" b="1" u="sng" dirty="0">
                <a:latin typeface="Times New Roman" panose="02020603050405020304" pitchFamily="18" charset="0"/>
                <a:cs typeface="Times New Roman" panose="02020603050405020304" pitchFamily="18" charset="0"/>
              </a:rPr>
              <a:t>Aspirin and ticagrelor </a:t>
            </a:r>
            <a:r>
              <a:rPr lang="en-US" sz="2400" dirty="0">
                <a:latin typeface="Times New Roman" panose="02020603050405020304" pitchFamily="18" charset="0"/>
                <a:cs typeface="Times New Roman" panose="02020603050405020304" pitchFamily="18" charset="0"/>
              </a:rPr>
              <a:t>- </a:t>
            </a:r>
            <a:r>
              <a:rPr lang="en-US" sz="2400" b="0" i="0" dirty="0">
                <a:effectLst/>
                <a:latin typeface="Times New Roman" panose="02020603050405020304" pitchFamily="18" charset="0"/>
                <a:cs typeface="Times New Roman" panose="02020603050405020304" pitchFamily="18" charset="0"/>
              </a:rPr>
              <a:t>aspirin may reduce the effectiveness of ticagrelor . </a:t>
            </a:r>
          </a:p>
          <a:p>
            <a:endParaRPr lang="en-US" sz="2400" dirty="0">
              <a:latin typeface="Times New Roman" panose="02020603050405020304" pitchFamily="18" charset="0"/>
              <a:cs typeface="Times New Roman" panose="02020603050405020304" pitchFamily="18" charset="0"/>
            </a:endParaRPr>
          </a:p>
          <a:p>
            <a:r>
              <a:rPr lang="en-US" sz="2400" b="1" u="sng" dirty="0">
                <a:latin typeface="Times New Roman" panose="02020603050405020304" pitchFamily="18" charset="0"/>
                <a:cs typeface="Times New Roman" panose="02020603050405020304" pitchFamily="18" charset="0"/>
              </a:rPr>
              <a:t>Atorvastatin and pantoprazole </a:t>
            </a:r>
            <a:r>
              <a:rPr lang="en-US" sz="2400" dirty="0">
                <a:latin typeface="Times New Roman" panose="02020603050405020304" pitchFamily="18" charset="0"/>
                <a:cs typeface="Times New Roman" panose="02020603050405020304" pitchFamily="18" charset="0"/>
              </a:rPr>
              <a:t>- </a:t>
            </a:r>
            <a:r>
              <a:rPr lang="en-US" sz="2400" i="0" dirty="0">
                <a:effectLst/>
                <a:latin typeface="Times New Roman" panose="02020603050405020304" pitchFamily="18" charset="0"/>
                <a:cs typeface="Times New Roman" panose="02020603050405020304" pitchFamily="18" charset="0"/>
              </a:rPr>
              <a:t>may increase the blood levels and effects of atorvastatin</a:t>
            </a:r>
            <a:endParaRPr lang="en-IN"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919C4776-85A3-C7DA-3456-88A2153136FB}"/>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483E99AB-B1A2-CA77-7645-5B78D981A323}"/>
              </a:ext>
            </a:extLst>
          </p:cNvPr>
          <p:cNvSpPr>
            <a:spLocks noGrp="1"/>
          </p:cNvSpPr>
          <p:nvPr>
            <p:ph type="sldNum" sz="quarter" idx="12"/>
          </p:nvPr>
        </p:nvSpPr>
        <p:spPr/>
        <p:txBody>
          <a:bodyPr/>
          <a:lstStyle/>
          <a:p>
            <a:fld id="{330EA680-D336-4FF7-8B7A-9848BB0A1C32}" type="slidenum">
              <a:rPr lang="en-US" smtClean="0"/>
              <a:pPr/>
              <a:t>21</a:t>
            </a:fld>
            <a:endParaRPr lang="en-US"/>
          </a:p>
        </p:txBody>
      </p:sp>
      <p:sp>
        <p:nvSpPr>
          <p:cNvPr id="7" name="Title 1">
            <a:extLst>
              <a:ext uri="{FF2B5EF4-FFF2-40B4-BE49-F238E27FC236}">
                <a16:creationId xmlns="" xmlns:a16="http://schemas.microsoft.com/office/drawing/2014/main" id="{422F336F-013B-1068-41AD-33CA2ACB6353}"/>
              </a:ext>
            </a:extLst>
          </p:cNvPr>
          <p:cNvSpPr>
            <a:spLocks noGrp="1"/>
          </p:cNvSpPr>
          <p:nvPr>
            <p:ph type="title"/>
          </p:nvPr>
        </p:nvSpPr>
        <p:spPr>
          <a:xfrm>
            <a:off x="1143000" y="161364"/>
            <a:ext cx="10515600" cy="679263"/>
          </a:xfrm>
        </p:spPr>
        <p:txBody>
          <a:bodyPr>
            <a:normAutofit fontScale="90000"/>
          </a:bodyPr>
          <a:lstStyle/>
          <a:p>
            <a:pPr algn="ctr"/>
            <a:r>
              <a:rPr lang="en-IN" sz="5400" b="1" dirty="0">
                <a:latin typeface="Times New Roman" panose="02020603050405020304" pitchFamily="18" charset="0"/>
                <a:cs typeface="Times New Roman" panose="02020603050405020304" pitchFamily="18" charset="0"/>
              </a:rPr>
              <a:t>Pharmacist Intervention</a:t>
            </a:r>
          </a:p>
        </p:txBody>
      </p:sp>
      <p:sp>
        <p:nvSpPr>
          <p:cNvPr id="8" name="TextBox 7">
            <a:extLst>
              <a:ext uri="{FF2B5EF4-FFF2-40B4-BE49-F238E27FC236}">
                <a16:creationId xmlns="" xmlns:a16="http://schemas.microsoft.com/office/drawing/2014/main" id="{167A3AAA-C558-5703-06EB-030C1F27BEE5}"/>
              </a:ext>
            </a:extLst>
          </p:cNvPr>
          <p:cNvSpPr txBox="1"/>
          <p:nvPr/>
        </p:nvSpPr>
        <p:spPr>
          <a:xfrm>
            <a:off x="2716306" y="2170572"/>
            <a:ext cx="5894294" cy="2554545"/>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Atorvastatin and ticagrelor  . </a:t>
            </a:r>
          </a:p>
          <a:p>
            <a:r>
              <a:rPr lang="en-IN" sz="3200" b="1" dirty="0">
                <a:latin typeface="Times New Roman" panose="02020603050405020304" pitchFamily="18" charset="0"/>
                <a:cs typeface="Times New Roman" panose="02020603050405020304" pitchFamily="18" charset="0"/>
              </a:rPr>
              <a:t>Bisoprolol and ticagrelor . </a:t>
            </a:r>
          </a:p>
          <a:p>
            <a:r>
              <a:rPr lang="en-IN" sz="3200" b="1" dirty="0">
                <a:latin typeface="Times New Roman" panose="02020603050405020304" pitchFamily="18" charset="0"/>
                <a:cs typeface="Times New Roman" panose="02020603050405020304" pitchFamily="18" charset="0"/>
              </a:rPr>
              <a:t>Aspirin and pantoprazole . </a:t>
            </a:r>
          </a:p>
          <a:p>
            <a:r>
              <a:rPr lang="en-IN" sz="3200" b="1" dirty="0">
                <a:latin typeface="Times New Roman" panose="02020603050405020304" pitchFamily="18" charset="0"/>
                <a:cs typeface="Times New Roman" panose="02020603050405020304" pitchFamily="18" charset="0"/>
              </a:rPr>
              <a:t>Aspirin and bisoprolol . </a:t>
            </a:r>
          </a:p>
          <a:p>
            <a:r>
              <a:rPr lang="en-IN" sz="3200" b="1" dirty="0">
                <a:latin typeface="Times New Roman" panose="02020603050405020304" pitchFamily="18" charset="0"/>
                <a:cs typeface="Times New Roman" panose="02020603050405020304" pitchFamily="18" charset="0"/>
              </a:rPr>
              <a:t>Furosemide and aspirin . </a:t>
            </a:r>
          </a:p>
        </p:txBody>
      </p:sp>
      <p:sp>
        <p:nvSpPr>
          <p:cNvPr id="9" name="TextBox 8">
            <a:extLst>
              <a:ext uri="{FF2B5EF4-FFF2-40B4-BE49-F238E27FC236}">
                <a16:creationId xmlns="" xmlns:a16="http://schemas.microsoft.com/office/drawing/2014/main" id="{2E0461A1-DD27-57CF-7A0E-BA1A8845F8E6}"/>
              </a:ext>
            </a:extLst>
          </p:cNvPr>
          <p:cNvSpPr txBox="1"/>
          <p:nvPr/>
        </p:nvSpPr>
        <p:spPr>
          <a:xfrm>
            <a:off x="968188" y="1194085"/>
            <a:ext cx="4867836" cy="461665"/>
          </a:xfrm>
          <a:prstGeom prst="rect">
            <a:avLst/>
          </a:prstGeom>
          <a:noFill/>
        </p:spPr>
        <p:txBody>
          <a:bodyPr wrap="square" rtlCol="0">
            <a:spAutoFit/>
          </a:bodyPr>
          <a:lstStyle/>
          <a:p>
            <a:r>
              <a:rPr lang="en-IN" sz="2400" b="1" u="sng" dirty="0">
                <a:latin typeface="Times New Roman" panose="02020603050405020304" pitchFamily="18" charset="0"/>
                <a:cs typeface="Times New Roman" panose="02020603050405020304" pitchFamily="18" charset="0"/>
              </a:rPr>
              <a:t>Minor drug - drug interaction </a:t>
            </a:r>
          </a:p>
        </p:txBody>
      </p:sp>
    </p:spTree>
    <p:extLst>
      <p:ext uri="{BB962C8B-B14F-4D97-AF65-F5344CB8AC3E}">
        <p14:creationId xmlns:p14="http://schemas.microsoft.com/office/powerpoint/2010/main" val="2536676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Pharmacist Intervention </a:t>
            </a:r>
          </a:p>
        </p:txBody>
      </p:sp>
      <p:sp>
        <p:nvSpPr>
          <p:cNvPr id="3" name="Content Placeholder 2"/>
          <p:cNvSpPr>
            <a:spLocks noGrp="1"/>
          </p:cNvSpPr>
          <p:nvPr>
            <p:ph idx="1"/>
          </p:nvPr>
        </p:nvSpPr>
        <p:spPr/>
        <p:txBody>
          <a:bodyPr>
            <a:normAutofit/>
          </a:bodyPr>
          <a:lstStyle/>
          <a:p>
            <a:r>
              <a:rPr lang="en-IN" sz="2000" b="1" u="sng" dirty="0">
                <a:latin typeface="Times New Roman" panose="02020603050405020304" pitchFamily="18" charset="0"/>
                <a:ea typeface="Arial Unicode MS" pitchFamily="34" charset="-128"/>
                <a:cs typeface="Times New Roman" panose="02020603050405020304" pitchFamily="18" charset="0"/>
              </a:rPr>
              <a:t>Drug-Food Interactions : </a:t>
            </a:r>
          </a:p>
          <a:p>
            <a:endParaRPr lang="en-IN" sz="2000" b="1" u="sng" dirty="0">
              <a:latin typeface="Times New Roman" panose="02020603050405020304" pitchFamily="18" charset="0"/>
              <a:ea typeface="Arial Unicode MS" pitchFamily="34" charset="-128"/>
              <a:cs typeface="Times New Roman" panose="02020603050405020304" pitchFamily="18" charset="0"/>
            </a:endParaRPr>
          </a:p>
        </p:txBody>
      </p:sp>
      <p:sp>
        <p:nvSpPr>
          <p:cNvPr id="5" name="Footer Placeholder 4">
            <a:extLst>
              <a:ext uri="{FF2B5EF4-FFF2-40B4-BE49-F238E27FC236}">
                <a16:creationId xmlns="" xmlns:a16="http://schemas.microsoft.com/office/drawing/2014/main" id="{6E14E683-195E-D0DD-0402-23866142F99B}"/>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439E25F3-43D0-9F47-B236-1DF4B99EF7D3}"/>
              </a:ext>
            </a:extLst>
          </p:cNvPr>
          <p:cNvSpPr>
            <a:spLocks noGrp="1"/>
          </p:cNvSpPr>
          <p:nvPr>
            <p:ph type="sldNum" sz="quarter" idx="12"/>
          </p:nvPr>
        </p:nvSpPr>
        <p:spPr/>
        <p:txBody>
          <a:bodyPr/>
          <a:lstStyle/>
          <a:p>
            <a:fld id="{330EA680-D336-4FF7-8B7A-9848BB0A1C32}" type="slidenum">
              <a:rPr lang="en-US" smtClean="0"/>
              <a:pPr/>
              <a:t>22</a:t>
            </a:fld>
            <a:endParaRPr lang="en-US"/>
          </a:p>
        </p:txBody>
      </p:sp>
      <p:sp>
        <p:nvSpPr>
          <p:cNvPr id="7" name="TextBox 6">
            <a:extLst>
              <a:ext uri="{FF2B5EF4-FFF2-40B4-BE49-F238E27FC236}">
                <a16:creationId xmlns="" xmlns:a16="http://schemas.microsoft.com/office/drawing/2014/main" id="{6ED5A7F0-3249-1A37-929F-589331DAB6ED}"/>
              </a:ext>
            </a:extLst>
          </p:cNvPr>
          <p:cNvSpPr txBox="1"/>
          <p:nvPr/>
        </p:nvSpPr>
        <p:spPr>
          <a:xfrm>
            <a:off x="2151529" y="2626659"/>
            <a:ext cx="8570259" cy="2062103"/>
          </a:xfrm>
          <a:prstGeom prst="rect">
            <a:avLst/>
          </a:prstGeom>
          <a:noFill/>
        </p:spPr>
        <p:txBody>
          <a:bodyPr wrap="square" rtlCol="0">
            <a:spAutoFit/>
          </a:bodyPr>
          <a:lstStyle/>
          <a:p>
            <a:pPr marL="457200" indent="-457200">
              <a:buFont typeface="Wingdings" panose="05000000000000000000" pitchFamily="2" charset="2"/>
              <a:buChar char="q"/>
            </a:pPr>
            <a:r>
              <a:rPr lang="en-IN" sz="3200" b="1" dirty="0">
                <a:latin typeface="Times New Roman" panose="02020603050405020304" pitchFamily="18" charset="0"/>
                <a:cs typeface="Times New Roman" panose="02020603050405020304" pitchFamily="18" charset="0"/>
              </a:rPr>
              <a:t>Insulin and food </a:t>
            </a:r>
          </a:p>
          <a:p>
            <a:pPr marL="457200" indent="-457200">
              <a:buFont typeface="Wingdings" panose="05000000000000000000" pitchFamily="2" charset="2"/>
              <a:buChar char="q"/>
            </a:pPr>
            <a:r>
              <a:rPr lang="en-IN" sz="3200" b="1" dirty="0">
                <a:latin typeface="Times New Roman" panose="02020603050405020304" pitchFamily="18" charset="0"/>
                <a:cs typeface="Times New Roman" panose="02020603050405020304" pitchFamily="18" charset="0"/>
              </a:rPr>
              <a:t>Calcium carbonate and  food  </a:t>
            </a:r>
          </a:p>
          <a:p>
            <a:pPr marL="457200" indent="-457200">
              <a:buFont typeface="Wingdings" panose="05000000000000000000" pitchFamily="2" charset="2"/>
              <a:buChar char="q"/>
            </a:pPr>
            <a:r>
              <a:rPr lang="en-IN" sz="3200" b="1" dirty="0">
                <a:latin typeface="Times New Roman" panose="02020603050405020304" pitchFamily="18" charset="0"/>
                <a:cs typeface="Times New Roman" panose="02020603050405020304" pitchFamily="18" charset="0"/>
              </a:rPr>
              <a:t>Atorvastatin food </a:t>
            </a:r>
          </a:p>
          <a:p>
            <a:pPr marL="457200" indent="-457200">
              <a:buFont typeface="Wingdings" panose="05000000000000000000" pitchFamily="2" charset="2"/>
              <a:buChar char="q"/>
            </a:pPr>
            <a:r>
              <a:rPr lang="en-IN" sz="3200" b="1" dirty="0">
                <a:latin typeface="Times New Roman" panose="02020603050405020304" pitchFamily="18" charset="0"/>
                <a:cs typeface="Times New Roman" panose="02020603050405020304" pitchFamily="18" charset="0"/>
              </a:rPr>
              <a:t>Telmisartan and food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Patient Counselling</a:t>
            </a:r>
          </a:p>
        </p:txBody>
      </p:sp>
      <p:sp>
        <p:nvSpPr>
          <p:cNvPr id="3" name="Content Placeholder 2"/>
          <p:cNvSpPr>
            <a:spLocks noGrp="1"/>
          </p:cNvSpPr>
          <p:nvPr>
            <p:ph idx="1"/>
          </p:nvPr>
        </p:nvSpPr>
        <p:spPr/>
        <p:txBody>
          <a:bodyPr>
            <a:normAutofit/>
          </a:bodyPr>
          <a:lstStyle/>
          <a:p>
            <a:pPr marL="0" indent="0">
              <a:buClr>
                <a:srgbClr val="C00000"/>
              </a:buClr>
              <a:buNone/>
            </a:pPr>
            <a:endParaRPr lang="en-IN" dirty="0">
              <a:latin typeface="Arial Unicode MS" pitchFamily="34" charset="-128"/>
              <a:ea typeface="Arial Unicode MS" pitchFamily="34" charset="-128"/>
              <a:cs typeface="Arial Unicode MS" pitchFamily="34" charset="-128"/>
            </a:endParaRPr>
          </a:p>
          <a:p>
            <a:pPr>
              <a:buClr>
                <a:srgbClr val="C00000"/>
              </a:buClr>
              <a:buFont typeface="Wingdings" pitchFamily="2" charset="2"/>
              <a:buChar char="ü"/>
            </a:pPr>
            <a:endParaRPr lang="en-IN" dirty="0">
              <a:latin typeface="Arial Unicode MS" pitchFamily="34" charset="-128"/>
              <a:ea typeface="Arial Unicode MS" pitchFamily="34" charset="-128"/>
              <a:cs typeface="Arial Unicode MS" pitchFamily="34" charset="-128"/>
            </a:endParaRPr>
          </a:p>
          <a:p>
            <a:endParaRPr lang="en-IN" dirty="0"/>
          </a:p>
        </p:txBody>
      </p:sp>
      <p:sp>
        <p:nvSpPr>
          <p:cNvPr id="5" name="Footer Placeholder 4">
            <a:extLst>
              <a:ext uri="{FF2B5EF4-FFF2-40B4-BE49-F238E27FC236}">
                <a16:creationId xmlns="" xmlns:a16="http://schemas.microsoft.com/office/drawing/2014/main" id="{ACAF9313-9DE8-29DF-6EE8-B3D5E811AC4B}"/>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98BDF081-BDA9-21EA-E4DB-6ECA3334AFBC}"/>
              </a:ext>
            </a:extLst>
          </p:cNvPr>
          <p:cNvSpPr>
            <a:spLocks noGrp="1"/>
          </p:cNvSpPr>
          <p:nvPr>
            <p:ph type="sldNum" sz="quarter" idx="12"/>
          </p:nvPr>
        </p:nvSpPr>
        <p:spPr/>
        <p:txBody>
          <a:bodyPr/>
          <a:lstStyle/>
          <a:p>
            <a:fld id="{330EA680-D336-4FF7-8B7A-9848BB0A1C32}" type="slidenum">
              <a:rPr lang="en-US" smtClean="0"/>
              <a:pPr/>
              <a:t>23</a:t>
            </a:fld>
            <a:endParaRPr lang="en-US"/>
          </a:p>
        </p:txBody>
      </p:sp>
      <p:sp>
        <p:nvSpPr>
          <p:cNvPr id="7" name="TextBox 6">
            <a:extLst>
              <a:ext uri="{FF2B5EF4-FFF2-40B4-BE49-F238E27FC236}">
                <a16:creationId xmlns="" xmlns:a16="http://schemas.microsoft.com/office/drawing/2014/main" id="{1BBE4957-86A9-E05F-285B-98718BBD8C0D}"/>
              </a:ext>
            </a:extLst>
          </p:cNvPr>
          <p:cNvSpPr txBox="1"/>
          <p:nvPr/>
        </p:nvSpPr>
        <p:spPr>
          <a:xfrm>
            <a:off x="1219199" y="1646238"/>
            <a:ext cx="10515600" cy="4308872"/>
          </a:xfrm>
          <a:prstGeom prst="rect">
            <a:avLst/>
          </a:prstGeom>
          <a:noFill/>
        </p:spPr>
        <p:txBody>
          <a:bodyPr wrap="square" rtlCol="0">
            <a:spAutoFit/>
          </a:bodyPr>
          <a:lstStyle/>
          <a:p>
            <a:pPr marL="285750" indent="-285750" algn="l">
              <a:buFont typeface="Wingdings" panose="05000000000000000000" pitchFamily="2" charset="2"/>
              <a:buChar char="ü"/>
            </a:pPr>
            <a:r>
              <a:rPr lang="en-US" sz="3200" b="1" i="0" dirty="0">
                <a:effectLst/>
                <a:latin typeface="Times New Roman" panose="02020603050405020304" pitchFamily="18" charset="0"/>
                <a:cs typeface="Times New Roman" panose="02020603050405020304" pitchFamily="18" charset="0"/>
              </a:rPr>
              <a:t>Eating a heart-healthy diet</a:t>
            </a:r>
          </a:p>
          <a:p>
            <a:pPr marL="285750" indent="-285750" algn="l">
              <a:buFont typeface="Wingdings" panose="05000000000000000000" pitchFamily="2" charset="2"/>
              <a:buChar char="ü"/>
            </a:pPr>
            <a:r>
              <a:rPr lang="en-US" sz="3200" b="1" i="0" dirty="0">
                <a:effectLst/>
                <a:latin typeface="Times New Roman" panose="02020603050405020304" pitchFamily="18" charset="0"/>
                <a:cs typeface="Times New Roman" panose="02020603050405020304" pitchFamily="18" charset="0"/>
              </a:rPr>
              <a:t>Getting better quality sleep</a:t>
            </a:r>
          </a:p>
          <a:p>
            <a:pPr marL="285750" indent="-285750" algn="l">
              <a:buFont typeface="Wingdings" panose="05000000000000000000" pitchFamily="2" charset="2"/>
              <a:buChar char="ü"/>
            </a:pPr>
            <a:r>
              <a:rPr lang="en-US" sz="3200" b="1" i="0" dirty="0">
                <a:effectLst/>
                <a:latin typeface="Times New Roman" panose="02020603050405020304" pitchFamily="18" charset="0"/>
                <a:cs typeface="Times New Roman" panose="02020603050405020304" pitchFamily="18" charset="0"/>
              </a:rPr>
              <a:t>Increasing activity levels</a:t>
            </a:r>
          </a:p>
          <a:p>
            <a:pPr marL="285750" indent="-285750" algn="l">
              <a:buFont typeface="Wingdings" panose="05000000000000000000" pitchFamily="2" charset="2"/>
              <a:buChar char="ü"/>
            </a:pPr>
            <a:r>
              <a:rPr lang="en-US" sz="3200" b="1" i="0" dirty="0">
                <a:effectLst/>
                <a:latin typeface="Times New Roman" panose="02020603050405020304" pitchFamily="18" charset="0"/>
                <a:cs typeface="Times New Roman" panose="02020603050405020304" pitchFamily="18" charset="0"/>
              </a:rPr>
              <a:t>Losing weight</a:t>
            </a:r>
          </a:p>
          <a:p>
            <a:pPr marL="285750" indent="-285750" algn="l">
              <a:buFont typeface="Wingdings" panose="05000000000000000000" pitchFamily="2" charset="2"/>
              <a:buChar char="ü"/>
            </a:pPr>
            <a:r>
              <a:rPr lang="en-US" sz="3200" b="1" i="0" dirty="0">
                <a:effectLst/>
                <a:latin typeface="Times New Roman" panose="02020603050405020304" pitchFamily="18" charset="0"/>
                <a:cs typeface="Times New Roman" panose="02020603050405020304" pitchFamily="18" charset="0"/>
              </a:rPr>
              <a:t>Lowering stress</a:t>
            </a:r>
          </a:p>
          <a:p>
            <a:pPr marL="285750" indent="-285750" algn="l">
              <a:buFont typeface="Wingdings" panose="05000000000000000000" pitchFamily="2" charset="2"/>
              <a:buChar char="ü"/>
            </a:pPr>
            <a:r>
              <a:rPr lang="en-US" sz="3200" b="1" i="0" dirty="0">
                <a:effectLst/>
                <a:latin typeface="Times New Roman" panose="02020603050405020304" pitchFamily="18" charset="0"/>
                <a:cs typeface="Times New Roman" panose="02020603050405020304" pitchFamily="18" charset="0"/>
              </a:rPr>
              <a:t>Participating in a </a:t>
            </a:r>
            <a:r>
              <a:rPr lang="en-US" sz="3200" b="1" dirty="0">
                <a:latin typeface="Times New Roman" panose="02020603050405020304" pitchFamily="18" charset="0"/>
                <a:cs typeface="Times New Roman" panose="02020603050405020304" pitchFamily="18" charset="0"/>
              </a:rPr>
              <a:t>cardiac rehabilitation</a:t>
            </a:r>
            <a:r>
              <a:rPr lang="en-US" sz="3200" b="1" i="0" dirty="0">
                <a:effectLst/>
                <a:latin typeface="Times New Roman" panose="02020603050405020304" pitchFamily="18" charset="0"/>
                <a:cs typeface="Times New Roman" panose="02020603050405020304" pitchFamily="18" charset="0"/>
              </a:rPr>
              <a:t> program</a:t>
            </a:r>
          </a:p>
          <a:p>
            <a:pPr marL="285750" indent="-285750" algn="l">
              <a:buFont typeface="Wingdings" panose="05000000000000000000" pitchFamily="2" charset="2"/>
              <a:buChar char="ü"/>
            </a:pPr>
            <a:r>
              <a:rPr lang="en-US" sz="3200" b="1" i="0" dirty="0">
                <a:effectLst/>
                <a:latin typeface="Times New Roman" panose="02020603050405020304" pitchFamily="18" charset="0"/>
                <a:cs typeface="Times New Roman" panose="02020603050405020304" pitchFamily="18" charset="0"/>
              </a:rPr>
              <a:t>Quitting smoking</a:t>
            </a:r>
          </a:p>
          <a:p>
            <a:pPr marL="285750" indent="-285750" algn="l">
              <a:buFont typeface="Wingdings" panose="05000000000000000000" pitchFamily="2" charset="2"/>
              <a:buChar char="ü"/>
            </a:pPr>
            <a:r>
              <a:rPr lang="en-US" sz="3200" b="1" i="0" dirty="0">
                <a:effectLst/>
                <a:latin typeface="Times New Roman" panose="02020603050405020304" pitchFamily="18" charset="0"/>
                <a:cs typeface="Times New Roman" panose="02020603050405020304" pitchFamily="18" charset="0"/>
              </a:rPr>
              <a:t>Reducing alcohol intake</a:t>
            </a:r>
          </a:p>
          <a:p>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59393" y="2549324"/>
            <a:ext cx="7298986"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9600" b="1" i="1" cap="none" spc="50" dirty="0">
                <a:ln w="11430"/>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THANK YOU</a:t>
            </a:r>
          </a:p>
        </p:txBody>
      </p:sp>
      <p:sp>
        <p:nvSpPr>
          <p:cNvPr id="6" name="Footer Placeholder 5">
            <a:extLst>
              <a:ext uri="{FF2B5EF4-FFF2-40B4-BE49-F238E27FC236}">
                <a16:creationId xmlns="" xmlns:a16="http://schemas.microsoft.com/office/drawing/2014/main" id="{9E42F96C-279C-C2E8-0013-B698B7C1C623}"/>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 xmlns:a16="http://schemas.microsoft.com/office/drawing/2014/main" id="{B8B67F08-3222-FED0-44D5-AD1C462200BD}"/>
              </a:ext>
            </a:extLst>
          </p:cNvPr>
          <p:cNvSpPr>
            <a:spLocks noGrp="1"/>
          </p:cNvSpPr>
          <p:nvPr>
            <p:ph type="sldNum" sz="quarter" idx="12"/>
          </p:nvPr>
        </p:nvSpPr>
        <p:spPr/>
        <p:txBody>
          <a:bodyPr/>
          <a:lstStyle/>
          <a:p>
            <a:fld id="{330EA680-D336-4FF7-8B7A-9848BB0A1C32}" type="slidenum">
              <a:rPr lang="en-US" smtClean="0"/>
              <a:pPr/>
              <a:t>24</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SOAP Analysis</a:t>
            </a:r>
          </a:p>
        </p:txBody>
      </p:sp>
      <p:sp>
        <p:nvSpPr>
          <p:cNvPr id="3" name="Content Placeholder 2"/>
          <p:cNvSpPr>
            <a:spLocks noGrp="1"/>
          </p:cNvSpPr>
          <p:nvPr>
            <p:ph idx="1"/>
          </p:nvPr>
        </p:nvSpPr>
        <p:spPr/>
        <p:txBody>
          <a:bodyPr/>
          <a:lstStyle/>
          <a:p>
            <a:pPr>
              <a:buClr>
                <a:srgbClr val="C00000"/>
              </a:buClr>
              <a:buNone/>
            </a:pPr>
            <a:endParaRPr lang="en-IN" dirty="0"/>
          </a:p>
          <a:p>
            <a:pPr>
              <a:buClr>
                <a:srgbClr val="C00000"/>
              </a:buClr>
              <a:buFont typeface="Wingdings" pitchFamily="2" charset="2"/>
              <a:buChar char="q"/>
            </a:pPr>
            <a:r>
              <a:rPr lang="en-IN" dirty="0">
                <a:latin typeface="Arial Unicode MS" pitchFamily="34" charset="-128"/>
                <a:ea typeface="Arial Unicode MS" pitchFamily="34" charset="-128"/>
                <a:cs typeface="Arial Unicode MS" pitchFamily="34" charset="-128"/>
              </a:rPr>
              <a:t> </a:t>
            </a:r>
            <a:r>
              <a:rPr lang="en-IN" dirty="0">
                <a:latin typeface="Times New Roman" panose="02020603050405020304" pitchFamily="18" charset="0"/>
                <a:ea typeface="Arial Unicode MS" pitchFamily="34" charset="-128"/>
                <a:cs typeface="Times New Roman" panose="02020603050405020304" pitchFamily="18" charset="0"/>
              </a:rPr>
              <a:t>S -  Subjective Findings</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O -  Objective Findings</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A – Assessment</a:t>
            </a:r>
          </a:p>
          <a:p>
            <a:pPr>
              <a:buClr>
                <a:srgbClr val="C00000"/>
              </a:buClr>
              <a:buFont typeface="Wingdings" pitchFamily="2" charset="2"/>
              <a:buChar char="q"/>
            </a:pPr>
            <a:r>
              <a:rPr lang="en-IN" dirty="0">
                <a:latin typeface="Times New Roman" panose="02020603050405020304" pitchFamily="18" charset="0"/>
                <a:ea typeface="Arial Unicode MS" pitchFamily="34" charset="-128"/>
                <a:cs typeface="Times New Roman" panose="02020603050405020304" pitchFamily="18" charset="0"/>
              </a:rPr>
              <a:t> P - Plan</a:t>
            </a:r>
            <a:endParaRPr lang="en-IN"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 xmlns:a16="http://schemas.microsoft.com/office/drawing/2014/main" id="{E8F9713C-5AEB-B710-58C1-C147E0DD8033}"/>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223BDBEF-A94D-62EB-13CF-B116FD092406}"/>
              </a:ext>
            </a:extLst>
          </p:cNvPr>
          <p:cNvSpPr>
            <a:spLocks noGrp="1"/>
          </p:cNvSpPr>
          <p:nvPr>
            <p:ph type="sldNum" sz="quarter" idx="12"/>
          </p:nvPr>
        </p:nvSpPr>
        <p:spPr/>
        <p:txBody>
          <a:bodyPr/>
          <a:lstStyle/>
          <a:p>
            <a:fld id="{330EA680-D336-4FF7-8B7A-9848BB0A1C32}"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800" b="1" dirty="0">
                <a:latin typeface="Times New Roman" panose="02020603050405020304" pitchFamily="18" charset="0"/>
                <a:cs typeface="Times New Roman" panose="02020603050405020304" pitchFamily="18" charset="0"/>
              </a:rPr>
              <a:t>Patient Demographic Details</a:t>
            </a:r>
          </a:p>
        </p:txBody>
      </p:sp>
      <p:sp>
        <p:nvSpPr>
          <p:cNvPr id="3" name="Content Placeholder 2"/>
          <p:cNvSpPr>
            <a:spLocks noGrp="1"/>
          </p:cNvSpPr>
          <p:nvPr>
            <p:ph idx="1"/>
          </p:nvPr>
        </p:nvSpPr>
        <p:spPr/>
        <p:txBody>
          <a:bodyPr>
            <a:normAutofit/>
          </a:bodyPr>
          <a:lstStyle/>
          <a:p>
            <a:pPr>
              <a:buClr>
                <a:srgbClr val="C00000"/>
              </a:buClr>
              <a:buNone/>
            </a:pPr>
            <a:r>
              <a:rPr lang="en-IN" sz="3200" b="1" u="sng" dirty="0">
                <a:latin typeface="Times New Roman" panose="02020603050405020304" pitchFamily="18" charset="0"/>
                <a:ea typeface="Arial Unicode MS" pitchFamily="34" charset="-128"/>
                <a:cs typeface="Times New Roman" panose="02020603050405020304" pitchFamily="18" charset="0"/>
              </a:rPr>
              <a:t>Patient Demographic Details</a:t>
            </a:r>
            <a:endParaRPr lang="en-IN" sz="3600" b="1" u="sng"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Name:</a:t>
            </a:r>
            <a:r>
              <a:rPr lang="en-IN" dirty="0">
                <a:latin typeface="Times New Roman" panose="02020603050405020304" pitchFamily="18" charset="0"/>
                <a:ea typeface="Arial Unicode MS" pitchFamily="34" charset="-128"/>
                <a:cs typeface="Times New Roman" panose="02020603050405020304" pitchFamily="18" charset="0"/>
              </a:rPr>
              <a:t> XYZ                                                  </a:t>
            </a:r>
            <a:r>
              <a:rPr lang="en-IN" b="1" dirty="0">
                <a:latin typeface="Times New Roman" panose="02020603050405020304" pitchFamily="18" charset="0"/>
                <a:ea typeface="Arial Unicode MS" pitchFamily="34" charset="-128"/>
                <a:cs typeface="Times New Roman" panose="02020603050405020304" pitchFamily="18" charset="0"/>
              </a:rPr>
              <a:t>DOA</a:t>
            </a:r>
            <a:r>
              <a:rPr lang="en-IN" dirty="0">
                <a:latin typeface="Times New Roman" panose="02020603050405020304" pitchFamily="18" charset="0"/>
                <a:ea typeface="Arial Unicode MS" pitchFamily="34" charset="-128"/>
                <a:cs typeface="Times New Roman" panose="02020603050405020304" pitchFamily="18" charset="0"/>
              </a:rPr>
              <a:t>: 30 / 12 / 2023  </a:t>
            </a: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Age: </a:t>
            </a:r>
            <a:r>
              <a:rPr lang="en-IN" dirty="0">
                <a:latin typeface="Times New Roman" panose="02020603050405020304" pitchFamily="18" charset="0"/>
                <a:ea typeface="Arial Unicode MS" pitchFamily="34" charset="-128"/>
                <a:cs typeface="Times New Roman" panose="02020603050405020304" pitchFamily="18" charset="0"/>
              </a:rPr>
              <a:t>52 years                                                </a:t>
            </a:r>
            <a:r>
              <a:rPr lang="en-IN" b="1" dirty="0">
                <a:latin typeface="Times New Roman" panose="02020603050405020304" pitchFamily="18" charset="0"/>
                <a:ea typeface="Arial Unicode MS" pitchFamily="34" charset="-128"/>
                <a:cs typeface="Times New Roman" panose="02020603050405020304" pitchFamily="18" charset="0"/>
              </a:rPr>
              <a:t>DOD: </a:t>
            </a:r>
            <a:r>
              <a:rPr lang="en-IN" dirty="0">
                <a:latin typeface="Times New Roman" panose="02020603050405020304" pitchFamily="18" charset="0"/>
                <a:ea typeface="Arial Unicode MS" pitchFamily="34" charset="-128"/>
                <a:cs typeface="Times New Roman" panose="02020603050405020304" pitchFamily="18" charset="0"/>
              </a:rPr>
              <a:t>02 / 01 / 2024 </a:t>
            </a: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Sex:</a:t>
            </a:r>
            <a:r>
              <a:rPr lang="en-IN" dirty="0">
                <a:latin typeface="Times New Roman" panose="02020603050405020304" pitchFamily="18" charset="0"/>
                <a:ea typeface="Arial Unicode MS" pitchFamily="34" charset="-128"/>
                <a:cs typeface="Times New Roman" panose="02020603050405020304" pitchFamily="18" charset="0"/>
              </a:rPr>
              <a:t> male                                                       </a:t>
            </a:r>
            <a:r>
              <a:rPr lang="en-IN" b="1" dirty="0">
                <a:latin typeface="Times New Roman" panose="02020603050405020304" pitchFamily="18" charset="0"/>
                <a:ea typeface="Arial Unicode MS" pitchFamily="34" charset="-128"/>
                <a:cs typeface="Times New Roman" panose="02020603050405020304" pitchFamily="18" charset="0"/>
              </a:rPr>
              <a:t>IP No: </a:t>
            </a:r>
            <a:r>
              <a:rPr lang="en-IN" dirty="0">
                <a:latin typeface="Times New Roman" panose="02020603050405020304" pitchFamily="18" charset="0"/>
                <a:ea typeface="Arial Unicode MS" pitchFamily="34" charset="-128"/>
                <a:cs typeface="Times New Roman" panose="02020603050405020304" pitchFamily="18" charset="0"/>
              </a:rPr>
              <a:t>2312250037</a:t>
            </a:r>
            <a:r>
              <a:rPr lang="en-IN" b="1" dirty="0">
                <a:latin typeface="Times New Roman" panose="02020603050405020304" pitchFamily="18" charset="0"/>
                <a:ea typeface="Arial Unicode MS" pitchFamily="34" charset="-128"/>
                <a:cs typeface="Times New Roman" panose="02020603050405020304" pitchFamily="18" charset="0"/>
              </a:rPr>
              <a:t>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b="1" dirty="0">
                <a:latin typeface="Times New Roman" panose="02020603050405020304" pitchFamily="18" charset="0"/>
                <a:ea typeface="Arial Unicode MS" pitchFamily="34" charset="-128"/>
                <a:cs typeface="Times New Roman" panose="02020603050405020304" pitchFamily="18" charset="0"/>
              </a:rPr>
              <a:t>Weight</a:t>
            </a:r>
            <a:r>
              <a:rPr lang="en-IN" dirty="0">
                <a:latin typeface="Times New Roman" panose="02020603050405020304" pitchFamily="18" charset="0"/>
                <a:ea typeface="Arial Unicode MS" pitchFamily="34" charset="-128"/>
                <a:cs typeface="Times New Roman" panose="02020603050405020304" pitchFamily="18" charset="0"/>
              </a:rPr>
              <a:t> : 56 kg </a:t>
            </a:r>
          </a:p>
          <a:p>
            <a:endParaRPr lang="en-IN" dirty="0">
              <a:latin typeface="Times New Roman" panose="02020603050405020304" pitchFamily="18" charset="0"/>
              <a:ea typeface="Arial Unicode MS" pitchFamily="34" charset="-128"/>
              <a:cs typeface="Times New Roman" panose="02020603050405020304" pitchFamily="18" charset="0"/>
            </a:endParaRPr>
          </a:p>
          <a:p>
            <a:pPr>
              <a:buNone/>
            </a:pPr>
            <a:r>
              <a:rPr lang="en-IN" b="1" u="sng" dirty="0">
                <a:latin typeface="Times New Roman" panose="02020603050405020304" pitchFamily="18" charset="0"/>
                <a:ea typeface="Arial Unicode MS" pitchFamily="34" charset="-128"/>
                <a:cs typeface="Times New Roman" panose="02020603050405020304" pitchFamily="18" charset="0"/>
              </a:rPr>
              <a:t>Complaints on Admission :</a:t>
            </a:r>
          </a:p>
          <a:p>
            <a:pPr marL="0" indent="0">
              <a:buNone/>
            </a:pPr>
            <a:r>
              <a:rPr lang="en-IN" dirty="0"/>
              <a:t>c/o breathlessness since 1 week , orthopnoea , cough since 1 week .  </a:t>
            </a:r>
          </a:p>
        </p:txBody>
      </p:sp>
      <p:sp>
        <p:nvSpPr>
          <p:cNvPr id="5" name="Footer Placeholder 4">
            <a:extLst>
              <a:ext uri="{FF2B5EF4-FFF2-40B4-BE49-F238E27FC236}">
                <a16:creationId xmlns="" xmlns:a16="http://schemas.microsoft.com/office/drawing/2014/main" id="{EBD189F5-BF56-4DCF-191C-239B7F964F1C}"/>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902AE3AA-7AC8-6AB0-1DC4-936D85446D57}"/>
              </a:ext>
            </a:extLst>
          </p:cNvPr>
          <p:cNvSpPr>
            <a:spLocks noGrp="1"/>
          </p:cNvSpPr>
          <p:nvPr>
            <p:ph type="sldNum" sz="quarter" idx="12"/>
          </p:nvPr>
        </p:nvSpPr>
        <p:spPr/>
        <p:txBody>
          <a:bodyPr/>
          <a:lstStyle/>
          <a:p>
            <a:fld id="{330EA680-D336-4FF7-8B7A-9848BB0A1C32}"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Subjective Evidences</a:t>
            </a:r>
          </a:p>
        </p:txBody>
      </p:sp>
      <p:sp>
        <p:nvSpPr>
          <p:cNvPr id="3" name="Content Placeholder 2"/>
          <p:cNvSpPr>
            <a:spLocks noGrp="1"/>
          </p:cNvSpPr>
          <p:nvPr>
            <p:ph idx="1"/>
          </p:nvPr>
        </p:nvSpPr>
        <p:spPr/>
        <p:txBody>
          <a:bodyPr>
            <a:normAutofit/>
          </a:bodyPr>
          <a:lstStyle/>
          <a:p>
            <a:pPr marL="0" indent="0">
              <a:buClr>
                <a:srgbClr val="C00000"/>
              </a:buClr>
              <a:buNone/>
            </a:pPr>
            <a:r>
              <a:rPr lang="en-IN" sz="3200" dirty="0">
                <a:latin typeface="Times New Roman" panose="02020603050405020304" pitchFamily="18" charset="0"/>
                <a:ea typeface="Arial Unicode MS" pitchFamily="34" charset="-128"/>
                <a:cs typeface="Times New Roman" panose="02020603050405020304" pitchFamily="18" charset="0"/>
              </a:rPr>
              <a:t>1.c/o breathlessness since 1 week . </a:t>
            </a:r>
          </a:p>
          <a:p>
            <a:pPr marL="0" indent="0">
              <a:buClr>
                <a:srgbClr val="C00000"/>
              </a:buClr>
              <a:buNone/>
            </a:pPr>
            <a:r>
              <a:rPr lang="en-IN" sz="3200" dirty="0">
                <a:latin typeface="Times New Roman" panose="02020603050405020304" pitchFamily="18" charset="0"/>
                <a:ea typeface="Arial Unicode MS" pitchFamily="34" charset="-128"/>
                <a:cs typeface="Times New Roman" panose="02020603050405020304" pitchFamily="18" charset="0"/>
              </a:rPr>
              <a:t>2. c/o orthopnoea . </a:t>
            </a:r>
          </a:p>
          <a:p>
            <a:pPr marL="0" indent="0">
              <a:buClr>
                <a:srgbClr val="C00000"/>
              </a:buClr>
              <a:buNone/>
            </a:pPr>
            <a:r>
              <a:rPr lang="en-IN" sz="3200" dirty="0">
                <a:latin typeface="Times New Roman" panose="02020603050405020304" pitchFamily="18" charset="0"/>
                <a:ea typeface="Arial Unicode MS" pitchFamily="34" charset="-128"/>
                <a:cs typeface="Times New Roman" panose="02020603050405020304" pitchFamily="18" charset="0"/>
              </a:rPr>
              <a:t>3. c/o cough since 1 week . </a:t>
            </a:r>
          </a:p>
          <a:p>
            <a:pPr marL="0" indent="0">
              <a:buClr>
                <a:srgbClr val="C00000"/>
              </a:buClr>
              <a:buNone/>
            </a:pPr>
            <a:endParaRPr lang="en-IN" sz="3200" dirty="0">
              <a:latin typeface="Times New Roman" panose="02020603050405020304" pitchFamily="18" charset="0"/>
              <a:ea typeface="Arial Unicode MS" pitchFamily="34" charset="-128"/>
              <a:cs typeface="Times New Roman" panose="02020603050405020304" pitchFamily="18" charset="0"/>
            </a:endParaRPr>
          </a:p>
          <a:p>
            <a:pPr marL="0" indent="0">
              <a:buClr>
                <a:srgbClr val="C00000"/>
              </a:buClr>
              <a:buNone/>
            </a:pPr>
            <a:endParaRPr lang="en-IN" sz="3200" dirty="0">
              <a:latin typeface="Times New Roman" panose="02020603050405020304" pitchFamily="18" charset="0"/>
              <a:ea typeface="Arial Unicode MS" pitchFamily="34" charset="-128"/>
              <a:cs typeface="Times New Roman" panose="02020603050405020304" pitchFamily="18" charset="0"/>
            </a:endParaRPr>
          </a:p>
          <a:p>
            <a:pPr>
              <a:buClr>
                <a:srgbClr val="C00000"/>
              </a:buClr>
              <a:buFont typeface="Wingdings" pitchFamily="2" charset="2"/>
              <a:buChar char="ü"/>
            </a:pPr>
            <a:endParaRPr lang="en-IN" sz="3200" dirty="0">
              <a:latin typeface="Times New Roman" panose="02020603050405020304" pitchFamily="18" charset="0"/>
              <a:ea typeface="Arial Unicode MS" pitchFamily="34" charset="-128"/>
              <a:cs typeface="Times New Roman" panose="02020603050405020304" pitchFamily="18" charset="0"/>
            </a:endParaRPr>
          </a:p>
          <a:p>
            <a:pPr>
              <a:buClr>
                <a:srgbClr val="C00000"/>
              </a:buClr>
              <a:buNone/>
            </a:pPr>
            <a:r>
              <a:rPr lang="en-IN" sz="3200" dirty="0">
                <a:latin typeface="Times New Roman" panose="02020603050405020304" pitchFamily="18" charset="0"/>
                <a:ea typeface="Arial Unicode MS" pitchFamily="34" charset="-128"/>
                <a:cs typeface="Times New Roman" panose="02020603050405020304" pitchFamily="18" charset="0"/>
              </a:rPr>
              <a:t>                         Symptoms were present since last 1 week . </a:t>
            </a:r>
          </a:p>
        </p:txBody>
      </p:sp>
      <p:sp>
        <p:nvSpPr>
          <p:cNvPr id="5" name="Footer Placeholder 4">
            <a:extLst>
              <a:ext uri="{FF2B5EF4-FFF2-40B4-BE49-F238E27FC236}">
                <a16:creationId xmlns="" xmlns:a16="http://schemas.microsoft.com/office/drawing/2014/main" id="{9AA57319-22E9-E95B-AD39-923FBB86F986}"/>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BBAB0D0C-85F5-D621-854B-6381166D711D}"/>
              </a:ext>
            </a:extLst>
          </p:cNvPr>
          <p:cNvSpPr>
            <a:spLocks noGrp="1"/>
          </p:cNvSpPr>
          <p:nvPr>
            <p:ph type="sldNum" sz="quarter" idx="12"/>
          </p:nvPr>
        </p:nvSpPr>
        <p:spPr/>
        <p:txBody>
          <a:bodyPr/>
          <a:lstStyle/>
          <a:p>
            <a:fld id="{330EA680-D336-4FF7-8B7A-9848BB0A1C32}"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Past History</a:t>
            </a:r>
          </a:p>
        </p:txBody>
      </p:sp>
      <p:sp>
        <p:nvSpPr>
          <p:cNvPr id="3" name="Content Placeholder 2"/>
          <p:cNvSpPr>
            <a:spLocks noGrp="1"/>
          </p:cNvSpPr>
          <p:nvPr>
            <p:ph idx="1"/>
          </p:nvPr>
        </p:nvSpPr>
        <p:spPr/>
        <p:txBody>
          <a:bodyPr>
            <a:normAutofit/>
          </a:bodyPr>
          <a:lstStyle/>
          <a:p>
            <a:pPr>
              <a:buClr>
                <a:srgbClr val="C00000"/>
              </a:buClr>
              <a:buFont typeface="Wingdings" pitchFamily="2" charset="2"/>
              <a:buChar char="Ø"/>
            </a:pPr>
            <a:r>
              <a:rPr lang="en-IN" sz="3200" dirty="0">
                <a:latin typeface="Times New Roman" panose="02020603050405020304" pitchFamily="18" charset="0"/>
                <a:ea typeface="Arial Unicode MS" pitchFamily="34" charset="-128"/>
                <a:cs typeface="Times New Roman" panose="02020603050405020304" pitchFamily="18" charset="0"/>
              </a:rPr>
              <a:t> </a:t>
            </a:r>
            <a:r>
              <a:rPr lang="en-IN" sz="3200" b="1" dirty="0">
                <a:latin typeface="Times New Roman" panose="02020603050405020304" pitchFamily="18" charset="0"/>
                <a:ea typeface="Arial Unicode MS" pitchFamily="34" charset="-128"/>
                <a:cs typeface="Times New Roman" panose="02020603050405020304" pitchFamily="18" charset="0"/>
              </a:rPr>
              <a:t>Past Medical History </a:t>
            </a:r>
            <a:r>
              <a:rPr lang="en-IN" sz="3200" dirty="0">
                <a:latin typeface="Times New Roman" panose="02020603050405020304" pitchFamily="18" charset="0"/>
                <a:ea typeface="Arial Unicode MS" pitchFamily="34" charset="-128"/>
                <a:cs typeface="Times New Roman" panose="02020603050405020304" pitchFamily="18" charset="0"/>
              </a:rPr>
              <a:t>: k/c/o HTN , DM , thyroid disorder . </a:t>
            </a:r>
          </a:p>
          <a:p>
            <a:pPr>
              <a:buClr>
                <a:srgbClr val="C00000"/>
              </a:buClr>
              <a:buFont typeface="Wingdings" pitchFamily="2" charset="2"/>
              <a:buChar char="Ø"/>
            </a:pPr>
            <a:r>
              <a:rPr lang="en-IN" sz="3200" b="1" dirty="0">
                <a:latin typeface="Times New Roman" panose="02020603050405020304" pitchFamily="18" charset="0"/>
                <a:ea typeface="Arial Unicode MS" pitchFamily="34" charset="-128"/>
                <a:cs typeface="Times New Roman" panose="02020603050405020304" pitchFamily="18" charset="0"/>
              </a:rPr>
              <a:t>Past Medication History </a:t>
            </a:r>
            <a:r>
              <a:rPr lang="en-IN" sz="3200" dirty="0">
                <a:latin typeface="Times New Roman" panose="02020603050405020304" pitchFamily="18" charset="0"/>
                <a:ea typeface="Arial Unicode MS" pitchFamily="34" charset="-128"/>
                <a:cs typeface="Times New Roman" panose="02020603050405020304" pitchFamily="18" charset="0"/>
              </a:rPr>
              <a:t>: no </a:t>
            </a:r>
          </a:p>
          <a:p>
            <a:pPr>
              <a:buClr>
                <a:srgbClr val="C00000"/>
              </a:buClr>
              <a:buFont typeface="Wingdings" pitchFamily="2" charset="2"/>
              <a:buChar char="Ø"/>
            </a:pPr>
            <a:r>
              <a:rPr lang="en-IN" sz="3200" b="1" dirty="0">
                <a:latin typeface="Times New Roman" panose="02020603050405020304" pitchFamily="18" charset="0"/>
                <a:ea typeface="Arial Unicode MS" pitchFamily="34" charset="-128"/>
                <a:cs typeface="Times New Roman" panose="02020603050405020304" pitchFamily="18" charset="0"/>
              </a:rPr>
              <a:t>Social History </a:t>
            </a:r>
            <a:r>
              <a:rPr lang="en-IN" sz="3200" dirty="0">
                <a:latin typeface="Times New Roman" panose="02020603050405020304" pitchFamily="18" charset="0"/>
                <a:ea typeface="Arial Unicode MS" pitchFamily="34" charset="-128"/>
                <a:cs typeface="Times New Roman" panose="02020603050405020304" pitchFamily="18" charset="0"/>
              </a:rPr>
              <a:t>: mixed </a:t>
            </a:r>
          </a:p>
          <a:p>
            <a:pPr>
              <a:buClr>
                <a:srgbClr val="C00000"/>
              </a:buClr>
              <a:buFont typeface="Wingdings" pitchFamily="2" charset="2"/>
              <a:buChar char="Ø"/>
            </a:pPr>
            <a:r>
              <a:rPr lang="en-IN" sz="3200" dirty="0">
                <a:latin typeface="Times New Roman" panose="02020603050405020304" pitchFamily="18" charset="0"/>
                <a:ea typeface="Arial Unicode MS" pitchFamily="34" charset="-128"/>
                <a:cs typeface="Times New Roman" panose="02020603050405020304" pitchFamily="18" charset="0"/>
              </a:rPr>
              <a:t> </a:t>
            </a:r>
            <a:r>
              <a:rPr lang="en-IN" sz="3200" b="1" dirty="0">
                <a:latin typeface="Times New Roman" panose="02020603050405020304" pitchFamily="18" charset="0"/>
                <a:ea typeface="Arial Unicode MS" pitchFamily="34" charset="-128"/>
                <a:cs typeface="Times New Roman" panose="02020603050405020304" pitchFamily="18" charset="0"/>
              </a:rPr>
              <a:t>Family History </a:t>
            </a:r>
            <a:r>
              <a:rPr lang="en-IN" sz="3200" dirty="0">
                <a:latin typeface="Times New Roman" panose="02020603050405020304" pitchFamily="18" charset="0"/>
                <a:ea typeface="Arial Unicode MS" pitchFamily="34" charset="-128"/>
                <a:cs typeface="Times New Roman" panose="02020603050405020304" pitchFamily="18" charset="0"/>
              </a:rPr>
              <a:t>: no </a:t>
            </a:r>
            <a:endParaRPr lang="en-IN" sz="3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 xmlns:a16="http://schemas.microsoft.com/office/drawing/2014/main" id="{4338B62B-90D4-5D3B-C72B-323A81437CEC}"/>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8504AA47-1A28-43AD-3C4F-188A94FA3E25}"/>
              </a:ext>
            </a:extLst>
          </p:cNvPr>
          <p:cNvSpPr>
            <a:spLocks noGrp="1"/>
          </p:cNvSpPr>
          <p:nvPr>
            <p:ph type="sldNum" sz="quarter" idx="12"/>
          </p:nvPr>
        </p:nvSpPr>
        <p:spPr/>
        <p:txBody>
          <a:bodyPr/>
          <a:lstStyle/>
          <a:p>
            <a:fld id="{330EA680-D336-4FF7-8B7A-9848BB0A1C32}"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Physical Examination</a:t>
            </a:r>
          </a:p>
        </p:txBody>
      </p:sp>
      <p:sp>
        <p:nvSpPr>
          <p:cNvPr id="3" name="Content Placeholder 2"/>
          <p:cNvSpPr>
            <a:spLocks noGrp="1"/>
          </p:cNvSpPr>
          <p:nvPr>
            <p:ph idx="1"/>
          </p:nvPr>
        </p:nvSpPr>
        <p:spPr/>
        <p:txBody>
          <a:bodyPr>
            <a:normAutofit fontScale="92500" lnSpcReduction="20000"/>
          </a:bodyPr>
          <a:lstStyle/>
          <a:p>
            <a:pPr>
              <a:buClr>
                <a:srgbClr val="C00000"/>
              </a:buClr>
            </a:pPr>
            <a:r>
              <a:rPr lang="en-IN" b="1" u="sng" dirty="0">
                <a:latin typeface="Times New Roman" panose="02020603050405020304" pitchFamily="18" charset="0"/>
                <a:ea typeface="Arial Unicode MS" pitchFamily="34" charset="-128"/>
                <a:cs typeface="Times New Roman" panose="02020603050405020304" pitchFamily="18" charset="0"/>
              </a:rPr>
              <a:t>General :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CVS : </a:t>
            </a:r>
            <a:r>
              <a:rPr lang="en-US" sz="2800" b="1" dirty="0">
                <a:solidFill>
                  <a:schemeClr val="tx1"/>
                </a:solidFill>
                <a:latin typeface="Times New Roman" panose="02020603050405020304" pitchFamily="18" charset="0"/>
                <a:cs typeface="Times New Roman" panose="02020603050405020304" pitchFamily="18" charset="0"/>
              </a:rPr>
              <a:t>S1S2 +ve murmurs heard</a:t>
            </a:r>
            <a:r>
              <a:rPr lang="en-IN" dirty="0">
                <a:latin typeface="Times New Roman" panose="02020603050405020304" pitchFamily="18" charset="0"/>
                <a:ea typeface="Arial Unicode MS" pitchFamily="34" charset="-128"/>
                <a:cs typeface="Times New Roman" panose="02020603050405020304" pitchFamily="18" charset="0"/>
              </a:rPr>
              <a:t> </a:t>
            </a: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RS : </a:t>
            </a:r>
            <a:r>
              <a:rPr lang="en-US" sz="2800" b="1" dirty="0">
                <a:solidFill>
                  <a:schemeClr val="tx1"/>
                </a:solidFill>
                <a:latin typeface="Times New Roman" panose="02020603050405020304" pitchFamily="18" charset="0"/>
                <a:cs typeface="Times New Roman" panose="02020603050405020304" pitchFamily="18" charset="0"/>
              </a:rPr>
              <a:t>B/L NVBS +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 CNS : </a:t>
            </a:r>
            <a:r>
              <a:rPr lang="en-US" b="1" dirty="0">
                <a:latin typeface="Times New Roman" panose="02020603050405020304" pitchFamily="18" charset="0"/>
                <a:ea typeface="Arial Unicode MS" pitchFamily="34" charset="-128"/>
                <a:cs typeface="Times New Roman" panose="02020603050405020304" pitchFamily="18" charset="0"/>
              </a:rPr>
              <a:t>C</a:t>
            </a:r>
            <a:r>
              <a:rPr lang="en-US" sz="2800" b="1" dirty="0">
                <a:solidFill>
                  <a:schemeClr val="tx1"/>
                </a:solidFill>
                <a:latin typeface="Times New Roman" panose="02020603050405020304" pitchFamily="18" charset="0"/>
                <a:cs typeface="Times New Roman" panose="02020603050405020304" pitchFamily="18" charset="0"/>
              </a:rPr>
              <a:t>onscious and Oriented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dirty="0">
                <a:latin typeface="Times New Roman" panose="02020603050405020304" pitchFamily="18" charset="0"/>
                <a:ea typeface="Arial Unicode MS" pitchFamily="34" charset="-128"/>
                <a:cs typeface="Times New Roman" panose="02020603050405020304" pitchFamily="18" charset="0"/>
              </a:rPr>
              <a:t>PA : </a:t>
            </a:r>
            <a:r>
              <a:rPr lang="en-IN" b="1" dirty="0">
                <a:latin typeface="Times New Roman" panose="02020603050405020304" pitchFamily="18" charset="0"/>
                <a:ea typeface="Arial Unicode MS" pitchFamily="34" charset="-128"/>
                <a:cs typeface="Times New Roman" panose="02020603050405020304" pitchFamily="18" charset="0"/>
              </a:rPr>
              <a:t>Soft </a:t>
            </a:r>
            <a:endParaRPr lang="en-IN" dirty="0">
              <a:latin typeface="Times New Roman" panose="02020603050405020304" pitchFamily="18" charset="0"/>
              <a:ea typeface="Arial Unicode MS" pitchFamily="34" charset="-128"/>
              <a:cs typeface="Times New Roman" panose="02020603050405020304" pitchFamily="18" charset="0"/>
            </a:endParaRPr>
          </a:p>
          <a:p>
            <a:pPr>
              <a:buClr>
                <a:srgbClr val="C00000"/>
              </a:buClr>
            </a:pPr>
            <a:r>
              <a:rPr lang="en-IN" b="1" u="sng" dirty="0">
                <a:latin typeface="Times New Roman" panose="02020603050405020304" pitchFamily="18" charset="0"/>
                <a:ea typeface="Arial Unicode MS" pitchFamily="34" charset="-128"/>
                <a:cs typeface="Times New Roman" panose="02020603050405020304" pitchFamily="18" charset="0"/>
              </a:rPr>
              <a:t>Others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 BP : </a:t>
            </a:r>
            <a:r>
              <a:rPr lang="en-IN" b="1" dirty="0">
                <a:latin typeface="Times New Roman" panose="02020603050405020304" pitchFamily="18" charset="0"/>
                <a:ea typeface="Arial Unicode MS" pitchFamily="34" charset="-128"/>
                <a:cs typeface="Times New Roman" panose="02020603050405020304" pitchFamily="18" charset="0"/>
              </a:rPr>
              <a:t>150 / 110 </a:t>
            </a:r>
            <a:r>
              <a:rPr lang="en-IN" b="1" dirty="0" err="1">
                <a:latin typeface="Times New Roman" panose="02020603050405020304" pitchFamily="18" charset="0"/>
                <a:ea typeface="Arial Unicode MS" pitchFamily="34" charset="-128"/>
                <a:cs typeface="Times New Roman" panose="02020603050405020304" pitchFamily="18" charset="0"/>
              </a:rPr>
              <a:t>mmhg</a:t>
            </a:r>
            <a:r>
              <a:rPr lang="en-IN" b="1" dirty="0">
                <a:latin typeface="Times New Roman" panose="02020603050405020304" pitchFamily="18" charset="0"/>
                <a:ea typeface="Arial Unicode MS" pitchFamily="34" charset="-128"/>
                <a:cs typeface="Times New Roman" panose="02020603050405020304" pitchFamily="18" charset="0"/>
              </a:rPr>
              <a:t>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Pulse : </a:t>
            </a:r>
            <a:r>
              <a:rPr lang="en-IN" b="1" dirty="0">
                <a:latin typeface="Times New Roman" panose="02020603050405020304" pitchFamily="18" charset="0"/>
                <a:ea typeface="Arial Unicode MS" pitchFamily="34" charset="-128"/>
                <a:cs typeface="Times New Roman" panose="02020603050405020304" pitchFamily="18" charset="0"/>
              </a:rPr>
              <a:t>90 bpm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Temp : </a:t>
            </a:r>
            <a:r>
              <a:rPr lang="en-IN" b="1" dirty="0">
                <a:latin typeface="Times New Roman" panose="02020603050405020304" pitchFamily="18" charset="0"/>
                <a:ea typeface="Arial Unicode MS" pitchFamily="34" charset="-128"/>
                <a:cs typeface="Times New Roman" panose="02020603050405020304" pitchFamily="18" charset="0"/>
              </a:rPr>
              <a:t>Afebrile </a:t>
            </a:r>
          </a:p>
          <a:p>
            <a:pPr>
              <a:buClr>
                <a:srgbClr val="C00000"/>
              </a:buClr>
              <a:buFont typeface="Wingdings" pitchFamily="2" charset="2"/>
              <a:buChar char="ü"/>
            </a:pPr>
            <a:r>
              <a:rPr lang="en-IN" dirty="0">
                <a:latin typeface="Times New Roman" panose="02020603050405020304" pitchFamily="18" charset="0"/>
                <a:ea typeface="Arial Unicode MS" pitchFamily="34" charset="-128"/>
                <a:cs typeface="Times New Roman" panose="02020603050405020304" pitchFamily="18" charset="0"/>
              </a:rPr>
              <a:t> RR : </a:t>
            </a:r>
            <a:r>
              <a:rPr lang="en-IN" b="1" dirty="0">
                <a:latin typeface="Times New Roman" panose="02020603050405020304" pitchFamily="18" charset="0"/>
                <a:ea typeface="Arial Unicode MS" pitchFamily="34" charset="-128"/>
                <a:cs typeface="Times New Roman" panose="02020603050405020304" pitchFamily="18" charset="0"/>
              </a:rPr>
              <a:t>22 </a:t>
            </a:r>
            <a:r>
              <a:rPr lang="en-IN" b="1" dirty="0" err="1">
                <a:latin typeface="Times New Roman" panose="02020603050405020304" pitchFamily="18" charset="0"/>
                <a:ea typeface="Arial Unicode MS" pitchFamily="34" charset="-128"/>
                <a:cs typeface="Times New Roman" panose="02020603050405020304" pitchFamily="18" charset="0"/>
              </a:rPr>
              <a:t>cpm</a:t>
            </a:r>
            <a:r>
              <a:rPr lang="en-IN" b="1" dirty="0">
                <a:latin typeface="Times New Roman" panose="02020603050405020304" pitchFamily="18" charset="0"/>
                <a:ea typeface="Arial Unicode MS" pitchFamily="34" charset="-128"/>
                <a:cs typeface="Times New Roman" panose="02020603050405020304" pitchFamily="18" charset="0"/>
              </a:rPr>
              <a:t> </a:t>
            </a:r>
            <a:endParaRPr lang="en-IN" b="1" dirty="0">
              <a:latin typeface="Arial Unicode MS" pitchFamily="34" charset="-128"/>
              <a:ea typeface="Arial Unicode MS" pitchFamily="34" charset="-128"/>
              <a:cs typeface="Arial Unicode MS" pitchFamily="34" charset="-128"/>
            </a:endParaRPr>
          </a:p>
          <a:p>
            <a:endParaRPr lang="en-IN" dirty="0"/>
          </a:p>
        </p:txBody>
      </p:sp>
      <p:sp>
        <p:nvSpPr>
          <p:cNvPr id="5" name="Footer Placeholder 4">
            <a:extLst>
              <a:ext uri="{FF2B5EF4-FFF2-40B4-BE49-F238E27FC236}">
                <a16:creationId xmlns="" xmlns:a16="http://schemas.microsoft.com/office/drawing/2014/main" id="{0989A1DC-EFF8-CA3D-E70D-F4FEB1CA4C66}"/>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EFF425FB-0B7D-DE83-1B77-3F4D4135BE9C}"/>
              </a:ext>
            </a:extLst>
          </p:cNvPr>
          <p:cNvSpPr>
            <a:spLocks noGrp="1"/>
          </p:cNvSpPr>
          <p:nvPr>
            <p:ph type="sldNum" sz="quarter" idx="12"/>
          </p:nvPr>
        </p:nvSpPr>
        <p:spPr/>
        <p:txBody>
          <a:bodyPr/>
          <a:lstStyle/>
          <a:p>
            <a:fld id="{330EA680-D336-4FF7-8B7A-9848BB0A1C32}"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latin typeface="Times New Roman" panose="02020603050405020304" pitchFamily="18" charset="0"/>
                <a:cs typeface="Times New Roman" panose="02020603050405020304" pitchFamily="18" charset="0"/>
              </a:rPr>
              <a:t>Provisional Diagnosis</a:t>
            </a:r>
          </a:p>
        </p:txBody>
      </p:sp>
      <p:sp>
        <p:nvSpPr>
          <p:cNvPr id="3" name="Content Placeholder 2"/>
          <p:cNvSpPr>
            <a:spLocks noGrp="1"/>
          </p:cNvSpPr>
          <p:nvPr>
            <p:ph idx="1"/>
          </p:nvPr>
        </p:nvSpPr>
        <p:spPr/>
        <p:txBody>
          <a:bodyPr/>
          <a:lstStyle/>
          <a:p>
            <a:endParaRPr lang="en-IN" dirty="0">
              <a:latin typeface="Times New Roman" panose="02020603050405020304" pitchFamily="18" charset="0"/>
              <a:ea typeface="Arial Unicode MS" pitchFamily="34" charset="-128"/>
              <a:cs typeface="Times New Roman" panose="02020603050405020304" pitchFamily="18" charset="0"/>
            </a:endParaRPr>
          </a:p>
          <a:p>
            <a:endParaRPr lang="en-IN" dirty="0">
              <a:latin typeface="Arial Unicode MS" pitchFamily="34" charset="-128"/>
              <a:ea typeface="Arial Unicode MS" pitchFamily="34" charset="-128"/>
              <a:cs typeface="Arial Unicode MS" pitchFamily="34" charset="-128"/>
            </a:endParaRPr>
          </a:p>
          <a:p>
            <a:endParaRPr lang="en-IN" dirty="0">
              <a:latin typeface="Arial Unicode MS" pitchFamily="34" charset="-128"/>
              <a:ea typeface="Arial Unicode MS" pitchFamily="34" charset="-128"/>
              <a:cs typeface="Arial Unicode MS" pitchFamily="34" charset="-128"/>
            </a:endParaRPr>
          </a:p>
          <a:p>
            <a:pPr>
              <a:buNone/>
            </a:pPr>
            <a:endParaRPr lang="en-IN" dirty="0"/>
          </a:p>
        </p:txBody>
      </p:sp>
      <p:sp>
        <p:nvSpPr>
          <p:cNvPr id="4" name="TextBox 3">
            <a:extLst>
              <a:ext uri="{FF2B5EF4-FFF2-40B4-BE49-F238E27FC236}">
                <a16:creationId xmlns="" xmlns:a16="http://schemas.microsoft.com/office/drawing/2014/main" id="{F3211C3B-19DF-5C5A-C188-D87213BF4E69}"/>
              </a:ext>
            </a:extLst>
          </p:cNvPr>
          <p:cNvSpPr txBox="1"/>
          <p:nvPr/>
        </p:nvSpPr>
        <p:spPr>
          <a:xfrm>
            <a:off x="1927412" y="2176334"/>
            <a:ext cx="8964706" cy="1200329"/>
          </a:xfrm>
          <a:prstGeom prst="rect">
            <a:avLst/>
          </a:prstGeom>
          <a:noFill/>
        </p:spPr>
        <p:txBody>
          <a:bodyPr wrap="square" rtlCol="0">
            <a:spAutoFit/>
          </a:bodyPr>
          <a:lstStyle/>
          <a:p>
            <a:r>
              <a:rPr lang="en-IN" sz="3600" b="1" dirty="0">
                <a:latin typeface="Times New Roman" panose="02020603050405020304" pitchFamily="18" charset="0"/>
                <a:cs typeface="Times New Roman" panose="02020603050405020304" pitchFamily="18" charset="0"/>
              </a:rPr>
              <a:t>IHD , accelerated HTN , type II diabetes mellitus hypothyroidism . </a:t>
            </a:r>
          </a:p>
        </p:txBody>
      </p:sp>
      <p:sp>
        <p:nvSpPr>
          <p:cNvPr id="6" name="Footer Placeholder 5">
            <a:extLst>
              <a:ext uri="{FF2B5EF4-FFF2-40B4-BE49-F238E27FC236}">
                <a16:creationId xmlns="" xmlns:a16="http://schemas.microsoft.com/office/drawing/2014/main" id="{7F2B030F-E5F6-C287-D530-F9B42A749A64}"/>
              </a:ext>
            </a:extLst>
          </p:cNvPr>
          <p:cNvSpPr>
            <a:spLocks noGrp="1"/>
          </p:cNvSpPr>
          <p:nvPr>
            <p:ph type="ftr" sz="quarter" idx="11"/>
          </p:nvPr>
        </p:nvSpPr>
        <p:spPr/>
        <p:txBody>
          <a:bodyPr/>
          <a:lstStyle/>
          <a:p>
            <a:r>
              <a:rPr lang="en-US" smtClean="0"/>
              <a:t>RDP</a:t>
            </a:r>
            <a:endParaRPr lang="en-US"/>
          </a:p>
        </p:txBody>
      </p:sp>
      <p:sp>
        <p:nvSpPr>
          <p:cNvPr id="7" name="Slide Number Placeholder 6">
            <a:extLst>
              <a:ext uri="{FF2B5EF4-FFF2-40B4-BE49-F238E27FC236}">
                <a16:creationId xmlns="" xmlns:a16="http://schemas.microsoft.com/office/drawing/2014/main" id="{897A9D4E-8BA3-6E47-7A9E-8975C0C05F70}"/>
              </a:ext>
            </a:extLst>
          </p:cNvPr>
          <p:cNvSpPr>
            <a:spLocks noGrp="1"/>
          </p:cNvSpPr>
          <p:nvPr>
            <p:ph type="sldNum" sz="quarter" idx="12"/>
          </p:nvPr>
        </p:nvSpPr>
        <p:spPr/>
        <p:txBody>
          <a:bodyPr/>
          <a:lstStyle/>
          <a:p>
            <a:fld id="{330EA680-D336-4FF7-8B7A-9848BB0A1C32}"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5400" b="1" dirty="0">
                <a:latin typeface="Times New Roman" panose="02020603050405020304" pitchFamily="18" charset="0"/>
                <a:cs typeface="Times New Roman" panose="02020603050405020304" pitchFamily="18" charset="0"/>
              </a:rPr>
              <a:t>Objective Evidences</a:t>
            </a:r>
            <a:endParaRPr lang="en-IN"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58140522"/>
              </p:ext>
            </p:extLst>
          </p:nvPr>
        </p:nvGraphicFramePr>
        <p:xfrm>
          <a:off x="1071156" y="1864814"/>
          <a:ext cx="10215156" cy="4358640"/>
        </p:xfrm>
        <a:graphic>
          <a:graphicData uri="http://schemas.openxmlformats.org/drawingml/2006/table">
            <a:tbl>
              <a:tblPr firstRow="1" bandRow="1">
                <a:tableStyleId>{5940675A-B579-460E-94D1-54222C63F5DA}</a:tableStyleId>
              </a:tblPr>
              <a:tblGrid>
                <a:gridCol w="3405052">
                  <a:extLst>
                    <a:ext uri="{9D8B030D-6E8A-4147-A177-3AD203B41FA5}">
                      <a16:colId xmlns="" xmlns:a16="http://schemas.microsoft.com/office/drawing/2014/main" val="20000"/>
                    </a:ext>
                  </a:extLst>
                </a:gridCol>
                <a:gridCol w="3405052">
                  <a:extLst>
                    <a:ext uri="{9D8B030D-6E8A-4147-A177-3AD203B41FA5}">
                      <a16:colId xmlns="" xmlns:a16="http://schemas.microsoft.com/office/drawing/2014/main" val="20001"/>
                    </a:ext>
                  </a:extLst>
                </a:gridCol>
                <a:gridCol w="3405052">
                  <a:extLst>
                    <a:ext uri="{9D8B030D-6E8A-4147-A177-3AD203B41FA5}">
                      <a16:colId xmlns="" xmlns:a16="http://schemas.microsoft.com/office/drawing/2014/main" val="20002"/>
                    </a:ext>
                  </a:extLst>
                </a:gridCol>
              </a:tblGrid>
              <a:tr h="370840">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Investigation</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Result</a:t>
                      </a:r>
                    </a:p>
                  </a:txBody>
                  <a:tcPr>
                    <a:solidFill>
                      <a:schemeClr val="bg2"/>
                    </a:solidFill>
                  </a:tcPr>
                </a:tc>
                <a:tc>
                  <a:txBody>
                    <a:bodyPr/>
                    <a:lstStyle/>
                    <a:p>
                      <a:pPr algn="ctr"/>
                      <a:r>
                        <a:rPr lang="en-IN" sz="2000" b="1" dirty="0">
                          <a:solidFill>
                            <a:srgbClr val="002060"/>
                          </a:solidFill>
                          <a:latin typeface="Times New Roman" panose="02020603050405020304" pitchFamily="18" charset="0"/>
                          <a:ea typeface="Arial Unicode MS" pitchFamily="34" charset="-128"/>
                          <a:cs typeface="Times New Roman" panose="02020603050405020304" pitchFamily="18" charset="0"/>
                        </a:rPr>
                        <a:t>Normal Value</a:t>
                      </a:r>
                    </a:p>
                  </a:txBody>
                  <a:tcPr>
                    <a:solidFill>
                      <a:schemeClr val="bg2"/>
                    </a:solidFill>
                  </a:tcPr>
                </a:tc>
                <a:extLst>
                  <a:ext uri="{0D108BD9-81ED-4DB2-BD59-A6C34878D82A}">
                    <a16:rowId xmlns="" xmlns:a16="http://schemas.microsoft.com/office/drawing/2014/main" val="10000"/>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Haemoglobin</a:t>
                      </a:r>
                      <a:r>
                        <a:rPr lang="en-IN" sz="2000" baseline="0" dirty="0">
                          <a:latin typeface="Times New Roman" panose="02020603050405020304" pitchFamily="18" charset="0"/>
                          <a:ea typeface="Arial Unicode MS" pitchFamily="34" charset="-128"/>
                          <a:cs typeface="Times New Roman" panose="02020603050405020304" pitchFamily="18" charset="0"/>
                        </a:rPr>
                        <a:t> </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10.0 gm / dl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13.8 – 17. 2 g/ dl  </a:t>
                      </a:r>
                    </a:p>
                  </a:txBody>
                  <a:tcPr/>
                </a:tc>
                <a:extLst>
                  <a:ext uri="{0D108BD9-81ED-4DB2-BD59-A6C34878D82A}">
                    <a16:rowId xmlns="" xmlns:a16="http://schemas.microsoft.com/office/drawing/2014/main" val="10001"/>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Leucocytes</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33 %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20 – 40 %</a:t>
                      </a:r>
                    </a:p>
                  </a:txBody>
                  <a:tcPr/>
                </a:tc>
                <a:extLst>
                  <a:ext uri="{0D108BD9-81ED-4DB2-BD59-A6C34878D82A}">
                    <a16:rowId xmlns="" xmlns:a16="http://schemas.microsoft.com/office/drawing/2014/main" val="10002"/>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Neutrophils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60 %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40 – 60 % </a:t>
                      </a:r>
                    </a:p>
                  </a:txBody>
                  <a:tcPr/>
                </a:tc>
                <a:extLst>
                  <a:ext uri="{0D108BD9-81ED-4DB2-BD59-A6C34878D82A}">
                    <a16:rowId xmlns="" xmlns:a16="http://schemas.microsoft.com/office/drawing/2014/main" val="10003"/>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Eosinophils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01 %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 – 4 %</a:t>
                      </a:r>
                    </a:p>
                  </a:txBody>
                  <a:tcPr/>
                </a:tc>
                <a:extLst>
                  <a:ext uri="{0D108BD9-81ED-4DB2-BD59-A6C34878D82A}">
                    <a16:rowId xmlns="" xmlns:a16="http://schemas.microsoft.com/office/drawing/2014/main" val="10004"/>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Basophils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00 %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0 – 1 % </a:t>
                      </a:r>
                    </a:p>
                  </a:txBody>
                  <a:tcPr/>
                </a:tc>
                <a:extLst>
                  <a:ext uri="{0D108BD9-81ED-4DB2-BD59-A6C34878D82A}">
                    <a16:rowId xmlns="" xmlns:a16="http://schemas.microsoft.com/office/drawing/2014/main" val="10005"/>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Platelet </a:t>
                      </a: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3.99 L / cmm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1.5 – 4.5 </a:t>
                      </a:r>
                    </a:p>
                  </a:txBody>
                  <a:tcPr/>
                </a:tc>
                <a:extLst>
                  <a:ext uri="{0D108BD9-81ED-4DB2-BD59-A6C34878D82A}">
                    <a16:rowId xmlns="" xmlns:a16="http://schemas.microsoft.com/office/drawing/2014/main" val="10006"/>
                  </a:ext>
                </a:extLst>
              </a:tr>
              <a:tr h="370840">
                <a:tc>
                  <a:txBody>
                    <a:bodyPr/>
                    <a:lstStyle/>
                    <a:p>
                      <a:pPr algn="ctr"/>
                      <a:r>
                        <a:rPr lang="en-IN" sz="2000" dirty="0" err="1">
                          <a:latin typeface="Times New Roman" panose="02020603050405020304" pitchFamily="18" charset="0"/>
                          <a:ea typeface="Arial Unicode MS" pitchFamily="34" charset="-128"/>
                          <a:cs typeface="Times New Roman" panose="02020603050405020304" pitchFamily="18" charset="0"/>
                        </a:rPr>
                        <a:t>Monocytes</a:t>
                      </a:r>
                      <a:endParaRPr lang="en-IN" sz="2000" dirty="0">
                        <a:latin typeface="Times New Roman" panose="02020603050405020304" pitchFamily="18" charset="0"/>
                        <a:ea typeface="Arial Unicode MS" pitchFamily="34" charset="-128"/>
                        <a:cs typeface="Times New Roman" panose="02020603050405020304" pitchFamily="18" charset="0"/>
                      </a:endParaRPr>
                    </a:p>
                  </a:txBody>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06 %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1 – 10 </a:t>
                      </a:r>
                    </a:p>
                  </a:txBody>
                  <a:tcPr/>
                </a:tc>
                <a:extLst>
                  <a:ext uri="{0D108BD9-81ED-4DB2-BD59-A6C34878D82A}">
                    <a16:rowId xmlns="" xmlns:a16="http://schemas.microsoft.com/office/drawing/2014/main" val="10007"/>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Alb </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3.2 </a:t>
                      </a:r>
                    </a:p>
                  </a:txBody>
                  <a:tcPr/>
                </a:tc>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3.4 – 5.4 g/ dl </a:t>
                      </a:r>
                    </a:p>
                  </a:txBody>
                  <a:tcPr/>
                </a:tc>
                <a:extLst>
                  <a:ext uri="{0D108BD9-81ED-4DB2-BD59-A6C34878D82A}">
                    <a16:rowId xmlns="" xmlns:a16="http://schemas.microsoft.com/office/drawing/2014/main" val="10008"/>
                  </a:ext>
                </a:extLst>
              </a:tr>
              <a:tr h="370840">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Glo </a:t>
                      </a:r>
                    </a:p>
                  </a:txBody>
                  <a:tcPr/>
                </a:tc>
                <a:tc>
                  <a:txBody>
                    <a:bodyPr/>
                    <a:lstStyle/>
                    <a:p>
                      <a:pPr algn="ctr"/>
                      <a:r>
                        <a:rPr lang="en-IN" sz="2000" dirty="0">
                          <a:solidFill>
                            <a:srgbClr val="FF0000"/>
                          </a:solidFill>
                          <a:latin typeface="Times New Roman" panose="02020603050405020304" pitchFamily="18" charset="0"/>
                          <a:ea typeface="Arial Unicode MS" pitchFamily="34" charset="-128"/>
                          <a:cs typeface="Times New Roman" panose="02020603050405020304" pitchFamily="18" charset="0"/>
                        </a:rPr>
                        <a:t>4.3</a:t>
                      </a: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2 – 3.9 </a:t>
                      </a:r>
                    </a:p>
                  </a:txBody>
                  <a:tcPr/>
                </a:tc>
                <a:extLst>
                  <a:ext uri="{0D108BD9-81ED-4DB2-BD59-A6C34878D82A}">
                    <a16:rowId xmlns="" xmlns:a16="http://schemas.microsoft.com/office/drawing/2014/main" val="10009"/>
                  </a:ext>
                </a:extLst>
              </a:tr>
              <a:tr h="306139">
                <a:tc>
                  <a:txBody>
                    <a:bodyPr/>
                    <a:lstStyle/>
                    <a:p>
                      <a:pPr algn="ctr"/>
                      <a:r>
                        <a:rPr lang="en-IN" sz="2000" dirty="0">
                          <a:latin typeface="Times New Roman" panose="02020603050405020304" pitchFamily="18" charset="0"/>
                          <a:ea typeface="Arial Unicode MS" pitchFamily="34" charset="-128"/>
                          <a:cs typeface="Times New Roman" panose="02020603050405020304" pitchFamily="18" charset="0"/>
                        </a:rPr>
                        <a:t>MCV </a:t>
                      </a:r>
                    </a:p>
                  </a:txBody>
                  <a:tcPr>
                    <a:lnB w="12700" cap="flat" cmpd="sng" algn="ctr">
                      <a:solidFill>
                        <a:schemeClr val="tx1"/>
                      </a:solidFill>
                      <a:prstDash val="solid"/>
                      <a:round/>
                      <a:headEnd type="none" w="med" len="med"/>
                      <a:tailEnd type="none" w="med" len="med"/>
                    </a:lnB>
                  </a:tcPr>
                </a:tc>
                <a:tc>
                  <a:txBody>
                    <a:bodyPr/>
                    <a:lstStyle/>
                    <a:p>
                      <a:pPr algn="ctr"/>
                      <a:r>
                        <a:rPr lang="en-IN" sz="2000" dirty="0">
                          <a:solidFill>
                            <a:schemeClr val="tx1"/>
                          </a:solidFill>
                          <a:latin typeface="Times New Roman" panose="02020603050405020304" pitchFamily="18" charset="0"/>
                          <a:ea typeface="Arial Unicode MS" pitchFamily="34" charset="-128"/>
                          <a:cs typeface="Times New Roman" panose="02020603050405020304" pitchFamily="18" charset="0"/>
                        </a:rPr>
                        <a:t>68.2 </a:t>
                      </a:r>
                    </a:p>
                  </a:txBody>
                  <a:tcP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ea typeface="Arial Unicode MS" pitchFamily="34" charset="-128"/>
                          <a:cs typeface="Times New Roman" panose="02020603050405020304" pitchFamily="18" charset="0"/>
                        </a:rPr>
                        <a:t>80 – 100 fl </a:t>
                      </a:r>
                    </a:p>
                  </a:txBody>
                  <a:tcP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bl>
          </a:graphicData>
        </a:graphic>
      </p:graphicFrame>
      <p:sp>
        <p:nvSpPr>
          <p:cNvPr id="5" name="Footer Placeholder 4">
            <a:extLst>
              <a:ext uri="{FF2B5EF4-FFF2-40B4-BE49-F238E27FC236}">
                <a16:creationId xmlns="" xmlns:a16="http://schemas.microsoft.com/office/drawing/2014/main" id="{47F04F0F-E7F0-3FEF-C1DE-F2E8A8490B4B}"/>
              </a:ext>
            </a:extLst>
          </p:cNvPr>
          <p:cNvSpPr>
            <a:spLocks noGrp="1"/>
          </p:cNvSpPr>
          <p:nvPr>
            <p:ph type="ftr" sz="quarter" idx="11"/>
          </p:nvPr>
        </p:nvSpPr>
        <p:spPr/>
        <p:txBody>
          <a:bodyPr/>
          <a:lstStyle/>
          <a:p>
            <a:r>
              <a:rPr lang="en-US" smtClean="0"/>
              <a:t>RDP</a:t>
            </a:r>
            <a:endParaRPr lang="en-US"/>
          </a:p>
        </p:txBody>
      </p:sp>
      <p:sp>
        <p:nvSpPr>
          <p:cNvPr id="6" name="Slide Number Placeholder 5">
            <a:extLst>
              <a:ext uri="{FF2B5EF4-FFF2-40B4-BE49-F238E27FC236}">
                <a16:creationId xmlns="" xmlns:a16="http://schemas.microsoft.com/office/drawing/2014/main" id="{017E85E9-7090-420C-4AD7-C0B2CB67E457}"/>
              </a:ext>
            </a:extLst>
          </p:cNvPr>
          <p:cNvSpPr>
            <a:spLocks noGrp="1"/>
          </p:cNvSpPr>
          <p:nvPr>
            <p:ph type="sldNum" sz="quarter" idx="12"/>
          </p:nvPr>
        </p:nvSpPr>
        <p:spPr/>
        <p:txBody>
          <a:bodyPr/>
          <a:lstStyle/>
          <a:p>
            <a:fld id="{330EA680-D336-4FF7-8B7A-9848BB0A1C32}"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778</TotalTime>
  <Words>1230</Words>
  <Application>Microsoft Office PowerPoint</Application>
  <PresentationFormat>Widescreen</PresentationFormat>
  <Paragraphs>420</Paragraphs>
  <Slides>24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 Unicode MS</vt:lpstr>
      <vt:lpstr>Arial</vt:lpstr>
      <vt:lpstr>Calibri</vt:lpstr>
      <vt:lpstr>Calibri Light</vt:lpstr>
      <vt:lpstr>Times New Roman</vt:lpstr>
      <vt:lpstr>Wingdings</vt:lpstr>
      <vt:lpstr>office theme</vt:lpstr>
      <vt:lpstr>Case Presentation on Ischemic heart disease </vt:lpstr>
      <vt:lpstr>Introduction</vt:lpstr>
      <vt:lpstr>SOAP Analysis</vt:lpstr>
      <vt:lpstr>Patient Demographic Details</vt:lpstr>
      <vt:lpstr>Subjective Evidences</vt:lpstr>
      <vt:lpstr>Past History</vt:lpstr>
      <vt:lpstr>Physical Examination</vt:lpstr>
      <vt:lpstr>Provisional Diagnosis</vt:lpstr>
      <vt:lpstr>Objective Evidences</vt:lpstr>
      <vt:lpstr>Objective Evidences</vt:lpstr>
      <vt:lpstr>Assessment</vt:lpstr>
      <vt:lpstr>Plan</vt:lpstr>
      <vt:lpstr>Non Pharmacological Treatments</vt:lpstr>
      <vt:lpstr>Pharmacological Treatment</vt:lpstr>
      <vt:lpstr>Pharmacological Treatment</vt:lpstr>
      <vt:lpstr>Progress Chart</vt:lpstr>
      <vt:lpstr>Discharge Medications</vt:lpstr>
      <vt:lpstr>Pharmacist Intervention</vt:lpstr>
      <vt:lpstr>Pharmacist Intervention</vt:lpstr>
      <vt:lpstr>Pharmacist Intervention</vt:lpstr>
      <vt:lpstr>Pharmacist Intervention</vt:lpstr>
      <vt:lpstr>Pharmacist Intervention </vt:lpstr>
      <vt:lpstr>Patient Counselling</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68</cp:revision>
  <dcterms:created xsi:type="dcterms:W3CDTF">2013-07-15T20:26:40Z</dcterms:created>
  <dcterms:modified xsi:type="dcterms:W3CDTF">2024-09-03T17:35:23Z</dcterms:modified>
</cp:coreProperties>
</file>