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2EA1E-44C6-436F-9593-9FD8D3AA0B22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DDD08-4C8E-4D39-9B1F-BA04F429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00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DDD08-4C8E-4D39-9B1F-BA04F429E4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0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14A35-3E28-49DD-A59E-29DEF8952035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578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46B98-0FA4-46AB-8575-BDC8596BD5FA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389B7-59FD-4EE8-B297-A91947CEDFD3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041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2F68-520E-4988-A2EC-C1382910933E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66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857B3-9815-4C4B-9037-2CD0F9B32E58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96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FDB7-A8B4-4F95-BBE8-9DC4030CA84C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89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91AA-F9AA-4D29-A422-AD28E4E15627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19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274B-17D0-4972-B823-FC3234B4559E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37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471D-C0D9-4D01-B8EB-66DFA8DB7611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01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2CD83-46BD-4AED-824C-813603446609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970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6DB4-3B39-420D-9315-9221926F3026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14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C84AA-9E4B-4A81-B849-12E5BF50A5DF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 rot="19952576">
            <a:off x="2528180" y="3006524"/>
            <a:ext cx="787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69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F5ABA-A552-F3F5-4BBF-872FF6110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189" y="2195908"/>
            <a:ext cx="9878611" cy="160336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PARKINSON’S DISEASE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1662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0F13B3-95CD-238C-0CB7-A6807FBCD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2BC7DB-E00D-9B64-134F-DAA744460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726" y="1801611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disease is assessed as 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PARKINSON’S DISEASE</a:t>
            </a:r>
            <a:endParaRPr lang="en-IN" sz="36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693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E684D6-9170-7A6D-05DF-C12E6960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OF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BF13E3-CBE9-4900-E0C4-0C03235F9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IN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PATIENT’S SPECIFIC :</a:t>
            </a:r>
          </a:p>
          <a:p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stiffness</a:t>
            </a:r>
            <a:endParaRPr lang="en-IN" sz="8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neck pain</a:t>
            </a:r>
          </a:p>
          <a:p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weakness of the patient</a:t>
            </a:r>
          </a:p>
          <a:p>
            <a:pPr marL="0" indent="0">
              <a:buNone/>
            </a:pPr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IN" sz="8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SPECIFIC :</a:t>
            </a:r>
          </a:p>
          <a:p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blood volume</a:t>
            </a:r>
            <a:endParaRPr lang="en-IN" sz="8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CSF protein levels</a:t>
            </a:r>
            <a:endParaRPr lang="en-IN" sz="8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cap="none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8806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121627-F86B-733B-0700-00984472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2A7FCD7E-5CB6-9E85-DE97-BB5AC16D7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360068"/>
              </p:ext>
            </p:extLst>
          </p:nvPr>
        </p:nvGraphicFramePr>
        <p:xfrm>
          <a:off x="360610" y="2231472"/>
          <a:ext cx="11668258" cy="3792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124">
                  <a:extLst>
                    <a:ext uri="{9D8B030D-6E8A-4147-A177-3AD203B41FA5}">
                      <a16:colId xmlns="" xmlns:a16="http://schemas.microsoft.com/office/drawing/2014/main" val="1751343114"/>
                    </a:ext>
                  </a:extLst>
                </a:gridCol>
                <a:gridCol w="1838554">
                  <a:extLst>
                    <a:ext uri="{9D8B030D-6E8A-4147-A177-3AD203B41FA5}">
                      <a16:colId xmlns="" xmlns:a16="http://schemas.microsoft.com/office/drawing/2014/main" val="496975170"/>
                    </a:ext>
                  </a:extLst>
                </a:gridCol>
                <a:gridCol w="1115978">
                  <a:extLst>
                    <a:ext uri="{9D8B030D-6E8A-4147-A177-3AD203B41FA5}">
                      <a16:colId xmlns="" xmlns:a16="http://schemas.microsoft.com/office/drawing/2014/main" val="1969322015"/>
                    </a:ext>
                  </a:extLst>
                </a:gridCol>
                <a:gridCol w="1196263">
                  <a:extLst>
                    <a:ext uri="{9D8B030D-6E8A-4147-A177-3AD203B41FA5}">
                      <a16:colId xmlns="" xmlns:a16="http://schemas.microsoft.com/office/drawing/2014/main" val="3962942730"/>
                    </a:ext>
                  </a:extLst>
                </a:gridCol>
                <a:gridCol w="1493323">
                  <a:extLst>
                    <a:ext uri="{9D8B030D-6E8A-4147-A177-3AD203B41FA5}">
                      <a16:colId xmlns="" xmlns:a16="http://schemas.microsoft.com/office/drawing/2014/main" val="2822033781"/>
                    </a:ext>
                  </a:extLst>
                </a:gridCol>
                <a:gridCol w="834976">
                  <a:extLst>
                    <a:ext uri="{9D8B030D-6E8A-4147-A177-3AD203B41FA5}">
                      <a16:colId xmlns="" xmlns:a16="http://schemas.microsoft.com/office/drawing/2014/main" val="3925141546"/>
                    </a:ext>
                  </a:extLst>
                </a:gridCol>
                <a:gridCol w="971463">
                  <a:extLst>
                    <a:ext uri="{9D8B030D-6E8A-4147-A177-3AD203B41FA5}">
                      <a16:colId xmlns="" xmlns:a16="http://schemas.microsoft.com/office/drawing/2014/main" val="1278041246"/>
                    </a:ext>
                  </a:extLst>
                </a:gridCol>
                <a:gridCol w="883148">
                  <a:extLst>
                    <a:ext uri="{9D8B030D-6E8A-4147-A177-3AD203B41FA5}">
                      <a16:colId xmlns="" xmlns:a16="http://schemas.microsoft.com/office/drawing/2014/main" val="1721338315"/>
                    </a:ext>
                  </a:extLst>
                </a:gridCol>
                <a:gridCol w="786805">
                  <a:extLst>
                    <a:ext uri="{9D8B030D-6E8A-4147-A177-3AD203B41FA5}">
                      <a16:colId xmlns="" xmlns:a16="http://schemas.microsoft.com/office/drawing/2014/main" val="3718354647"/>
                    </a:ext>
                  </a:extLst>
                </a:gridCol>
                <a:gridCol w="829624">
                  <a:extLst>
                    <a:ext uri="{9D8B030D-6E8A-4147-A177-3AD203B41FA5}">
                      <a16:colId xmlns="" xmlns:a16="http://schemas.microsoft.com/office/drawing/2014/main" val="1395118479"/>
                    </a:ext>
                  </a:extLst>
                </a:gridCol>
              </a:tblGrid>
              <a:tr h="52949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BRAND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FREQUECCY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D1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D5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737629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Syndopa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evodopa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Carbidopa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275mg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ral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54795931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Inj. 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1-0-0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3770039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Ropiford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opinirole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ral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35549278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Selgin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eligiline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5mg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323537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Amantrel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Amantadine HCL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5ml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55737142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Entacom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ntacapone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200mg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ral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0863784"/>
                  </a:ext>
                </a:extLst>
              </a:tr>
              <a:tr h="42885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Syclide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rocyclidine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92544826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5777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7A3F6A-19BA-7D1F-D00A-BF80ED35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736BDF-40C0-079F-A686-70019EA1A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evodopa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Carbidopa – 275mg – 1-0-1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opinirole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1mg – 1-0-1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eligiline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HCL – 5mg – 1-0-0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Pan-D – 40mg -  1-0-0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Droxidopa – 100mg – 1-0-1</a:t>
            </a:r>
          </a:p>
          <a:p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07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6BBB50-D465-F99B-1BC0-8851A31F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9366DB98-496E-29FD-012B-456A3547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may walk more slowly than before, but a daily walk is good exercise and may help to loose up stiff muscles.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feeling any mental illness,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vertigo and dizziness should report to the physician.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your medication as directed by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compliance with the drug should be reported to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 a healthy diet.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you are getting enough sleep.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791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D59F2F-EDBB-9EB1-D6C7-7CA90E613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444441"/>
            <a:ext cx="5645590" cy="3590488"/>
          </a:xfrm>
        </p:spPr>
        <p:txBody>
          <a:bodyPr>
            <a:normAutofit/>
          </a:bodyPr>
          <a:lstStyle/>
          <a:p>
            <a:r>
              <a:rPr lang="en-IN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252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3936FB-3340-3DAD-D007-31849119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606" y="1228009"/>
            <a:ext cx="7777766" cy="1325563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096C2C-5AC2-DDF1-E40D-D6C6B1264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397" y="2765782"/>
            <a:ext cx="6258059" cy="1561519"/>
          </a:xfrm>
        </p:spPr>
        <p:txBody>
          <a:bodyPr/>
          <a:lstStyle/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PATIENT’S NAME : ABC</a:t>
            </a: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PATIENT’S AGE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 years</a:t>
            </a:r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: MALE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896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419A5D-0B53-62F8-2760-97386067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ON ASDMISSION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1A5919-024D-6598-63AC-03E08EEEC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087" y="2140589"/>
            <a:ext cx="10363826" cy="3424107"/>
          </a:xfrm>
        </p:spPr>
        <p:txBody>
          <a:bodyPr/>
          <a:lstStyle/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HAND SHAKING</a:t>
            </a: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NECK PAIN</a:t>
            </a: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SLURRED SPEECH</a:t>
            </a: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 SINCE 1 DAY</a:t>
            </a:r>
          </a:p>
          <a:p>
            <a: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INVOLUNTARY JERKY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RIGHT HAND</a:t>
            </a:r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627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262B21-FB77-9624-A3E9-D46BE7A6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PATIENT’S HISTORY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4C8030-C50D-B3BC-7F7F-54C149651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HISTORY : K/C/O ORTHOSTATIC HYPOTENTION SINCE 2 YEARS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HISTPORY : MIDODRINE HCL. 2.5MG 1-0-1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: NIL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: NIL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4866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0203F1-571A-EBB3-1A07-E04AE94B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50C21A-5742-717C-DA2F-EFF47DF56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63" y="1690688"/>
            <a:ext cx="6554273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: P.I.C.C.L.E 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CVS : QT-INTERVAL PROLONGED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 : NVBS +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CNS : CONSCIOUS, ORIENTED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 : 110/70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: 76 bpm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 : Normal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Spo2 : 96%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99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440F3C-9880-74AD-E3DF-C47086253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data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DD4BF4ED-CC69-A3F8-B843-869F2AD1F3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3651985"/>
              </p:ext>
            </p:extLst>
          </p:nvPr>
        </p:nvGraphicFramePr>
        <p:xfrm>
          <a:off x="360609" y="1458991"/>
          <a:ext cx="11436438" cy="4819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2146">
                  <a:extLst>
                    <a:ext uri="{9D8B030D-6E8A-4147-A177-3AD203B41FA5}">
                      <a16:colId xmlns="" xmlns:a16="http://schemas.microsoft.com/office/drawing/2014/main" val="1763776768"/>
                    </a:ext>
                  </a:extLst>
                </a:gridCol>
                <a:gridCol w="3812146">
                  <a:extLst>
                    <a:ext uri="{9D8B030D-6E8A-4147-A177-3AD203B41FA5}">
                      <a16:colId xmlns="" xmlns:a16="http://schemas.microsoft.com/office/drawing/2014/main" val="2833926116"/>
                    </a:ext>
                  </a:extLst>
                </a:gridCol>
                <a:gridCol w="3812146">
                  <a:extLst>
                    <a:ext uri="{9D8B030D-6E8A-4147-A177-3AD203B41FA5}">
                      <a16:colId xmlns="" xmlns:a16="http://schemas.microsoft.com/office/drawing/2014/main" val="4291197936"/>
                    </a:ext>
                  </a:extLst>
                </a:gridCol>
              </a:tblGrid>
              <a:tr h="494103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OBSERVED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178795"/>
                  </a:ext>
                </a:extLst>
              </a:tr>
              <a:tr h="502491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RBC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3.65 Million cells/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4.5 – 5.4 Million cells/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71910881"/>
                  </a:ext>
                </a:extLst>
              </a:tr>
              <a:tr h="427840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50 – 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30159852"/>
                  </a:ext>
                </a:extLst>
              </a:tr>
              <a:tr h="511728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BASOPHILS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1 – 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08239899"/>
                  </a:ext>
                </a:extLst>
              </a:tr>
              <a:tr h="427839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MONOCYTES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1 – 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4652077"/>
                  </a:ext>
                </a:extLst>
              </a:tr>
              <a:tr h="460547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PLATELET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2.1 Lac/ml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1.5 – 4.5 Lac/ml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1067606"/>
                  </a:ext>
                </a:extLst>
              </a:tr>
              <a:tr h="462243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WBC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3860 Cells/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4500 – 11000 Cells/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0623753"/>
                  </a:ext>
                </a:extLst>
              </a:tr>
              <a:tr h="453005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HAEMOGLOBIN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10gm%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12 – 16gm%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39523624"/>
                  </a:ext>
                </a:extLst>
              </a:tr>
              <a:tr h="1079664">
                <a:tc>
                  <a:txBody>
                    <a:bodyPr/>
                    <a:lstStyle/>
                    <a:p>
                      <a:pPr algn="l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PROTEIN : ALPHA-SYNUCLEIN</a:t>
                      </a:r>
                    </a:p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CRP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1.29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  <a:p>
                      <a:pPr algn="l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1.24 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</a:t>
                      </a:r>
                    </a:p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0.4 – 0.8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  <a:p>
                      <a:pPr algn="l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0.3 – 1.0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1924496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97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36D817-7C9A-2C0A-F972-23A8322CF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C02A30-2D09-2BBB-10A9-4FD178DE0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453973"/>
            <a:ext cx="7583510" cy="1046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600" dirty="0"/>
              <a:t>             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PARKINSON’S DISEASE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61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8D5F75-1432-C7E1-4A6D-E460B9F87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CARE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C9E501-6763-085C-6908-7C9903443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1468074"/>
            <a:ext cx="10363826" cy="4323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I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0" indent="0">
              <a:buNone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CONSTIPATION AND URINE RETENTION</a:t>
            </a:r>
          </a:p>
          <a:p>
            <a:r>
              <a:rPr lang="en-US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NECK PAIN</a:t>
            </a:r>
          </a:p>
          <a:p>
            <a:r>
              <a:rPr lang="en-US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SLURRED SPEECH</a:t>
            </a:r>
          </a:p>
          <a:p>
            <a:r>
              <a:rPr lang="en-US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VOMITING SINCE 1 DAY</a:t>
            </a:r>
          </a:p>
          <a:p>
            <a:r>
              <a:rPr lang="en-US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INVOLUNTARY JERKY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RIGHT HAND</a:t>
            </a:r>
            <a:endParaRPr lang="en-US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IN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384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AEEFEC-BE3E-FD84-5B4F-73A330D1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B467A1C9-A378-7557-044B-013DAD81F3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205392"/>
              </p:ext>
            </p:extLst>
          </p:nvPr>
        </p:nvGraphicFramePr>
        <p:xfrm>
          <a:off x="838200" y="2164005"/>
          <a:ext cx="10363200" cy="2124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="" xmlns:a16="http://schemas.microsoft.com/office/drawing/2014/main" val="1063441036"/>
                    </a:ext>
                  </a:extLst>
                </a:gridCol>
                <a:gridCol w="5181600">
                  <a:extLst>
                    <a:ext uri="{9D8B030D-6E8A-4147-A177-3AD203B41FA5}">
                      <a16:colId xmlns="" xmlns:a16="http://schemas.microsoft.com/office/drawing/2014/main" val="346149355"/>
                    </a:ext>
                  </a:extLst>
                </a:gridCol>
              </a:tblGrid>
              <a:tr h="372108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ABNORMAL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8342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RBC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3.65 Million cells/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7630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MONOCYTES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10%      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1115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WBC 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3860 Cells/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Cmm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1735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ALPHA SYNUCLEIN</a:t>
                      </a:r>
                    </a:p>
                    <a:p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C-REACTIVE PROTINE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1.29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  <a:p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1.24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8096671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4402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594</Words>
  <Application>Microsoft Office PowerPoint</Application>
  <PresentationFormat>Widescreen</PresentationFormat>
  <Paragraphs>214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CASE PRESENTATION ON PARKINSON’S DISEASE</vt:lpstr>
      <vt:lpstr>Patient demographic details</vt:lpstr>
      <vt:lpstr>COMPLAINTS ON ASDMISSION</vt:lpstr>
      <vt:lpstr>PATIENT’S HISTORY</vt:lpstr>
      <vt:lpstr>PHYSICAL EXAMINATION</vt:lpstr>
      <vt:lpstr>Laboratory data</vt:lpstr>
      <vt:lpstr>Final diagnosis</vt:lpstr>
      <vt:lpstr>PHARMACEUTICAL CARE PLAN</vt:lpstr>
      <vt:lpstr>OBJECTIVE EVIDENCE</vt:lpstr>
      <vt:lpstr>ASSESSMENT</vt:lpstr>
      <vt:lpstr>GOALS OF THERAPY</vt:lpstr>
      <vt:lpstr>TREATMENT CHART</vt:lpstr>
      <vt:lpstr>DISCHARGE MEDICATION</vt:lpstr>
      <vt:lpstr>PATIENT COUNSELLING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MENINGITIS</dc:title>
  <dc:creator>Samim Aktar</dc:creator>
  <cp:lastModifiedBy>User</cp:lastModifiedBy>
  <cp:revision>23</cp:revision>
  <dcterms:created xsi:type="dcterms:W3CDTF">2022-10-09T13:50:44Z</dcterms:created>
  <dcterms:modified xsi:type="dcterms:W3CDTF">2024-09-03T08:19:51Z</dcterms:modified>
</cp:coreProperties>
</file>