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9" r:id="rId4"/>
    <p:sldId id="260" r:id="rId5"/>
    <p:sldId id="261" r:id="rId6"/>
    <p:sldId id="262" r:id="rId7"/>
    <p:sldId id="263" r:id="rId8"/>
    <p:sldId id="264" r:id="rId9"/>
    <p:sldId id="265" r:id="rId10"/>
    <p:sldId id="267" r:id="rId11"/>
    <p:sldId id="268" r:id="rId12"/>
    <p:sldId id="269" r:id="rId13"/>
    <p:sldId id="270" r:id="rId14"/>
    <p:sldId id="271" r:id="rId15"/>
    <p:sldId id="272" r:id="rId16"/>
    <p:sldId id="280" r:id="rId17"/>
    <p:sldId id="281" r:id="rId18"/>
    <p:sldId id="282" r:id="rId19"/>
    <p:sldId id="284" r:id="rId20"/>
    <p:sldId id="28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5" autoAdjust="0"/>
    <p:restoredTop sz="94660" autoAdjust="0"/>
  </p:normalViewPr>
  <p:slideViewPr>
    <p:cSldViewPr snapToGrid="0">
      <p:cViewPr varScale="1">
        <p:scale>
          <a:sx n="74" d="100"/>
          <a:sy n="74" d="100"/>
        </p:scale>
        <p:origin x="372" y="72"/>
      </p:cViewPr>
      <p:guideLst>
        <p:guide orient="horz" pos="2160"/>
        <p:guide pos="3840"/>
      </p:guideLst>
    </p:cSldViewPr>
  </p:slideViewPr>
  <p:outlineViewPr>
    <p:cViewPr>
      <p:scale>
        <a:sx n="33" d="100"/>
        <a:sy n="33" d="100"/>
      </p:scale>
      <p:origin x="0" y="74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81061E-15C5-4209-A0F9-AF1EF768B3D2}" type="datetimeFigureOut">
              <a:rPr lang="en-IN" smtClean="0"/>
              <a:t>03-09-2024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D8EC5-BD30-449E-AFBF-1399AC4857A7}" type="slidenum">
              <a:rPr lang="en-IN" smtClean="0"/>
              <a:t>‹#›</a:t>
            </a:fld>
            <a:endParaRPr lang="en-IN"/>
          </a:p>
        </p:txBody>
      </p:sp>
    </p:spTree>
    <p:extLst>
      <p:ext uri="{BB962C8B-B14F-4D97-AF65-F5344CB8AC3E}">
        <p14:creationId xmlns:p14="http://schemas.microsoft.com/office/powerpoint/2010/main" val="3086194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1CD8EC5-BD30-449E-AFBF-1399AC4857A7}" type="slidenum">
              <a:rPr lang="en-IN" smtClean="0"/>
              <a:t>1</a:t>
            </a:fld>
            <a:endParaRPr lang="en-IN"/>
          </a:p>
        </p:txBody>
      </p:sp>
    </p:spTree>
    <p:extLst>
      <p:ext uri="{BB962C8B-B14F-4D97-AF65-F5344CB8AC3E}">
        <p14:creationId xmlns:p14="http://schemas.microsoft.com/office/powerpoint/2010/main" val="1587680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CE1047-560D-4629-80D2-A86F2D49BB1F}"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671BE4-57AE-4110-8169-4C07523A553B}"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7E8D1C-EEFF-47BE-A579-E8870A687EC4}"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79E50-3DE6-41C1-AE49-9AFC61B3A3BA}"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21F5FD-87C2-415C-AEB4-D2A28F6C8055}"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7C953E-A9D3-4692-AC9F-9794C953D92F}"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14927-61B8-4118-958A-1B2AB947008D}" type="datetime1">
              <a:rPr lang="en-US" smtClean="0"/>
              <a:t>9/3/2024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90745F-52AC-4F3E-9C64-4950034AC0DE}" type="datetime1">
              <a:rPr lang="en-US" smtClean="0"/>
              <a:t>9/3/2024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FE6E76-B94F-4AD7-84B0-3049B62EEE77}" type="datetime1">
              <a:rPr lang="en-US" smtClean="0"/>
              <a:t>9/3/2024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9D90B8-6818-4430-B22C-98C27806E66E}"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EC7985-7F36-4938-AD65-FDDD973812FB}"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F9975B-1C72-4BA6-AD92-2D9BC09C8090}" type="datetime1">
              <a:rPr lang="en-US" smtClean="0"/>
              <a:t>9/3/2024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pPr/>
              <a:t>‹#›</a:t>
            </a:fld>
            <a:endParaRPr lang="en-US"/>
          </a:p>
        </p:txBody>
      </p:sp>
      <p:sp>
        <p:nvSpPr>
          <p:cNvPr id="7" name="TextBox 6"/>
          <p:cNvSpPr txBox="1"/>
          <p:nvPr userDrawn="1"/>
        </p:nvSpPr>
        <p:spPr>
          <a:xfrm rot="19550829">
            <a:off x="2324101" y="2959100"/>
            <a:ext cx="7912100" cy="707886"/>
          </a:xfrm>
          <a:prstGeom prst="rect">
            <a:avLst/>
          </a:prstGeom>
          <a:noFill/>
        </p:spPr>
        <p:txBody>
          <a:bodyPr wrap="square" rtlCol="0">
            <a:spAutoFit/>
          </a:bodyPr>
          <a:lstStyle/>
          <a:p>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46F07489-CE5C-59FD-C7E9-9C33E225D08B}"/>
              </a:ext>
            </a:extLst>
          </p:cNvPr>
          <p:cNvSpPr>
            <a:spLocks noGrp="1"/>
          </p:cNvSpPr>
          <p:nvPr>
            <p:ph type="ctrTitle"/>
          </p:nvPr>
        </p:nvSpPr>
        <p:spPr>
          <a:xfrm>
            <a:off x="1810870" y="1730196"/>
            <a:ext cx="9144000" cy="2406396"/>
          </a:xfrm>
        </p:spPr>
        <p:txBody>
          <a:bodyPr>
            <a:normAutofit fontScale="90000"/>
          </a:bodyPr>
          <a:lstStyle/>
          <a:p>
            <a:r>
              <a:rPr lang="en-US" b="1" i="1" dirty="0">
                <a:solidFill>
                  <a:srgbClr val="C00000"/>
                </a:solidFill>
                <a:latin typeface="Times New Roman" panose="02020603050405020304" pitchFamily="18" charset="0"/>
                <a:cs typeface="Times New Roman" panose="02020603050405020304" pitchFamily="18" charset="0"/>
              </a:rPr>
              <a:t>Case Presentation on</a:t>
            </a:r>
            <a:br>
              <a:rPr lang="en-US" b="1" i="1" dirty="0">
                <a:solidFill>
                  <a:srgbClr val="C00000"/>
                </a:solidFill>
                <a:latin typeface="Times New Roman" panose="02020603050405020304" pitchFamily="18" charset="0"/>
                <a:cs typeface="Times New Roman" panose="02020603050405020304" pitchFamily="18" charset="0"/>
              </a:rPr>
            </a:br>
            <a:r>
              <a:rPr lang="en-US" b="1" i="1" dirty="0">
                <a:solidFill>
                  <a:srgbClr val="C00000"/>
                </a:solidFill>
                <a:latin typeface="Times New Roman" panose="02020603050405020304" pitchFamily="18" charset="0"/>
                <a:cs typeface="Times New Roman" panose="02020603050405020304" pitchFamily="18" charset="0"/>
              </a:rPr>
              <a:t>community acquired pneumonia </a:t>
            </a:r>
          </a:p>
        </p:txBody>
      </p:sp>
      <p:sp>
        <p:nvSpPr>
          <p:cNvPr id="3" name="Footer Placeholder 2">
            <a:extLst>
              <a:ext uri="{FF2B5EF4-FFF2-40B4-BE49-F238E27FC236}">
                <a16:creationId xmlns:a16="http://schemas.microsoft.com/office/drawing/2014/main" xmlns="" id="{14FB42BE-C4F4-A358-CED3-C95B1786659E}"/>
              </a:ext>
            </a:extLst>
          </p:cNvPr>
          <p:cNvSpPr>
            <a:spLocks noGrp="1"/>
          </p:cNvSpPr>
          <p:nvPr>
            <p:ph type="ftr" sz="quarter" idx="11"/>
          </p:nvPr>
        </p:nvSpPr>
        <p:spPr/>
        <p:txBody>
          <a:bodyPr/>
          <a:lstStyle/>
          <a:p>
            <a:r>
              <a:rPr lang="en-US" smtClean="0"/>
              <a:t>RDP</a:t>
            </a:r>
            <a:endParaRPr lang="en-US"/>
          </a:p>
        </p:txBody>
      </p:sp>
      <p:sp>
        <p:nvSpPr>
          <p:cNvPr id="5" name="Slide Number Placeholder 4">
            <a:extLst>
              <a:ext uri="{FF2B5EF4-FFF2-40B4-BE49-F238E27FC236}">
                <a16:creationId xmlns:a16="http://schemas.microsoft.com/office/drawing/2014/main" xmlns="" id="{A06A0E60-0971-E4C1-F9AF-9CD1A2E92520}"/>
              </a:ext>
            </a:extLst>
          </p:cNvPr>
          <p:cNvSpPr>
            <a:spLocks noGrp="1"/>
          </p:cNvSpPr>
          <p:nvPr>
            <p:ph type="sldNum" sz="quarter" idx="12"/>
          </p:nvPr>
        </p:nvSpPr>
        <p:spPr/>
        <p:txBody>
          <a:bodyPr/>
          <a:lstStyle/>
          <a:p>
            <a:fld id="{330EA680-D336-4FF7-8B7A-9848BB0A1C32}" type="slidenum">
              <a:rPr lang="en-US" smtClean="0"/>
              <a:pPr/>
              <a:t>1</a:t>
            </a:fld>
            <a:endParaRPr lang="en-US"/>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Assessment</a:t>
            </a:r>
          </a:p>
        </p:txBody>
      </p:sp>
      <p:sp>
        <p:nvSpPr>
          <p:cNvPr id="3" name="Content Placeholder 2"/>
          <p:cNvSpPr>
            <a:spLocks noGrp="1"/>
          </p:cNvSpPr>
          <p:nvPr>
            <p:ph idx="1"/>
          </p:nvPr>
        </p:nvSpPr>
        <p:spPr/>
        <p:txBody>
          <a:bodyPr/>
          <a:lstStyle/>
          <a:p>
            <a:pPr>
              <a:buNone/>
            </a:pPr>
            <a:r>
              <a:rPr lang="en-IN" dirty="0">
                <a:latin typeface="Arial Unicode MS" pitchFamily="34" charset="-128"/>
                <a:ea typeface="Arial Unicode MS" pitchFamily="34" charset="-128"/>
                <a:cs typeface="Arial Unicode MS" pitchFamily="34" charset="-128"/>
              </a:rPr>
              <a:t> </a:t>
            </a:r>
          </a:p>
        </p:txBody>
      </p:sp>
      <p:sp>
        <p:nvSpPr>
          <p:cNvPr id="5" name="TextBox 4">
            <a:extLst>
              <a:ext uri="{FF2B5EF4-FFF2-40B4-BE49-F238E27FC236}">
                <a16:creationId xmlns:a16="http://schemas.microsoft.com/office/drawing/2014/main" xmlns="" id="{40C164D2-5822-9211-03C8-08B199C8C2BD}"/>
              </a:ext>
            </a:extLst>
          </p:cNvPr>
          <p:cNvSpPr txBox="1"/>
          <p:nvPr/>
        </p:nvSpPr>
        <p:spPr>
          <a:xfrm>
            <a:off x="1057834" y="2282692"/>
            <a:ext cx="10390093" cy="1717393"/>
          </a:xfrm>
          <a:prstGeom prst="rect">
            <a:avLst/>
          </a:prstGeom>
          <a:noFill/>
        </p:spPr>
        <p:txBody>
          <a:bodyPr wrap="square">
            <a:spAutoFit/>
          </a:bodyPr>
          <a:lstStyle/>
          <a:p>
            <a:pPr marL="0" lvl="0" indent="0">
              <a:lnSpc>
                <a:spcPct val="80000"/>
              </a:lnSpc>
              <a:buNone/>
            </a:pPr>
            <a:r>
              <a:rPr lang="en-US" sz="4400" b="1" dirty="0">
                <a:latin typeface="Times New Roman" panose="02020603050405020304" pitchFamily="18" charset="0"/>
                <a:cs typeface="Times New Roman" panose="02020603050405020304" pitchFamily="18" charset="0"/>
              </a:rPr>
              <a:t>Based on subjective and objective evidence the  patient was suffering from community acquired pneumonia . </a:t>
            </a:r>
          </a:p>
        </p:txBody>
      </p:sp>
      <p:sp>
        <p:nvSpPr>
          <p:cNvPr id="6" name="Footer Placeholder 5">
            <a:extLst>
              <a:ext uri="{FF2B5EF4-FFF2-40B4-BE49-F238E27FC236}">
                <a16:creationId xmlns:a16="http://schemas.microsoft.com/office/drawing/2014/main" xmlns="" id="{9BE231CC-FE07-6B98-2678-D0B7E1B65C8B}"/>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6043CB77-15F2-B3AE-E731-F7AC3BEFA04D}"/>
              </a:ext>
            </a:extLst>
          </p:cNvPr>
          <p:cNvSpPr>
            <a:spLocks noGrp="1"/>
          </p:cNvSpPr>
          <p:nvPr>
            <p:ph type="sldNum" sz="quarter" idx="12"/>
          </p:nvPr>
        </p:nvSpPr>
        <p:spPr/>
        <p:txBody>
          <a:bodyPr/>
          <a:lstStyle/>
          <a:p>
            <a:fld id="{330EA680-D336-4FF7-8B7A-9848BB0A1C32}"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Plan</a:t>
            </a:r>
          </a:p>
        </p:txBody>
      </p:sp>
      <p:sp>
        <p:nvSpPr>
          <p:cNvPr id="3" name="Content Placeholder 2"/>
          <p:cNvSpPr>
            <a:spLocks noGrp="1"/>
          </p:cNvSpPr>
          <p:nvPr>
            <p:ph idx="1"/>
          </p:nvPr>
        </p:nvSpPr>
        <p:spPr/>
        <p:txBody>
          <a:bodyPr>
            <a:normAutofit/>
          </a:bodyPr>
          <a:lstStyle/>
          <a:p>
            <a:pPr>
              <a:buNone/>
            </a:pPr>
            <a:r>
              <a:rPr lang="en-IN" sz="3200" b="1" dirty="0">
                <a:solidFill>
                  <a:srgbClr val="C00000"/>
                </a:solidFill>
                <a:latin typeface="Times New Roman" panose="02020603050405020304" pitchFamily="18" charset="0"/>
                <a:ea typeface="Arial Unicode MS" pitchFamily="34" charset="-128"/>
                <a:cs typeface="Times New Roman" panose="02020603050405020304" pitchFamily="18" charset="0"/>
              </a:rPr>
              <a:t>Goal</a:t>
            </a:r>
          </a:p>
          <a:p>
            <a:r>
              <a:rPr lang="en-IN" sz="3200" b="1" u="sng" dirty="0">
                <a:latin typeface="Times New Roman" panose="02020603050405020304" pitchFamily="18" charset="0"/>
                <a:ea typeface="Arial Unicode MS" pitchFamily="34" charset="-128"/>
                <a:cs typeface="Times New Roman" panose="02020603050405020304" pitchFamily="18" charset="0"/>
              </a:rPr>
              <a:t>Patient Specific :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 To improve the patient quality of life .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To reduce the further </a:t>
            </a:r>
            <a:r>
              <a:rPr lang="en-IN" sz="3200">
                <a:latin typeface="Times New Roman" panose="02020603050405020304" pitchFamily="18" charset="0"/>
                <a:ea typeface="Arial Unicode MS" pitchFamily="34" charset="-128"/>
                <a:cs typeface="Times New Roman" panose="02020603050405020304" pitchFamily="18" charset="0"/>
              </a:rPr>
              <a:t>complication pneumonia  </a:t>
            </a:r>
            <a:r>
              <a:rPr lang="en-IN" sz="3200" dirty="0">
                <a:latin typeface="Times New Roman" panose="02020603050405020304" pitchFamily="18" charset="0"/>
                <a:ea typeface="Arial Unicode MS" pitchFamily="34" charset="-128"/>
                <a:cs typeface="Times New Roman" panose="02020603050405020304" pitchFamily="18" charset="0"/>
              </a:rPr>
              <a:t>. </a:t>
            </a:r>
          </a:p>
          <a:p>
            <a:r>
              <a:rPr lang="en-IN" sz="3200" b="1" u="sng" dirty="0">
                <a:latin typeface="Times New Roman" panose="02020603050405020304" pitchFamily="18" charset="0"/>
                <a:ea typeface="Arial Unicode MS" pitchFamily="34" charset="-128"/>
                <a:cs typeface="Times New Roman" panose="02020603050405020304" pitchFamily="18" charset="0"/>
              </a:rPr>
              <a:t>Disease specific :</a:t>
            </a:r>
            <a:r>
              <a:rPr lang="en-IN" sz="3200"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 To prevent the sings and symptoms .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To reduce the Etiology of the disease . </a:t>
            </a:r>
          </a:p>
          <a:p>
            <a:pPr>
              <a:buClr>
                <a:srgbClr val="C00000"/>
              </a:buClr>
              <a:buFont typeface="Wingdings" pitchFamily="2" charset="2"/>
              <a:buChar char="ü"/>
            </a:pPr>
            <a:endParaRPr lang="en-IN" sz="2000" dirty="0">
              <a:latin typeface="Times New Roman" panose="02020603050405020304" pitchFamily="18" charset="0"/>
              <a:ea typeface="Arial Unicode MS" pitchFamily="34" charset="-128"/>
              <a:cs typeface="Times New Roman" panose="02020603050405020304" pitchFamily="18" charset="0"/>
            </a:endParaRPr>
          </a:p>
        </p:txBody>
      </p:sp>
      <p:sp>
        <p:nvSpPr>
          <p:cNvPr id="5" name="Footer Placeholder 4">
            <a:extLst>
              <a:ext uri="{FF2B5EF4-FFF2-40B4-BE49-F238E27FC236}">
                <a16:creationId xmlns:a16="http://schemas.microsoft.com/office/drawing/2014/main" xmlns="" id="{1576DCF9-7338-306B-38A4-230EA2B5A804}"/>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279D7D56-7E0B-E199-4167-EB87109B7A37}"/>
              </a:ext>
            </a:extLst>
          </p:cNvPr>
          <p:cNvSpPr>
            <a:spLocks noGrp="1"/>
          </p:cNvSpPr>
          <p:nvPr>
            <p:ph type="sldNum" sz="quarter" idx="12"/>
          </p:nvPr>
        </p:nvSpPr>
        <p:spPr/>
        <p:txBody>
          <a:bodyPr/>
          <a:lstStyle/>
          <a:p>
            <a:fld id="{330EA680-D336-4FF7-8B7A-9848BB0A1C32}"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Non Pharmacological Treatments</a:t>
            </a:r>
          </a:p>
        </p:txBody>
      </p:sp>
      <p:sp>
        <p:nvSpPr>
          <p:cNvPr id="3" name="Content Placeholder 2"/>
          <p:cNvSpPr>
            <a:spLocks noGrp="1"/>
          </p:cNvSpPr>
          <p:nvPr>
            <p:ph idx="1"/>
          </p:nvPr>
        </p:nvSpPr>
        <p:spPr>
          <a:xfrm>
            <a:off x="838200" y="1825624"/>
            <a:ext cx="10515600" cy="4731929"/>
          </a:xfrm>
        </p:spPr>
        <p:txBody>
          <a:bodyPr>
            <a:normAutofit/>
          </a:bodyPr>
          <a:lstStyle/>
          <a:p>
            <a:pPr>
              <a:buNone/>
            </a:pPr>
            <a:r>
              <a:rPr lang="en-IN" dirty="0">
                <a:latin typeface="Times New Roman" panose="02020603050405020304" pitchFamily="18" charset="0"/>
                <a:cs typeface="Times New Roman" panose="02020603050405020304" pitchFamily="18" charset="0"/>
              </a:rPr>
              <a:t/>
            </a:r>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13D112FC-6AC5-BDB6-D564-5383F88FEEA0}"/>
              </a:ext>
            </a:extLst>
          </p:cNvPr>
          <p:cNvSpPr txBox="1"/>
          <p:nvPr/>
        </p:nvSpPr>
        <p:spPr>
          <a:xfrm>
            <a:off x="1685365" y="1936376"/>
            <a:ext cx="8704729" cy="1569660"/>
          </a:xfrm>
          <a:prstGeom prst="rect">
            <a:avLst/>
          </a:prstGeom>
          <a:noFill/>
        </p:spPr>
        <p:txBody>
          <a:bodyPr wrap="square" rtlCol="0">
            <a:spAutoFit/>
          </a:bodyPr>
          <a:lstStyle/>
          <a:p>
            <a:pPr marL="342900" indent="-34290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O</a:t>
            </a:r>
            <a:r>
              <a:rPr lang="en-IN" sz="3200" b="1" i="0" dirty="0">
                <a:effectLst/>
                <a:latin typeface="Times New Roman" panose="02020603050405020304" pitchFamily="18" charset="0"/>
                <a:cs typeface="Times New Roman" panose="02020603050405020304" pitchFamily="18" charset="0"/>
              </a:rPr>
              <a:t>xygen therapy</a:t>
            </a:r>
          </a:p>
          <a:p>
            <a:pPr marL="342900" indent="-34290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P</a:t>
            </a:r>
            <a:r>
              <a:rPr lang="en-IN" sz="3200" b="1" i="0" dirty="0">
                <a:effectLst/>
                <a:latin typeface="Times New Roman" panose="02020603050405020304" pitchFamily="18" charset="0"/>
                <a:cs typeface="Times New Roman" panose="02020603050405020304" pitchFamily="18" charset="0"/>
              </a:rPr>
              <a:t>ulmonary rehabilitation</a:t>
            </a:r>
          </a:p>
          <a:p>
            <a:pPr marL="342900" indent="-34290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S</a:t>
            </a:r>
            <a:r>
              <a:rPr lang="en-IN" sz="3200" b="1" i="0" dirty="0">
                <a:effectLst/>
                <a:latin typeface="Times New Roman" panose="02020603050405020304" pitchFamily="18" charset="0"/>
                <a:cs typeface="Times New Roman" panose="02020603050405020304" pitchFamily="18" charset="0"/>
              </a:rPr>
              <a:t>upportive care </a:t>
            </a:r>
            <a:endParaRPr lang="en-IN" sz="3200" b="1" dirty="0">
              <a:latin typeface="Times New Roman" panose="02020603050405020304" pitchFamily="18" charset="0"/>
              <a:cs typeface="Times New Roman" panose="02020603050405020304" pitchFamily="18" charset="0"/>
            </a:endParaRPr>
          </a:p>
        </p:txBody>
      </p:sp>
      <p:sp>
        <p:nvSpPr>
          <p:cNvPr id="6" name="Footer Placeholder 5">
            <a:extLst>
              <a:ext uri="{FF2B5EF4-FFF2-40B4-BE49-F238E27FC236}">
                <a16:creationId xmlns:a16="http://schemas.microsoft.com/office/drawing/2014/main" xmlns="" id="{410F4E7B-39D1-662F-CE45-4F40943B94D6}"/>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CE9CB94C-449F-1872-94EE-A68E0FB0445A}"/>
              </a:ext>
            </a:extLst>
          </p:cNvPr>
          <p:cNvSpPr>
            <a:spLocks noGrp="1"/>
          </p:cNvSpPr>
          <p:nvPr>
            <p:ph type="sldNum" sz="quarter" idx="12"/>
          </p:nvPr>
        </p:nvSpPr>
        <p:spPr/>
        <p:txBody>
          <a:bodyPr/>
          <a:lstStyle/>
          <a:p>
            <a:fld id="{330EA680-D336-4FF7-8B7A-9848BB0A1C32}"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487"/>
            <a:ext cx="10515600" cy="1325563"/>
          </a:xfrm>
        </p:spPr>
        <p:txBody>
          <a:bodyPr>
            <a:normAutofit/>
          </a:bodyPr>
          <a:lstStyle/>
          <a:p>
            <a:pPr algn="ctr"/>
            <a:r>
              <a:rPr lang="en-IN" sz="5400" b="1" dirty="0">
                <a:solidFill>
                  <a:srgbClr val="C00000"/>
                </a:solidFill>
              </a:rPr>
              <a:t>Pharmacological Treatment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1180242"/>
              </p:ext>
            </p:extLst>
          </p:nvPr>
        </p:nvGraphicFramePr>
        <p:xfrm>
          <a:off x="927466" y="1590491"/>
          <a:ext cx="10528660" cy="4175760"/>
        </p:xfrm>
        <a:graphic>
          <a:graphicData uri="http://schemas.openxmlformats.org/drawingml/2006/table">
            <a:tbl>
              <a:tblPr firstRow="1" bandRow="1">
                <a:tableStyleId>{5940675A-B579-460E-94D1-54222C63F5DA}</a:tableStyleId>
              </a:tblPr>
              <a:tblGrid>
                <a:gridCol w="1269115">
                  <a:extLst>
                    <a:ext uri="{9D8B030D-6E8A-4147-A177-3AD203B41FA5}">
                      <a16:colId xmlns:a16="http://schemas.microsoft.com/office/drawing/2014/main" xmlns="" val="20000"/>
                    </a:ext>
                  </a:extLst>
                </a:gridCol>
                <a:gridCol w="2165116">
                  <a:extLst>
                    <a:ext uri="{9D8B030D-6E8A-4147-A177-3AD203B41FA5}">
                      <a16:colId xmlns:a16="http://schemas.microsoft.com/office/drawing/2014/main" xmlns="" val="20001"/>
                    </a:ext>
                  </a:extLst>
                </a:gridCol>
                <a:gridCol w="2048068">
                  <a:extLst>
                    <a:ext uri="{9D8B030D-6E8A-4147-A177-3AD203B41FA5}">
                      <a16:colId xmlns:a16="http://schemas.microsoft.com/office/drawing/2014/main" xmlns="" val="20002"/>
                    </a:ext>
                  </a:extLst>
                </a:gridCol>
                <a:gridCol w="1514912">
                  <a:extLst>
                    <a:ext uri="{9D8B030D-6E8A-4147-A177-3AD203B41FA5}">
                      <a16:colId xmlns:a16="http://schemas.microsoft.com/office/drawing/2014/main" xmlns="" val="20003"/>
                    </a:ext>
                  </a:extLst>
                </a:gridCol>
                <a:gridCol w="1245467">
                  <a:extLst>
                    <a:ext uri="{9D8B030D-6E8A-4147-A177-3AD203B41FA5}">
                      <a16:colId xmlns:a16="http://schemas.microsoft.com/office/drawing/2014/main" xmlns="" val="20004"/>
                    </a:ext>
                  </a:extLst>
                </a:gridCol>
                <a:gridCol w="1166640">
                  <a:extLst>
                    <a:ext uri="{9D8B030D-6E8A-4147-A177-3AD203B41FA5}">
                      <a16:colId xmlns:a16="http://schemas.microsoft.com/office/drawing/2014/main" xmlns="" val="20005"/>
                    </a:ext>
                  </a:extLst>
                </a:gridCol>
                <a:gridCol w="1119342">
                  <a:extLst>
                    <a:ext uri="{9D8B030D-6E8A-4147-A177-3AD203B41FA5}">
                      <a16:colId xmlns:a16="http://schemas.microsoft.com/office/drawing/2014/main" xmlns="" val="20006"/>
                    </a:ext>
                  </a:extLst>
                </a:gridCol>
              </a:tblGrid>
              <a:tr h="370840">
                <a:tc>
                  <a:txBody>
                    <a:bodyPr/>
                    <a:lstStyle/>
                    <a:p>
                      <a:pPr algn="ctr"/>
                      <a:r>
                        <a:rPr lang="en-IN" sz="2000" b="1" dirty="0" err="1">
                          <a:solidFill>
                            <a:srgbClr val="002060"/>
                          </a:solidFill>
                          <a:latin typeface="Times New Roman" panose="02020603050405020304" pitchFamily="18" charset="0"/>
                          <a:ea typeface="Arial Unicode MS" pitchFamily="34" charset="-128"/>
                          <a:cs typeface="Times New Roman" panose="02020603050405020304" pitchFamily="18" charset="0"/>
                        </a:rPr>
                        <a:t>Sl.No</a:t>
                      </a: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Brand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Generic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Dose</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Freq.</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Route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of days</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extLst>
                  <a:ext uri="{0D108BD9-81ED-4DB2-BD59-A6C34878D82A}">
                    <a16:rowId xmlns:a16="http://schemas.microsoft.com/office/drawing/2014/main" xmlns=""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fluid NS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Normal saline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75m ml / hr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a16="http://schemas.microsoft.com/office/drawing/2014/main" xmlns=""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monocef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Ceftriaxone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1.5 gm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2"/>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pan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Pantoprazole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3"/>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emeset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Ondansetron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1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4"/>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azithromycin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Azithromycin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500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5"/>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6</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montac lc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Montelukast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15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6"/>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7</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dolo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Paracetamol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650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1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7"/>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8</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Syp </a:t>
                      </a:r>
                      <a:r>
                        <a:rPr lang="en-IN" sz="2000" dirty="0" err="1">
                          <a:latin typeface="Times New Roman" panose="02020603050405020304" pitchFamily="18" charset="0"/>
                          <a:ea typeface="Arial Unicode MS" pitchFamily="34" charset="-128"/>
                          <a:cs typeface="Times New Roman" panose="02020603050405020304" pitchFamily="18" charset="0"/>
                        </a:rPr>
                        <a:t>abrodil</a:t>
                      </a:r>
                      <a:r>
                        <a:rPr lang="en-IN" sz="2000" dirty="0">
                          <a:latin typeface="Times New Roman" panose="02020603050405020304" pitchFamily="18" charset="0"/>
                          <a:ea typeface="Arial Unicode MS" pitchFamily="34" charset="-128"/>
                          <a:cs typeface="Times New Roman" panose="02020603050405020304" pitchFamily="18" charset="0"/>
                        </a:rPr>
                        <a:t> LS </a:t>
                      </a:r>
                    </a:p>
                  </a:txBody>
                  <a:tcPr/>
                </a:tc>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Triphedryl</a:t>
                      </a:r>
                      <a:r>
                        <a:rPr lang="en-IN" sz="2000" dirty="0">
                          <a:latin typeface="Times New Roman" panose="02020603050405020304" pitchFamily="18" charset="0"/>
                          <a:ea typeface="Arial Unicode MS" pitchFamily="34" charset="-128"/>
                          <a:cs typeface="Times New Roman" panose="02020603050405020304" pitchFamily="18" charset="0"/>
                        </a:rPr>
                        <a:t> +theophylline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 ml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1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8"/>
                  </a:ext>
                </a:extLst>
              </a:tr>
            </a:tbl>
          </a:graphicData>
        </a:graphic>
      </p:graphicFrame>
      <p:sp>
        <p:nvSpPr>
          <p:cNvPr id="5" name="Footer Placeholder 4">
            <a:extLst>
              <a:ext uri="{FF2B5EF4-FFF2-40B4-BE49-F238E27FC236}">
                <a16:creationId xmlns:a16="http://schemas.microsoft.com/office/drawing/2014/main" xmlns="" id="{333F97C8-C789-924F-2F53-6984BA10D20F}"/>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E0F3B494-9D31-6062-3EEB-4396C93A5DBD}"/>
              </a:ext>
            </a:extLst>
          </p:cNvPr>
          <p:cNvSpPr>
            <a:spLocks noGrp="1"/>
          </p:cNvSpPr>
          <p:nvPr>
            <p:ph type="sldNum" sz="quarter" idx="12"/>
          </p:nvPr>
        </p:nvSpPr>
        <p:spPr/>
        <p:txBody>
          <a:bodyPr/>
          <a:lstStyle/>
          <a:p>
            <a:fld id="{330EA680-D336-4FF7-8B7A-9848BB0A1C32}"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Progress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7798852"/>
              </p:ext>
            </p:extLst>
          </p:nvPr>
        </p:nvGraphicFramePr>
        <p:xfrm>
          <a:off x="838200" y="2126074"/>
          <a:ext cx="10515600" cy="1981200"/>
        </p:xfrm>
        <a:graphic>
          <a:graphicData uri="http://schemas.openxmlformats.org/drawingml/2006/table">
            <a:tbl>
              <a:tblPr firstRow="1" bandRow="1">
                <a:tableStyleId>{5940675A-B579-460E-94D1-54222C63F5DA}</a:tableStyleId>
              </a:tblPr>
              <a:tblGrid>
                <a:gridCol w="2628900">
                  <a:extLst>
                    <a:ext uri="{9D8B030D-6E8A-4147-A177-3AD203B41FA5}">
                      <a16:colId xmlns:a16="http://schemas.microsoft.com/office/drawing/2014/main" xmlns="" val="20000"/>
                    </a:ext>
                  </a:extLst>
                </a:gridCol>
                <a:gridCol w="2628900">
                  <a:extLst>
                    <a:ext uri="{9D8B030D-6E8A-4147-A177-3AD203B41FA5}">
                      <a16:colId xmlns:a16="http://schemas.microsoft.com/office/drawing/2014/main" xmlns="" val="20001"/>
                    </a:ext>
                  </a:extLst>
                </a:gridCol>
                <a:gridCol w="2628900">
                  <a:extLst>
                    <a:ext uri="{9D8B030D-6E8A-4147-A177-3AD203B41FA5}">
                      <a16:colId xmlns:a16="http://schemas.microsoft.com/office/drawing/2014/main" xmlns="" val="20002"/>
                    </a:ext>
                  </a:extLst>
                </a:gridCol>
                <a:gridCol w="2628900">
                  <a:extLst>
                    <a:ext uri="{9D8B030D-6E8A-4147-A177-3AD203B41FA5}">
                      <a16:colId xmlns:a16="http://schemas.microsoft.com/office/drawing/2014/main" xmlns="" val="20003"/>
                    </a:ext>
                  </a:extLst>
                </a:gridCol>
              </a:tblGrid>
              <a:tr h="370840">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Date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Time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BP</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Pulse Rate</a:t>
                      </a:r>
                    </a:p>
                  </a:txBody>
                  <a:tcPr>
                    <a:solidFill>
                      <a:schemeClr val="bg2"/>
                    </a:solidFill>
                  </a:tcPr>
                </a:tc>
                <a:extLst>
                  <a:ext uri="{0D108BD9-81ED-4DB2-BD59-A6C34878D82A}">
                    <a16:rowId xmlns:a16="http://schemas.microsoft.com/office/drawing/2014/main" xmlns=""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27 / 12 / 2023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11 : 00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120 / 60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90 bpm </a:t>
                      </a:r>
                    </a:p>
                  </a:txBody>
                  <a:tcPr/>
                </a:tc>
                <a:extLst>
                  <a:ext uri="{0D108BD9-81ED-4DB2-BD59-A6C34878D82A}">
                    <a16:rowId xmlns:a16="http://schemas.microsoft.com/office/drawing/2014/main" xmlns=""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28 / 12 / 2023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11 : 30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120 / 40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85 bpm </a:t>
                      </a:r>
                    </a:p>
                  </a:txBody>
                  <a:tcPr/>
                </a:tc>
                <a:extLst>
                  <a:ext uri="{0D108BD9-81ED-4DB2-BD59-A6C34878D82A}">
                    <a16:rowId xmlns:a16="http://schemas.microsoft.com/office/drawing/2014/main" xmlns="" val="10002"/>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29 / 12 / 2023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10 : 00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120 / 70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80 bpm </a:t>
                      </a:r>
                    </a:p>
                  </a:txBody>
                  <a:tcPr/>
                </a:tc>
                <a:extLst>
                  <a:ext uri="{0D108BD9-81ED-4DB2-BD59-A6C34878D82A}">
                    <a16:rowId xmlns:a16="http://schemas.microsoft.com/office/drawing/2014/main" xmlns="" val="10003"/>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30 / 12 / 2023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10 : 00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120 / 70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80 bpm </a:t>
                      </a:r>
                    </a:p>
                  </a:txBody>
                  <a:tcPr/>
                </a:tc>
                <a:extLst>
                  <a:ext uri="{0D108BD9-81ED-4DB2-BD59-A6C34878D82A}">
                    <a16:rowId xmlns:a16="http://schemas.microsoft.com/office/drawing/2014/main" xmlns="" val="10004"/>
                  </a:ext>
                </a:extLst>
              </a:tr>
            </a:tbl>
          </a:graphicData>
        </a:graphic>
      </p:graphicFrame>
      <p:sp>
        <p:nvSpPr>
          <p:cNvPr id="5" name="Footer Placeholder 4">
            <a:extLst>
              <a:ext uri="{FF2B5EF4-FFF2-40B4-BE49-F238E27FC236}">
                <a16:creationId xmlns:a16="http://schemas.microsoft.com/office/drawing/2014/main" xmlns="" id="{1B26F679-80CE-BCB3-12B1-9401AA472B6A}"/>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A990CF46-2C33-F27D-95E4-92B2CC6B332C}"/>
              </a:ext>
            </a:extLst>
          </p:cNvPr>
          <p:cNvSpPr>
            <a:spLocks noGrp="1"/>
          </p:cNvSpPr>
          <p:nvPr>
            <p:ph type="sldNum" sz="quarter" idx="12"/>
          </p:nvPr>
        </p:nvSpPr>
        <p:spPr/>
        <p:txBody>
          <a:bodyPr/>
          <a:lstStyle/>
          <a:p>
            <a:fld id="{330EA680-D336-4FF7-8B7A-9848BB0A1C3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1432"/>
            <a:ext cx="10515600" cy="1325563"/>
          </a:xfrm>
        </p:spPr>
        <p:txBody>
          <a:bodyPr>
            <a:normAutofit/>
          </a:bodyPr>
          <a:lstStyle/>
          <a:p>
            <a:pPr algn="ctr"/>
            <a:r>
              <a:rPr lang="en-IN" sz="5400" b="1" dirty="0">
                <a:solidFill>
                  <a:srgbClr val="C00000"/>
                </a:solidFill>
              </a:rPr>
              <a:t>Discharge Medications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7979259"/>
              </p:ext>
            </p:extLst>
          </p:nvPr>
        </p:nvGraphicFramePr>
        <p:xfrm>
          <a:off x="838199" y="2008506"/>
          <a:ext cx="10968320" cy="2538643"/>
        </p:xfrm>
        <a:graphic>
          <a:graphicData uri="http://schemas.openxmlformats.org/drawingml/2006/table">
            <a:tbl>
              <a:tblPr firstRow="1" bandRow="1">
                <a:tableStyleId>{5940675A-B579-460E-94D1-54222C63F5DA}</a:tableStyleId>
              </a:tblPr>
              <a:tblGrid>
                <a:gridCol w="1009566">
                  <a:extLst>
                    <a:ext uri="{9D8B030D-6E8A-4147-A177-3AD203B41FA5}">
                      <a16:colId xmlns:a16="http://schemas.microsoft.com/office/drawing/2014/main" xmlns="" val="20000"/>
                    </a:ext>
                  </a:extLst>
                </a:gridCol>
                <a:gridCol w="2042917">
                  <a:extLst>
                    <a:ext uri="{9D8B030D-6E8A-4147-A177-3AD203B41FA5}">
                      <a16:colId xmlns:a16="http://schemas.microsoft.com/office/drawing/2014/main" xmlns="" val="20001"/>
                    </a:ext>
                  </a:extLst>
                </a:gridCol>
                <a:gridCol w="2099157">
                  <a:extLst>
                    <a:ext uri="{9D8B030D-6E8A-4147-A177-3AD203B41FA5}">
                      <a16:colId xmlns:a16="http://schemas.microsoft.com/office/drawing/2014/main" xmlns="" val="20002"/>
                    </a:ext>
                  </a:extLst>
                </a:gridCol>
                <a:gridCol w="1115971">
                  <a:extLst>
                    <a:ext uri="{9D8B030D-6E8A-4147-A177-3AD203B41FA5}">
                      <a16:colId xmlns:a16="http://schemas.microsoft.com/office/drawing/2014/main" xmlns="" val="20003"/>
                    </a:ext>
                  </a:extLst>
                </a:gridCol>
                <a:gridCol w="1566903">
                  <a:extLst>
                    <a:ext uri="{9D8B030D-6E8A-4147-A177-3AD203B41FA5}">
                      <a16:colId xmlns:a16="http://schemas.microsoft.com/office/drawing/2014/main" xmlns="" val="20004"/>
                    </a:ext>
                  </a:extLst>
                </a:gridCol>
                <a:gridCol w="1801776">
                  <a:extLst>
                    <a:ext uri="{9D8B030D-6E8A-4147-A177-3AD203B41FA5}">
                      <a16:colId xmlns:a16="http://schemas.microsoft.com/office/drawing/2014/main" xmlns="" val="20005"/>
                    </a:ext>
                  </a:extLst>
                </a:gridCol>
                <a:gridCol w="1332030">
                  <a:extLst>
                    <a:ext uri="{9D8B030D-6E8A-4147-A177-3AD203B41FA5}">
                      <a16:colId xmlns:a16="http://schemas.microsoft.com/office/drawing/2014/main" xmlns="" val="20006"/>
                    </a:ext>
                  </a:extLst>
                </a:gridCol>
              </a:tblGrid>
              <a:tr h="442940">
                <a:tc>
                  <a:txBody>
                    <a:bodyPr/>
                    <a:lstStyle/>
                    <a:p>
                      <a:pPr algn="ctr"/>
                      <a:r>
                        <a:rPr lang="en-IN" sz="2000" b="1" dirty="0" err="1">
                          <a:solidFill>
                            <a:srgbClr val="002060"/>
                          </a:solidFill>
                          <a:latin typeface="Times New Roman" panose="02020603050405020304" pitchFamily="18" charset="0"/>
                          <a:ea typeface="Arial Unicode MS" pitchFamily="34" charset="-128"/>
                          <a:cs typeface="Times New Roman" panose="02020603050405020304" pitchFamily="18" charset="0"/>
                        </a:rPr>
                        <a:t>Sl.No</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Brand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Generic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Dose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Freq</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Route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 of days</a:t>
                      </a:r>
                    </a:p>
                  </a:txBody>
                  <a:tcPr>
                    <a:solidFill>
                      <a:schemeClr val="bg2"/>
                    </a:solidFill>
                  </a:tcPr>
                </a:tc>
                <a:extLst>
                  <a:ext uri="{0D108BD9-81ED-4DB2-BD59-A6C34878D82A}">
                    <a16:rowId xmlns:a16="http://schemas.microsoft.com/office/drawing/2014/main" xmlns="" val="10000"/>
                  </a:ext>
                </a:extLst>
              </a:tr>
              <a:tr h="508783">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conclave LB </a:t>
                      </a:r>
                    </a:p>
                  </a:txBody>
                  <a:tcPr/>
                </a:tc>
                <a:tc>
                  <a:txBody>
                    <a:bodyPr/>
                    <a:lstStyle/>
                    <a:p>
                      <a:pPr algn="ctr"/>
                      <a:r>
                        <a:rPr lang="en-IN" sz="1800" b="0" i="0" kern="1200" dirty="0">
                          <a:solidFill>
                            <a:schemeClr val="tx1"/>
                          </a:solidFill>
                          <a:effectLst/>
                          <a:latin typeface="+mn-lt"/>
                          <a:ea typeface="+mn-ea"/>
                          <a:cs typeface="+mn-cs"/>
                        </a:rPr>
                        <a:t>Amoxicillin</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625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1"/>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Montac Lc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Montelukast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15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2"/>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nexpro</a:t>
                      </a:r>
                      <a:r>
                        <a:rPr lang="en-IN" sz="2000" dirty="0">
                          <a:latin typeface="Times New Roman" panose="02020603050405020304" pitchFamily="18" charset="0"/>
                          <a:ea typeface="Arial Unicode MS" pitchFamily="34" charset="-128"/>
                          <a:cs typeface="Times New Roman" panose="02020603050405020304" pitchFamily="18" charset="0"/>
                        </a:rPr>
                        <a:t> RD </a:t>
                      </a:r>
                    </a:p>
                  </a:txBody>
                  <a:tcPr/>
                </a:tc>
                <a:tc>
                  <a:txBody>
                    <a:bodyPr/>
                    <a:lstStyle/>
                    <a:p>
                      <a:pPr algn="ctr"/>
                      <a:r>
                        <a:rPr lang="en-IN" sz="1800" b="0" i="0" kern="1200" dirty="0">
                          <a:solidFill>
                            <a:schemeClr val="tx1"/>
                          </a:solidFill>
                          <a:effectLst/>
                          <a:latin typeface="Times New Roman" panose="02020603050405020304" pitchFamily="18" charset="0"/>
                          <a:ea typeface="+mn-ea"/>
                          <a:cs typeface="Times New Roman" panose="02020603050405020304" pitchFamily="18" charset="0"/>
                        </a:rPr>
                        <a:t>Domperidone</a:t>
                      </a:r>
                      <a:endParaRPr lang="en-IN" sz="2000" b="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 days </a:t>
                      </a:r>
                    </a:p>
                  </a:txBody>
                  <a:tcPr/>
                </a:tc>
                <a:extLst>
                  <a:ext uri="{0D108BD9-81ED-4DB2-BD59-A6C34878D82A}">
                    <a16:rowId xmlns:a16="http://schemas.microsoft.com/office/drawing/2014/main" xmlns="" val="10003"/>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Syp </a:t>
                      </a:r>
                      <a:r>
                        <a:rPr lang="en-IN" sz="2000" dirty="0" err="1">
                          <a:latin typeface="Times New Roman" panose="02020603050405020304" pitchFamily="18" charset="0"/>
                          <a:ea typeface="Arial Unicode MS" pitchFamily="34" charset="-128"/>
                          <a:cs typeface="Times New Roman" panose="02020603050405020304" pitchFamily="18" charset="0"/>
                        </a:rPr>
                        <a:t>ambrozen</a:t>
                      </a:r>
                      <a:r>
                        <a:rPr lang="en-IN" sz="2000" dirty="0">
                          <a:latin typeface="Times New Roman" panose="02020603050405020304" pitchFamily="18" charset="0"/>
                          <a:ea typeface="Arial Unicode MS" pitchFamily="34" charset="-128"/>
                          <a:cs typeface="Times New Roman" panose="02020603050405020304" pitchFamily="18" charset="0"/>
                        </a:rPr>
                        <a:t> LS </a:t>
                      </a:r>
                    </a:p>
                  </a:txBody>
                  <a:tcPr/>
                </a:tc>
                <a:tc>
                  <a:txBody>
                    <a:bodyPr/>
                    <a:lstStyle/>
                    <a:p>
                      <a:pPr algn="ctr"/>
                      <a:r>
                        <a:rPr lang="en-IN" sz="1800" b="0" i="0" kern="1200" dirty="0" err="1">
                          <a:solidFill>
                            <a:schemeClr val="tx1"/>
                          </a:solidFill>
                          <a:effectLst/>
                          <a:latin typeface="+mn-lt"/>
                          <a:ea typeface="+mn-ea"/>
                          <a:cs typeface="+mn-cs"/>
                        </a:rPr>
                        <a:t>Levosalbutamol</a:t>
                      </a:r>
                      <a:r>
                        <a:rPr lang="en-IN" sz="1800" b="0" i="0" kern="1200" dirty="0">
                          <a:solidFill>
                            <a:schemeClr val="tx1"/>
                          </a:solidFill>
                          <a:effectLst/>
                          <a:latin typeface="+mn-lt"/>
                          <a:ea typeface="+mn-ea"/>
                          <a:cs typeface="+mn-cs"/>
                        </a:rPr>
                        <a:t> </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 ml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1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a16="http://schemas.microsoft.com/office/drawing/2014/main" xmlns="" val="10004"/>
                  </a:ext>
                </a:extLst>
              </a:tr>
            </a:tbl>
          </a:graphicData>
        </a:graphic>
      </p:graphicFrame>
      <p:sp>
        <p:nvSpPr>
          <p:cNvPr id="6" name="TextBox 5">
            <a:extLst>
              <a:ext uri="{FF2B5EF4-FFF2-40B4-BE49-F238E27FC236}">
                <a16:creationId xmlns:a16="http://schemas.microsoft.com/office/drawing/2014/main" xmlns="" id="{EE6D37A4-21BD-B764-B2A6-B8125D2A282D}"/>
              </a:ext>
            </a:extLst>
          </p:cNvPr>
          <p:cNvSpPr txBox="1"/>
          <p:nvPr/>
        </p:nvSpPr>
        <p:spPr>
          <a:xfrm>
            <a:off x="1380565" y="5056094"/>
            <a:ext cx="6087035" cy="584775"/>
          </a:xfrm>
          <a:prstGeom prst="rect">
            <a:avLst/>
          </a:prstGeom>
          <a:noFill/>
        </p:spPr>
        <p:txBody>
          <a:bodyPr wrap="square" rtlCol="0">
            <a:spAutoFit/>
          </a:bodyPr>
          <a:lstStyle/>
          <a:p>
            <a:r>
              <a:rPr lang="en-IN" sz="3200" b="1" dirty="0"/>
              <a:t>Plenty of oral fluids . </a:t>
            </a:r>
          </a:p>
        </p:txBody>
      </p:sp>
      <p:sp>
        <p:nvSpPr>
          <p:cNvPr id="5" name="Footer Placeholder 4">
            <a:extLst>
              <a:ext uri="{FF2B5EF4-FFF2-40B4-BE49-F238E27FC236}">
                <a16:creationId xmlns:a16="http://schemas.microsoft.com/office/drawing/2014/main" xmlns="" id="{3686B941-80BE-D2BE-6744-48B84A715702}"/>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8568EE25-A7B3-9956-7294-88DD3CF29C94}"/>
              </a:ext>
            </a:extLst>
          </p:cNvPr>
          <p:cNvSpPr>
            <a:spLocks noGrp="1"/>
          </p:cNvSpPr>
          <p:nvPr>
            <p:ph type="sldNum" sz="quarter" idx="12"/>
          </p:nvPr>
        </p:nvSpPr>
        <p:spPr/>
        <p:txBody>
          <a:bodyPr/>
          <a:lstStyle/>
          <a:p>
            <a:fld id="{330EA680-D336-4FF7-8B7A-9848BB0A1C32}"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Pharmacist Intervention</a:t>
            </a:r>
          </a:p>
        </p:txBody>
      </p:sp>
      <p:sp>
        <p:nvSpPr>
          <p:cNvPr id="3" name="Content Placeholder 2"/>
          <p:cNvSpPr>
            <a:spLocks noGrp="1"/>
          </p:cNvSpPr>
          <p:nvPr>
            <p:ph idx="1"/>
          </p:nvPr>
        </p:nvSpPr>
        <p:spPr>
          <a:xfrm>
            <a:off x="838200" y="1567544"/>
            <a:ext cx="10515600" cy="5016136"/>
          </a:xfrm>
        </p:spPr>
        <p:txBody>
          <a:bodyPr>
            <a:normAutofit/>
          </a:bodyPr>
          <a:lstStyle/>
          <a:p>
            <a:pPr>
              <a:buNone/>
            </a:pPr>
            <a:r>
              <a:rPr lang="en-IN" b="1" u="sng" dirty="0">
                <a:latin typeface="Times New Roman" panose="02020603050405020304" pitchFamily="18" charset="0"/>
                <a:ea typeface="Arial Unicode MS" pitchFamily="34" charset="-128"/>
                <a:cs typeface="Times New Roman" panose="02020603050405020304" pitchFamily="18" charset="0"/>
              </a:rPr>
              <a:t>Drug-Drug Interactions :-</a:t>
            </a:r>
          </a:p>
          <a:p>
            <a:pPr>
              <a:buNone/>
            </a:pPr>
            <a:endParaRPr lang="en-IN" b="1" u="sng" dirty="0">
              <a:latin typeface="Times New Roman" panose="02020603050405020304" pitchFamily="18" charset="0"/>
              <a:ea typeface="Arial Unicode MS" pitchFamily="34" charset="-128"/>
              <a:cs typeface="Times New Roman" panose="02020603050405020304" pitchFamily="18" charset="0"/>
            </a:endParaRPr>
          </a:p>
        </p:txBody>
      </p:sp>
      <p:sp>
        <p:nvSpPr>
          <p:cNvPr id="5" name="TextBox 4">
            <a:extLst>
              <a:ext uri="{FF2B5EF4-FFF2-40B4-BE49-F238E27FC236}">
                <a16:creationId xmlns:a16="http://schemas.microsoft.com/office/drawing/2014/main" xmlns="" id="{817B58C5-F794-443C-D038-5161A3C68F64}"/>
              </a:ext>
            </a:extLst>
          </p:cNvPr>
          <p:cNvSpPr txBox="1"/>
          <p:nvPr/>
        </p:nvSpPr>
        <p:spPr>
          <a:xfrm>
            <a:off x="452717" y="2057299"/>
            <a:ext cx="11461376" cy="4832092"/>
          </a:xfrm>
          <a:prstGeom prst="rect">
            <a:avLst/>
          </a:prstGeom>
          <a:noFill/>
        </p:spPr>
        <p:txBody>
          <a:bodyPr wrap="square" rtlCol="0">
            <a:spAutoFit/>
          </a:bodyPr>
          <a:lstStyle/>
          <a:p>
            <a:r>
              <a:rPr lang="en-IN" sz="2800" b="1" u="sng" dirty="0">
                <a:latin typeface="Times New Roman" panose="02020603050405020304" pitchFamily="18" charset="0"/>
                <a:cs typeface="Times New Roman" panose="02020603050405020304" pitchFamily="18" charset="0"/>
              </a:rPr>
              <a:t>Azithromycin and theophylline  -</a:t>
            </a:r>
            <a:r>
              <a:rPr lang="en-IN" sz="2800" dirty="0">
                <a:latin typeface="Times New Roman" panose="02020603050405020304" pitchFamily="18" charset="0"/>
                <a:cs typeface="Times New Roman" panose="02020603050405020304" pitchFamily="18" charset="0"/>
              </a:rPr>
              <a:t> may increase then effects of theophylline and also nausea , vomiting , Diarrhea , headache , restlessness , insomnia , seizures . </a:t>
            </a:r>
          </a:p>
          <a:p>
            <a:r>
              <a:rPr lang="en-IN" sz="2800" b="1" dirty="0">
                <a:latin typeface="Times New Roman" panose="02020603050405020304" pitchFamily="18" charset="0"/>
                <a:cs typeface="Times New Roman" panose="02020603050405020304" pitchFamily="18" charset="0"/>
              </a:rPr>
              <a:t>Management</a:t>
            </a:r>
            <a:r>
              <a:rPr lang="en-IN" sz="2800" dirty="0">
                <a:latin typeface="Times New Roman" panose="02020603050405020304" pitchFamily="18" charset="0"/>
                <a:cs typeface="Times New Roman" panose="02020603050405020304" pitchFamily="18" charset="0"/>
              </a:rPr>
              <a:t> – pharmacologic response and serum theophylline levels should be monitored more closely whenever a macrolide antibiotic is added . </a:t>
            </a:r>
          </a:p>
          <a:p>
            <a:endParaRPr lang="en-IN" sz="2800" dirty="0">
              <a:latin typeface="Times New Roman" panose="02020603050405020304" pitchFamily="18" charset="0"/>
              <a:cs typeface="Times New Roman" panose="02020603050405020304" pitchFamily="18" charset="0"/>
            </a:endParaRPr>
          </a:p>
          <a:p>
            <a:r>
              <a:rPr lang="en-IN" sz="2800" b="1" u="sng" dirty="0">
                <a:latin typeface="Times New Roman" panose="02020603050405020304" pitchFamily="18" charset="0"/>
                <a:cs typeface="Times New Roman" panose="02020603050405020304" pitchFamily="18" charset="0"/>
              </a:rPr>
              <a:t>Azithromycin and ondansetron </a:t>
            </a:r>
            <a:r>
              <a:rPr lang="en-IN" sz="2800" dirty="0">
                <a:latin typeface="Times New Roman" panose="02020603050405020304" pitchFamily="18" charset="0"/>
                <a:cs typeface="Times New Roman" panose="02020603050405020304" pitchFamily="18" charset="0"/>
              </a:rPr>
              <a:t>– can increase the risk of irregular heart rhythm , Diarrhea , vomiting , dizziness , light </a:t>
            </a:r>
            <a:r>
              <a:rPr lang="en-IN" sz="2800" dirty="0" err="1">
                <a:latin typeface="Times New Roman" panose="02020603050405020304" pitchFamily="18" charset="0"/>
                <a:cs typeface="Times New Roman" panose="02020603050405020304" pitchFamily="18" charset="0"/>
              </a:rPr>
              <a:t>headness</a:t>
            </a:r>
            <a:r>
              <a:rPr lang="en-IN" sz="2800" dirty="0">
                <a:latin typeface="Times New Roman" panose="02020603050405020304" pitchFamily="18" charset="0"/>
                <a:cs typeface="Times New Roman" panose="02020603050405020304" pitchFamily="18" charset="0"/>
              </a:rPr>
              <a:t> , fainting , shortness of breath .</a:t>
            </a:r>
          </a:p>
          <a:p>
            <a:r>
              <a:rPr lang="en-IN" sz="2800" b="1" dirty="0">
                <a:latin typeface="Times New Roman" panose="02020603050405020304" pitchFamily="18" charset="0"/>
                <a:cs typeface="Times New Roman" panose="02020603050405020304" pitchFamily="18" charset="0"/>
              </a:rPr>
              <a:t>Management</a:t>
            </a:r>
            <a:r>
              <a:rPr lang="en-IN" sz="2800" dirty="0">
                <a:latin typeface="Times New Roman" panose="02020603050405020304" pitchFamily="18" charset="0"/>
                <a:cs typeface="Times New Roman" panose="02020603050405020304" pitchFamily="18" charset="0"/>
              </a:rPr>
              <a:t> – caution and clinical monitored are recommended if multiple agents associated with QT interval prolongation are prescribed together .  </a:t>
            </a:r>
          </a:p>
        </p:txBody>
      </p:sp>
      <p:sp>
        <p:nvSpPr>
          <p:cNvPr id="6" name="Footer Placeholder 5">
            <a:extLst>
              <a:ext uri="{FF2B5EF4-FFF2-40B4-BE49-F238E27FC236}">
                <a16:creationId xmlns:a16="http://schemas.microsoft.com/office/drawing/2014/main" xmlns="" id="{9B340929-96A3-0FA3-A984-2AE9E9E37C0F}"/>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8708570A-FB58-77C4-3FD4-82B619088CF2}"/>
              </a:ext>
            </a:extLst>
          </p:cNvPr>
          <p:cNvSpPr>
            <a:spLocks noGrp="1"/>
          </p:cNvSpPr>
          <p:nvPr>
            <p:ph type="sldNum" sz="quarter" idx="12"/>
          </p:nvPr>
        </p:nvSpPr>
        <p:spPr/>
        <p:txBody>
          <a:bodyPr/>
          <a:lstStyle/>
          <a:p>
            <a:fld id="{330EA680-D336-4FF7-8B7A-9848BB0A1C32}"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Pharmacist Intervention</a:t>
            </a:r>
          </a:p>
        </p:txBody>
      </p:sp>
      <p:sp>
        <p:nvSpPr>
          <p:cNvPr id="5" name="TextBox 4">
            <a:extLst>
              <a:ext uri="{FF2B5EF4-FFF2-40B4-BE49-F238E27FC236}">
                <a16:creationId xmlns:a16="http://schemas.microsoft.com/office/drawing/2014/main" xmlns="" id="{CE476473-7B2F-9CD8-F0B4-EA5DF1B5364E}"/>
              </a:ext>
            </a:extLst>
          </p:cNvPr>
          <p:cNvSpPr txBox="1"/>
          <p:nvPr/>
        </p:nvSpPr>
        <p:spPr>
          <a:xfrm>
            <a:off x="838200" y="2453225"/>
            <a:ext cx="10650070" cy="3046988"/>
          </a:xfrm>
          <a:prstGeom prst="rect">
            <a:avLst/>
          </a:prstGeom>
          <a:noFill/>
        </p:spPr>
        <p:txBody>
          <a:bodyPr wrap="square">
            <a:spAutoFit/>
          </a:bodyPr>
          <a:lstStyle/>
          <a:p>
            <a:r>
              <a:rPr lang="en-IN" sz="3200" b="1" u="sng" dirty="0">
                <a:latin typeface="Times New Roman" panose="02020603050405020304" pitchFamily="18" charset="0"/>
                <a:cs typeface="Times New Roman" panose="02020603050405020304" pitchFamily="18" charset="0"/>
              </a:rPr>
              <a:t>Theophylline and pantoprazole </a:t>
            </a:r>
            <a:r>
              <a:rPr lang="en-IN" sz="3200" dirty="0">
                <a:latin typeface="Times New Roman" panose="02020603050405020304" pitchFamily="18" charset="0"/>
                <a:cs typeface="Times New Roman" panose="02020603050405020304" pitchFamily="18" charset="0"/>
              </a:rPr>
              <a:t>– may increase the effects of theophylline , nausea , vomiting , dizziness , insomnia , restless heart beats .  </a:t>
            </a:r>
          </a:p>
          <a:p>
            <a:r>
              <a:rPr lang="en-IN" sz="3200" b="1" dirty="0">
                <a:latin typeface="Times New Roman" panose="02020603050405020304" pitchFamily="18" charset="0"/>
                <a:cs typeface="Times New Roman" panose="02020603050405020304" pitchFamily="18" charset="0"/>
              </a:rPr>
              <a:t>Management</a:t>
            </a:r>
            <a:r>
              <a:rPr lang="en-IN" sz="3200" dirty="0">
                <a:latin typeface="Times New Roman" panose="02020603050405020304" pitchFamily="18" charset="0"/>
                <a:cs typeface="Times New Roman" panose="02020603050405020304" pitchFamily="18" charset="0"/>
              </a:rPr>
              <a:t> – proton pump inhibitors the possibility of an enhanced pharmacologic response to sustain release theophylline .  </a:t>
            </a:r>
          </a:p>
        </p:txBody>
      </p:sp>
      <p:sp>
        <p:nvSpPr>
          <p:cNvPr id="4" name="Footer Placeholder 3">
            <a:extLst>
              <a:ext uri="{FF2B5EF4-FFF2-40B4-BE49-F238E27FC236}">
                <a16:creationId xmlns:a16="http://schemas.microsoft.com/office/drawing/2014/main" xmlns="" id="{B6E22DC4-3C9A-A76D-8940-2C43C3217A64}"/>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07E6B72B-B0D8-8619-CFF0-9DE6FA6B83B9}"/>
              </a:ext>
            </a:extLst>
          </p:cNvPr>
          <p:cNvSpPr>
            <a:spLocks noGrp="1"/>
          </p:cNvSpPr>
          <p:nvPr>
            <p:ph type="sldNum" sz="quarter" idx="12"/>
          </p:nvPr>
        </p:nvSpPr>
        <p:spPr/>
        <p:txBody>
          <a:bodyPr/>
          <a:lstStyle/>
          <a:p>
            <a:fld id="{330EA680-D336-4FF7-8B7A-9848BB0A1C32}"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Pharmacist Intervention </a:t>
            </a:r>
          </a:p>
        </p:txBody>
      </p:sp>
      <p:sp>
        <p:nvSpPr>
          <p:cNvPr id="3" name="Content Placeholder 2"/>
          <p:cNvSpPr>
            <a:spLocks noGrp="1"/>
          </p:cNvSpPr>
          <p:nvPr>
            <p:ph idx="1"/>
          </p:nvPr>
        </p:nvSpPr>
        <p:spPr/>
        <p:txBody>
          <a:bodyPr>
            <a:normAutofit/>
          </a:bodyPr>
          <a:lstStyle/>
          <a:p>
            <a:r>
              <a:rPr lang="en-IN" sz="2000" b="1" u="sng" dirty="0">
                <a:latin typeface="Times New Roman" panose="02020603050405020304" pitchFamily="18" charset="0"/>
                <a:ea typeface="Arial Unicode MS" pitchFamily="34" charset="-128"/>
                <a:cs typeface="Times New Roman" panose="02020603050405020304" pitchFamily="18" charset="0"/>
              </a:rPr>
              <a:t>Drug-Food Interactions : </a:t>
            </a:r>
          </a:p>
          <a:p>
            <a:endParaRPr lang="en-IN" sz="2000" b="1" u="sng" dirty="0">
              <a:latin typeface="Times New Roman" panose="02020603050405020304" pitchFamily="18" charset="0"/>
              <a:ea typeface="Arial Unicode MS" pitchFamily="34" charset="-128"/>
              <a:cs typeface="Times New Roman" panose="02020603050405020304" pitchFamily="18" charset="0"/>
            </a:endParaRPr>
          </a:p>
        </p:txBody>
      </p:sp>
      <p:sp>
        <p:nvSpPr>
          <p:cNvPr id="4" name="TextBox 3">
            <a:extLst>
              <a:ext uri="{FF2B5EF4-FFF2-40B4-BE49-F238E27FC236}">
                <a16:creationId xmlns:a16="http://schemas.microsoft.com/office/drawing/2014/main" xmlns="" id="{8440DFE3-3227-3DB5-1077-EC66F4A1F320}"/>
              </a:ext>
            </a:extLst>
          </p:cNvPr>
          <p:cNvSpPr txBox="1"/>
          <p:nvPr/>
        </p:nvSpPr>
        <p:spPr>
          <a:xfrm>
            <a:off x="1299882" y="2626660"/>
            <a:ext cx="10148047" cy="2246769"/>
          </a:xfrm>
          <a:prstGeom prst="rect">
            <a:avLst/>
          </a:prstGeom>
          <a:noFill/>
        </p:spPr>
        <p:txBody>
          <a:bodyPr wrap="square" rtlCol="0">
            <a:spAutoFit/>
          </a:bodyPr>
          <a:lstStyle/>
          <a:p>
            <a:r>
              <a:rPr lang="en-IN" sz="2800" b="1" u="sng" dirty="0">
                <a:latin typeface="Times New Roman" panose="02020603050405020304" pitchFamily="18" charset="0"/>
                <a:cs typeface="Times New Roman" panose="02020603050405020304" pitchFamily="18" charset="0"/>
              </a:rPr>
              <a:t>Theophylline and food </a:t>
            </a:r>
            <a:r>
              <a:rPr lang="en-IN" sz="2800" dirty="0">
                <a:latin typeface="Times New Roman" panose="02020603050405020304" pitchFamily="18" charset="0"/>
                <a:cs typeface="Times New Roman" panose="02020603050405020304" pitchFamily="18" charset="0"/>
              </a:rPr>
              <a:t>- </a:t>
            </a:r>
            <a:r>
              <a:rPr lang="en-US" sz="2800" b="0" i="0" dirty="0">
                <a:effectLst/>
                <a:latin typeface="Times New Roman" panose="02020603050405020304" pitchFamily="18" charset="0"/>
                <a:cs typeface="Times New Roman" panose="02020603050405020304" pitchFamily="18" charset="0"/>
              </a:rPr>
              <a:t>Both smoking and excessive caffeine consumption can alter the blood levels of theophylline, which may affect the dosing . When theophylline is given with enteral (tube) feedings, blood levels may be decreased due to interference with its absorption. This may reduce the effectiveness of the medication.</a:t>
            </a:r>
            <a:endParaRPr lang="en-IN" sz="2800" dirty="0">
              <a:latin typeface="Times New Roman" panose="02020603050405020304" pitchFamily="18" charset="0"/>
              <a:cs typeface="Times New Roman" panose="02020603050405020304" pitchFamily="18" charset="0"/>
            </a:endParaRPr>
          </a:p>
        </p:txBody>
      </p:sp>
      <p:sp>
        <p:nvSpPr>
          <p:cNvPr id="6" name="Footer Placeholder 5">
            <a:extLst>
              <a:ext uri="{FF2B5EF4-FFF2-40B4-BE49-F238E27FC236}">
                <a16:creationId xmlns:a16="http://schemas.microsoft.com/office/drawing/2014/main" xmlns="" id="{DDC5D6C3-04E5-5726-173B-3DEEE404E5DD}"/>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61277690-E8CC-D5E1-0CB1-AF3E265A1F75}"/>
              </a:ext>
            </a:extLst>
          </p:cNvPr>
          <p:cNvSpPr>
            <a:spLocks noGrp="1"/>
          </p:cNvSpPr>
          <p:nvPr>
            <p:ph type="sldNum" sz="quarter" idx="12"/>
          </p:nvPr>
        </p:nvSpPr>
        <p:spPr/>
        <p:txBody>
          <a:bodyPr/>
          <a:lstStyle/>
          <a:p>
            <a:fld id="{330EA680-D336-4FF7-8B7A-9848BB0A1C32}"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Patient Counselling</a:t>
            </a:r>
          </a:p>
        </p:txBody>
      </p:sp>
      <p:sp>
        <p:nvSpPr>
          <p:cNvPr id="3" name="Content Placeholder 2"/>
          <p:cNvSpPr>
            <a:spLocks noGrp="1"/>
          </p:cNvSpPr>
          <p:nvPr>
            <p:ph idx="1"/>
          </p:nvPr>
        </p:nvSpPr>
        <p:spPr/>
        <p:txBody>
          <a:bodyPr>
            <a:normAutofit/>
          </a:bodyPr>
          <a:lstStyle/>
          <a:p>
            <a:pPr marL="0" indent="0">
              <a:buClr>
                <a:srgbClr val="C00000"/>
              </a:buClr>
              <a:buNone/>
            </a:pPr>
            <a:endParaRPr lang="en-IN" dirty="0">
              <a:latin typeface="Arial Unicode MS" pitchFamily="34" charset="-128"/>
              <a:ea typeface="Arial Unicode MS" pitchFamily="34" charset="-128"/>
              <a:cs typeface="Arial Unicode MS" pitchFamily="34" charset="-128"/>
            </a:endParaRPr>
          </a:p>
          <a:p>
            <a:pPr>
              <a:buClr>
                <a:srgbClr val="C00000"/>
              </a:buClr>
              <a:buFont typeface="Wingdings" pitchFamily="2" charset="2"/>
              <a:buChar char="ü"/>
            </a:pPr>
            <a:endParaRPr lang="en-IN" dirty="0">
              <a:latin typeface="Arial Unicode MS" pitchFamily="34" charset="-128"/>
              <a:ea typeface="Arial Unicode MS" pitchFamily="34" charset="-128"/>
              <a:cs typeface="Arial Unicode MS" pitchFamily="34" charset="-128"/>
            </a:endParaRPr>
          </a:p>
          <a:p>
            <a:endParaRPr lang="en-IN" dirty="0"/>
          </a:p>
        </p:txBody>
      </p:sp>
      <p:sp>
        <p:nvSpPr>
          <p:cNvPr id="4" name="TextBox 3">
            <a:extLst>
              <a:ext uri="{FF2B5EF4-FFF2-40B4-BE49-F238E27FC236}">
                <a16:creationId xmlns:a16="http://schemas.microsoft.com/office/drawing/2014/main" xmlns="" id="{E43A8B28-E45F-482D-3A85-835E0D081004}"/>
              </a:ext>
            </a:extLst>
          </p:cNvPr>
          <p:cNvSpPr txBox="1"/>
          <p:nvPr/>
        </p:nvSpPr>
        <p:spPr>
          <a:xfrm>
            <a:off x="1255059" y="1690688"/>
            <a:ext cx="10210800" cy="3539430"/>
          </a:xfrm>
          <a:prstGeom prst="rect">
            <a:avLst/>
          </a:prstGeom>
          <a:noFill/>
        </p:spPr>
        <p:txBody>
          <a:bodyPr wrap="square" rtlCol="0">
            <a:spAutoFit/>
          </a:bodyPr>
          <a:lstStyle/>
          <a:p>
            <a:pPr marL="285750" indent="-28575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Advice the patient attender to complete entire course of antibiotics . </a:t>
            </a:r>
          </a:p>
          <a:p>
            <a:pPr marL="285750" indent="-28575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Explain that chest x ray  is usually taken 4 to 6 weeks . </a:t>
            </a:r>
          </a:p>
          <a:p>
            <a:pPr marL="285750" indent="-28575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Avoid patient stay in smoking area . </a:t>
            </a:r>
          </a:p>
          <a:p>
            <a:pPr marL="285750" indent="-28575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Provide heath diet . </a:t>
            </a:r>
          </a:p>
          <a:p>
            <a:pPr marL="285750" indent="-28575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Cleaning the nose which interferes with feeding . </a:t>
            </a:r>
          </a:p>
          <a:p>
            <a:pPr marL="285750" indent="-285750">
              <a:buFont typeface="Wingdings" panose="05000000000000000000" pitchFamily="2" charset="2"/>
              <a:buChar char="§"/>
            </a:pPr>
            <a:r>
              <a:rPr lang="en-IN" sz="3200" b="1" dirty="0">
                <a:latin typeface="Times New Roman" panose="02020603050405020304" pitchFamily="18" charset="0"/>
                <a:cs typeface="Times New Roman" panose="02020603050405020304" pitchFamily="18" charset="0"/>
              </a:rPr>
              <a:t>Prevention in proper immunization . </a:t>
            </a:r>
          </a:p>
        </p:txBody>
      </p:sp>
      <p:sp>
        <p:nvSpPr>
          <p:cNvPr id="6" name="Footer Placeholder 5">
            <a:extLst>
              <a:ext uri="{FF2B5EF4-FFF2-40B4-BE49-F238E27FC236}">
                <a16:creationId xmlns:a16="http://schemas.microsoft.com/office/drawing/2014/main" xmlns="" id="{49A4B49C-6B9C-B220-FCF0-4FF394C5DEB1}"/>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a16="http://schemas.microsoft.com/office/drawing/2014/main" xmlns="" id="{CA58CCF2-1664-DE87-2903-8CAC498F341F}"/>
              </a:ext>
            </a:extLst>
          </p:cNvPr>
          <p:cNvSpPr>
            <a:spLocks noGrp="1"/>
          </p:cNvSpPr>
          <p:nvPr>
            <p:ph type="sldNum" sz="quarter" idx="12"/>
          </p:nvPr>
        </p:nvSpPr>
        <p:spPr/>
        <p:txBody>
          <a:bodyPr/>
          <a:lstStyle/>
          <a:p>
            <a:fld id="{330EA680-D336-4FF7-8B7A-9848BB0A1C32}"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Introduction</a:t>
            </a:r>
          </a:p>
        </p:txBody>
      </p:sp>
      <p:sp>
        <p:nvSpPr>
          <p:cNvPr id="4" name="Footer Placeholder 3">
            <a:extLst>
              <a:ext uri="{FF2B5EF4-FFF2-40B4-BE49-F238E27FC236}">
                <a16:creationId xmlns:a16="http://schemas.microsoft.com/office/drawing/2014/main" xmlns="" id="{9C124F62-6653-B16A-0767-109AE3C483BE}"/>
              </a:ext>
            </a:extLst>
          </p:cNvPr>
          <p:cNvSpPr>
            <a:spLocks noGrp="1"/>
          </p:cNvSpPr>
          <p:nvPr>
            <p:ph type="ftr" sz="quarter" idx="11"/>
          </p:nvPr>
        </p:nvSpPr>
        <p:spPr/>
        <p:txBody>
          <a:bodyPr/>
          <a:lstStyle/>
          <a:p>
            <a:r>
              <a:rPr lang="en-US" smtClean="0"/>
              <a:t>RDP</a:t>
            </a:r>
            <a:endParaRPr lang="en-US"/>
          </a:p>
        </p:txBody>
      </p:sp>
      <p:sp>
        <p:nvSpPr>
          <p:cNvPr id="5" name="Slide Number Placeholder 4">
            <a:extLst>
              <a:ext uri="{FF2B5EF4-FFF2-40B4-BE49-F238E27FC236}">
                <a16:creationId xmlns:a16="http://schemas.microsoft.com/office/drawing/2014/main" xmlns="" id="{6C31C731-7DC6-5794-B5F1-5CD500B038E4}"/>
              </a:ext>
            </a:extLst>
          </p:cNvPr>
          <p:cNvSpPr>
            <a:spLocks noGrp="1"/>
          </p:cNvSpPr>
          <p:nvPr>
            <p:ph type="sldNum" sz="quarter" idx="12"/>
          </p:nvPr>
        </p:nvSpPr>
        <p:spPr/>
        <p:txBody>
          <a:bodyPr/>
          <a:lstStyle/>
          <a:p>
            <a:fld id="{330EA680-D336-4FF7-8B7A-9848BB0A1C32}" type="slidenum">
              <a:rPr lang="en-US" smtClean="0"/>
              <a:pPr/>
              <a:t>2</a:t>
            </a:fld>
            <a:endParaRPr lang="en-US"/>
          </a:p>
        </p:txBody>
      </p:sp>
      <p:sp>
        <p:nvSpPr>
          <p:cNvPr id="6" name="TextBox 5">
            <a:extLst>
              <a:ext uri="{FF2B5EF4-FFF2-40B4-BE49-F238E27FC236}">
                <a16:creationId xmlns:a16="http://schemas.microsoft.com/office/drawing/2014/main" xmlns="" id="{2B246D5D-3D8E-D9E1-D0C4-D74836901677}"/>
              </a:ext>
            </a:extLst>
          </p:cNvPr>
          <p:cNvSpPr txBox="1"/>
          <p:nvPr/>
        </p:nvSpPr>
        <p:spPr>
          <a:xfrm>
            <a:off x="1138518" y="1892866"/>
            <a:ext cx="9583270" cy="2246769"/>
          </a:xfrm>
          <a:prstGeom prst="rect">
            <a:avLst/>
          </a:prstGeom>
          <a:noFill/>
        </p:spPr>
        <p:txBody>
          <a:bodyPr wrap="square" rtlCol="0">
            <a:spAutoFit/>
          </a:bodyPr>
          <a:lstStyle/>
          <a:p>
            <a:r>
              <a:rPr lang="en-US" sz="2800" b="0" i="0" dirty="0">
                <a:effectLst/>
                <a:latin typeface="Times New Roman" panose="02020603050405020304" pitchFamily="18" charset="0"/>
                <a:cs typeface="Times New Roman" panose="02020603050405020304" pitchFamily="18" charset="0"/>
              </a:rPr>
              <a:t>Pneumonia is an infection that affects one or both lungs. It causes the air sacs, or alveoli, of the lungs to fill up with fluid or pus. Bacteria, viruses, or fungi may </a:t>
            </a:r>
            <a:r>
              <a:rPr lang="en-US" sz="2800" dirty="0">
                <a:latin typeface="Times New Roman" panose="02020603050405020304" pitchFamily="18" charset="0"/>
                <a:cs typeface="Times New Roman" panose="02020603050405020304" pitchFamily="18" charset="0"/>
              </a:rPr>
              <a:t>cause</a:t>
            </a:r>
            <a:r>
              <a:rPr lang="en-US" sz="2800" b="0" i="0" dirty="0">
                <a:effectLst/>
                <a:latin typeface="Times New Roman" panose="02020603050405020304" pitchFamily="18" charset="0"/>
                <a:cs typeface="Times New Roman" panose="02020603050405020304" pitchFamily="18" charset="0"/>
              </a:rPr>
              <a:t> pneumonia. </a:t>
            </a:r>
            <a:r>
              <a:rPr lang="en-US" sz="2800" dirty="0">
                <a:latin typeface="Times New Roman" panose="02020603050405020304" pitchFamily="18" charset="0"/>
                <a:cs typeface="Times New Roman" panose="02020603050405020304" pitchFamily="18" charset="0"/>
              </a:rPr>
              <a:t>Symptoms</a:t>
            </a:r>
            <a:r>
              <a:rPr lang="en-US" sz="2800" b="0" i="0" dirty="0">
                <a:effectLst/>
                <a:latin typeface="Times New Roman" panose="02020603050405020304" pitchFamily="18" charset="0"/>
                <a:cs typeface="Times New Roman" panose="02020603050405020304" pitchFamily="18" charset="0"/>
              </a:rPr>
              <a:t> can range from mild to serious and may include a cough with or without mucus, fever, chills, and trouble breathing . </a:t>
            </a:r>
            <a:endParaRPr lang="en-IN"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25867" y="2549324"/>
            <a:ext cx="6366038"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cap="none" spc="50" dirty="0">
                <a:ln w="11430"/>
                <a:solidFill>
                  <a:srgbClr val="C00000"/>
                </a:solidFill>
                <a:effectLst>
                  <a:outerShdw blurRad="76200" dist="50800" dir="5400000" algn="tl" rotWithShape="0">
                    <a:srgbClr val="000000">
                      <a:alpha val="65000"/>
                    </a:srgbClr>
                  </a:outerShdw>
                </a:effectLst>
              </a:rPr>
              <a:t>THANK YOU</a:t>
            </a:r>
          </a:p>
        </p:txBody>
      </p:sp>
      <p:sp>
        <p:nvSpPr>
          <p:cNvPr id="3" name="Footer Placeholder 2">
            <a:extLst>
              <a:ext uri="{FF2B5EF4-FFF2-40B4-BE49-F238E27FC236}">
                <a16:creationId xmlns:a16="http://schemas.microsoft.com/office/drawing/2014/main" xmlns="" id="{855C9617-5D85-DA28-4C51-D93A62D9792D}"/>
              </a:ext>
            </a:extLst>
          </p:cNvPr>
          <p:cNvSpPr>
            <a:spLocks noGrp="1"/>
          </p:cNvSpPr>
          <p:nvPr>
            <p:ph type="ftr" sz="quarter" idx="11"/>
          </p:nvPr>
        </p:nvSpPr>
        <p:spPr/>
        <p:txBody>
          <a:bodyPr/>
          <a:lstStyle/>
          <a:p>
            <a:r>
              <a:rPr lang="en-US" smtClean="0"/>
              <a:t>RDP</a:t>
            </a:r>
            <a:endParaRPr lang="en-US"/>
          </a:p>
        </p:txBody>
      </p:sp>
      <p:sp>
        <p:nvSpPr>
          <p:cNvPr id="5" name="Slide Number Placeholder 4">
            <a:extLst>
              <a:ext uri="{FF2B5EF4-FFF2-40B4-BE49-F238E27FC236}">
                <a16:creationId xmlns:a16="http://schemas.microsoft.com/office/drawing/2014/main" xmlns="" id="{30AD067E-CABA-73F2-CA82-1329171C9677}"/>
              </a:ext>
            </a:extLst>
          </p:cNvPr>
          <p:cNvSpPr>
            <a:spLocks noGrp="1"/>
          </p:cNvSpPr>
          <p:nvPr>
            <p:ph type="sldNum" sz="quarter" idx="12"/>
          </p:nvPr>
        </p:nvSpPr>
        <p:spPr/>
        <p:txBody>
          <a:bodyPr/>
          <a:lstStyle/>
          <a:p>
            <a:fld id="{330EA680-D336-4FF7-8B7A-9848BB0A1C32}" type="slidenum">
              <a:rPr lang="en-US" smtClean="0"/>
              <a:pPr/>
              <a:t>20</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SOAP Analysis</a:t>
            </a:r>
          </a:p>
        </p:txBody>
      </p:sp>
      <p:sp>
        <p:nvSpPr>
          <p:cNvPr id="3" name="Content Placeholder 2"/>
          <p:cNvSpPr>
            <a:spLocks noGrp="1"/>
          </p:cNvSpPr>
          <p:nvPr>
            <p:ph idx="1"/>
          </p:nvPr>
        </p:nvSpPr>
        <p:spPr/>
        <p:txBody>
          <a:bodyPr/>
          <a:lstStyle/>
          <a:p>
            <a:pPr>
              <a:buClr>
                <a:srgbClr val="C00000"/>
              </a:buClr>
              <a:buNone/>
            </a:pPr>
            <a:endParaRPr lang="en-IN" dirty="0"/>
          </a:p>
          <a:p>
            <a:pPr>
              <a:buClr>
                <a:srgbClr val="C00000"/>
              </a:buClr>
              <a:buFont typeface="Wingdings" pitchFamily="2" charset="2"/>
              <a:buChar char="q"/>
            </a:pPr>
            <a:r>
              <a:rPr lang="en-IN" dirty="0">
                <a:latin typeface="Arial Unicode MS" pitchFamily="34" charset="-128"/>
                <a:ea typeface="Arial Unicode MS" pitchFamily="34" charset="-128"/>
                <a:cs typeface="Arial Unicode MS" pitchFamily="34" charset="-128"/>
              </a:rPr>
              <a:t> </a:t>
            </a:r>
            <a:r>
              <a:rPr lang="en-IN" dirty="0">
                <a:latin typeface="Times New Roman" panose="02020603050405020304" pitchFamily="18" charset="0"/>
                <a:ea typeface="Arial Unicode MS" pitchFamily="34" charset="-128"/>
                <a:cs typeface="Times New Roman" panose="02020603050405020304" pitchFamily="18" charset="0"/>
              </a:rPr>
              <a:t>S -  Subjective Findings</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O -  Objective Findings</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A – Assessment</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P - Plan</a:t>
            </a:r>
            <a:endParaRPr lang="en-IN"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BDACB5C7-52AF-99C7-2FF2-51F91E533558}"/>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72304A1C-64C1-6D3D-19D6-5BB6BFDA379F}"/>
              </a:ext>
            </a:extLst>
          </p:cNvPr>
          <p:cNvSpPr>
            <a:spLocks noGrp="1"/>
          </p:cNvSpPr>
          <p:nvPr>
            <p:ph type="sldNum" sz="quarter" idx="12"/>
          </p:nvPr>
        </p:nvSpPr>
        <p:spPr/>
        <p:txBody>
          <a:bodyPr/>
          <a:lstStyle/>
          <a:p>
            <a:fld id="{330EA680-D336-4FF7-8B7A-9848BB0A1C32}"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800" b="1" dirty="0">
                <a:solidFill>
                  <a:srgbClr val="C00000"/>
                </a:solidFill>
              </a:rPr>
              <a:t>Patient Demographic Details</a:t>
            </a:r>
          </a:p>
        </p:txBody>
      </p:sp>
      <p:sp>
        <p:nvSpPr>
          <p:cNvPr id="3" name="Content Placeholder 2"/>
          <p:cNvSpPr>
            <a:spLocks noGrp="1"/>
          </p:cNvSpPr>
          <p:nvPr>
            <p:ph idx="1"/>
          </p:nvPr>
        </p:nvSpPr>
        <p:spPr/>
        <p:txBody>
          <a:bodyPr>
            <a:normAutofit/>
          </a:bodyPr>
          <a:lstStyle/>
          <a:p>
            <a:pPr>
              <a:buClr>
                <a:srgbClr val="C00000"/>
              </a:buClr>
              <a:buNone/>
            </a:pPr>
            <a:r>
              <a:rPr lang="en-IN" sz="3200" b="1" u="sng" dirty="0">
                <a:solidFill>
                  <a:srgbClr val="C00000"/>
                </a:solidFill>
                <a:latin typeface="Times New Roman" panose="02020603050405020304" pitchFamily="18" charset="0"/>
                <a:ea typeface="Arial Unicode MS" pitchFamily="34" charset="-128"/>
                <a:cs typeface="Times New Roman" panose="02020603050405020304" pitchFamily="18" charset="0"/>
              </a:rPr>
              <a:t>Patient Demographic Details</a:t>
            </a:r>
            <a:endParaRPr lang="en-IN" sz="3600" b="1" u="sng" dirty="0">
              <a:solidFill>
                <a:srgbClr val="C00000"/>
              </a:solidFill>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Name:</a:t>
            </a:r>
            <a:r>
              <a:rPr lang="en-IN" dirty="0">
                <a:latin typeface="Times New Roman" panose="02020603050405020304" pitchFamily="18" charset="0"/>
                <a:ea typeface="Arial Unicode MS" pitchFamily="34" charset="-128"/>
                <a:cs typeface="Times New Roman" panose="02020603050405020304" pitchFamily="18" charset="0"/>
              </a:rPr>
              <a:t> XYZ                                                      </a:t>
            </a:r>
            <a:r>
              <a:rPr lang="en-IN" b="1" dirty="0">
                <a:latin typeface="Times New Roman" panose="02020603050405020304" pitchFamily="18" charset="0"/>
                <a:ea typeface="Arial Unicode MS" pitchFamily="34" charset="-128"/>
                <a:cs typeface="Times New Roman" panose="02020603050405020304" pitchFamily="18" charset="0"/>
              </a:rPr>
              <a:t>DOA</a:t>
            </a:r>
            <a:r>
              <a:rPr lang="en-IN" dirty="0">
                <a:latin typeface="Times New Roman" panose="02020603050405020304" pitchFamily="18" charset="0"/>
                <a:ea typeface="Arial Unicode MS" pitchFamily="34" charset="-128"/>
                <a:cs typeface="Times New Roman" panose="02020603050405020304" pitchFamily="18" charset="0"/>
              </a:rPr>
              <a:t>: 27 / 12 / 2023 </a:t>
            </a: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Age: </a:t>
            </a:r>
            <a:r>
              <a:rPr lang="en-IN" dirty="0">
                <a:latin typeface="Times New Roman" panose="02020603050405020304" pitchFamily="18" charset="0"/>
                <a:ea typeface="Arial Unicode MS" pitchFamily="34" charset="-128"/>
                <a:cs typeface="Times New Roman" panose="02020603050405020304" pitchFamily="18" charset="0"/>
              </a:rPr>
              <a:t>39 years                                                    </a:t>
            </a:r>
            <a:r>
              <a:rPr lang="en-IN" b="1" dirty="0">
                <a:latin typeface="Times New Roman" panose="02020603050405020304" pitchFamily="18" charset="0"/>
                <a:ea typeface="Arial Unicode MS" pitchFamily="34" charset="-128"/>
                <a:cs typeface="Times New Roman" panose="02020603050405020304" pitchFamily="18" charset="0"/>
              </a:rPr>
              <a:t>DOD: </a:t>
            </a:r>
            <a:r>
              <a:rPr lang="en-IN" dirty="0">
                <a:latin typeface="Times New Roman" panose="02020603050405020304" pitchFamily="18" charset="0"/>
                <a:ea typeface="Arial Unicode MS" pitchFamily="34" charset="-128"/>
                <a:cs typeface="Times New Roman" panose="02020603050405020304" pitchFamily="18" charset="0"/>
              </a:rPr>
              <a:t>30 / 12 / 2023 </a:t>
            </a: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Sex:</a:t>
            </a:r>
            <a:r>
              <a:rPr lang="en-IN" dirty="0">
                <a:latin typeface="Times New Roman" panose="02020603050405020304" pitchFamily="18" charset="0"/>
                <a:ea typeface="Arial Unicode MS" pitchFamily="34" charset="-128"/>
                <a:cs typeface="Times New Roman" panose="02020603050405020304" pitchFamily="18" charset="0"/>
              </a:rPr>
              <a:t> Male                                                          </a:t>
            </a:r>
            <a:r>
              <a:rPr lang="en-IN" b="1" dirty="0">
                <a:latin typeface="Times New Roman" panose="02020603050405020304" pitchFamily="18" charset="0"/>
                <a:ea typeface="Arial Unicode MS" pitchFamily="34" charset="-128"/>
                <a:cs typeface="Times New Roman" panose="02020603050405020304" pitchFamily="18" charset="0"/>
              </a:rPr>
              <a:t>IP No: </a:t>
            </a:r>
            <a:r>
              <a:rPr lang="en-IN" dirty="0">
                <a:latin typeface="Times New Roman" panose="02020603050405020304" pitchFamily="18" charset="0"/>
                <a:ea typeface="Arial Unicode MS" pitchFamily="34" charset="-128"/>
                <a:cs typeface="Times New Roman" panose="02020603050405020304" pitchFamily="18" charset="0"/>
              </a:rPr>
              <a:t>2312150037 </a:t>
            </a: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Weight</a:t>
            </a:r>
            <a:r>
              <a:rPr lang="en-IN" dirty="0">
                <a:latin typeface="Times New Roman" panose="02020603050405020304" pitchFamily="18" charset="0"/>
                <a:ea typeface="Arial Unicode MS" pitchFamily="34" charset="-128"/>
                <a:cs typeface="Times New Roman" panose="02020603050405020304" pitchFamily="18" charset="0"/>
              </a:rPr>
              <a:t> :  56 kg                                               </a:t>
            </a:r>
            <a:r>
              <a:rPr lang="en-IN" b="1" dirty="0">
                <a:latin typeface="Times New Roman" panose="02020603050405020304" pitchFamily="18" charset="0"/>
                <a:ea typeface="Arial Unicode MS" pitchFamily="34" charset="-128"/>
                <a:cs typeface="Times New Roman" panose="02020603050405020304" pitchFamily="18" charset="0"/>
              </a:rPr>
              <a:t>Unit : </a:t>
            </a:r>
            <a:r>
              <a:rPr lang="en-IN" dirty="0">
                <a:latin typeface="Times New Roman" panose="02020603050405020304" pitchFamily="18" charset="0"/>
                <a:ea typeface="Arial Unicode MS" pitchFamily="34" charset="-128"/>
                <a:cs typeface="Times New Roman" panose="02020603050405020304" pitchFamily="18" charset="0"/>
              </a:rPr>
              <a:t>General medicine </a:t>
            </a:r>
          </a:p>
          <a:p>
            <a:endParaRPr lang="en-IN" dirty="0">
              <a:latin typeface="Times New Roman" panose="02020603050405020304" pitchFamily="18" charset="0"/>
              <a:ea typeface="Arial Unicode MS" pitchFamily="34" charset="-128"/>
              <a:cs typeface="Times New Roman" panose="02020603050405020304" pitchFamily="18" charset="0"/>
            </a:endParaRPr>
          </a:p>
          <a:p>
            <a:pPr>
              <a:buNone/>
            </a:pPr>
            <a:r>
              <a:rPr lang="en-IN" b="1" u="sng" dirty="0">
                <a:latin typeface="Times New Roman" panose="02020603050405020304" pitchFamily="18" charset="0"/>
                <a:ea typeface="Arial Unicode MS" pitchFamily="34" charset="-128"/>
                <a:cs typeface="Times New Roman" panose="02020603050405020304" pitchFamily="18" charset="0"/>
              </a:rPr>
              <a:t>Complaints on Admission : </a:t>
            </a:r>
          </a:p>
          <a:p>
            <a:pPr marL="0" indent="0">
              <a:buNone/>
            </a:pPr>
            <a:r>
              <a:rPr lang="en-IN" b="1" dirty="0"/>
              <a:t>C/O </a:t>
            </a:r>
            <a:r>
              <a:rPr lang="en-IN" dirty="0"/>
              <a:t>fever since 4 days , cough since 3 days , throat pain since 3 days . </a:t>
            </a:r>
          </a:p>
        </p:txBody>
      </p:sp>
      <p:sp>
        <p:nvSpPr>
          <p:cNvPr id="5" name="Footer Placeholder 4">
            <a:extLst>
              <a:ext uri="{FF2B5EF4-FFF2-40B4-BE49-F238E27FC236}">
                <a16:creationId xmlns:a16="http://schemas.microsoft.com/office/drawing/2014/main" xmlns="" id="{C96645E4-B5C6-78AE-07B7-F38E5C0A1CB1}"/>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9D8220E0-19F0-924D-5CA2-A5452EFB0486}"/>
              </a:ext>
            </a:extLst>
          </p:cNvPr>
          <p:cNvSpPr>
            <a:spLocks noGrp="1"/>
          </p:cNvSpPr>
          <p:nvPr>
            <p:ph type="sldNum" sz="quarter" idx="12"/>
          </p:nvPr>
        </p:nvSpPr>
        <p:spPr/>
        <p:txBody>
          <a:bodyPr/>
          <a:lstStyle/>
          <a:p>
            <a:fld id="{330EA680-D336-4FF7-8B7A-9848BB0A1C32}"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C00000"/>
                </a:solidFill>
              </a:rPr>
              <a:t>Subjective Evidences</a:t>
            </a:r>
          </a:p>
        </p:txBody>
      </p:sp>
      <p:sp>
        <p:nvSpPr>
          <p:cNvPr id="3" name="Content Placeholder 2"/>
          <p:cNvSpPr>
            <a:spLocks noGrp="1"/>
          </p:cNvSpPr>
          <p:nvPr>
            <p:ph idx="1"/>
          </p:nvPr>
        </p:nvSpPr>
        <p:spPr/>
        <p:txBody>
          <a:bodyPr>
            <a:normAutofit/>
          </a:bodyPr>
          <a:lstStyle/>
          <a:p>
            <a:pPr marL="0" indent="0">
              <a:buClr>
                <a:srgbClr val="C00000"/>
              </a:buClr>
              <a:buNone/>
            </a:pPr>
            <a:r>
              <a:rPr lang="en-IN" sz="3600" b="1" dirty="0">
                <a:latin typeface="Times New Roman" panose="02020603050405020304" pitchFamily="18" charset="0"/>
                <a:ea typeface="Arial Unicode MS" pitchFamily="34" charset="-128"/>
                <a:cs typeface="Times New Roman" panose="02020603050405020304" pitchFamily="18" charset="0"/>
              </a:rPr>
              <a:t>1. Fever since 4 days . </a:t>
            </a:r>
          </a:p>
          <a:p>
            <a:pPr marL="0" indent="0">
              <a:buClr>
                <a:srgbClr val="C00000"/>
              </a:buClr>
              <a:buNone/>
            </a:pPr>
            <a:r>
              <a:rPr lang="en-IN" sz="3600" b="1" dirty="0">
                <a:latin typeface="Times New Roman" panose="02020603050405020304" pitchFamily="18" charset="0"/>
                <a:ea typeface="Arial Unicode MS" pitchFamily="34" charset="-128"/>
                <a:cs typeface="Times New Roman" panose="02020603050405020304" pitchFamily="18" charset="0"/>
              </a:rPr>
              <a:t>2. Cough since 3 days  . </a:t>
            </a:r>
          </a:p>
          <a:p>
            <a:pPr marL="0" indent="0">
              <a:buClr>
                <a:srgbClr val="C00000"/>
              </a:buClr>
              <a:buNone/>
            </a:pPr>
            <a:r>
              <a:rPr lang="en-IN" sz="3600" b="1" dirty="0">
                <a:latin typeface="Times New Roman" panose="02020603050405020304" pitchFamily="18" charset="0"/>
                <a:ea typeface="Arial Unicode MS" pitchFamily="34" charset="-128"/>
                <a:cs typeface="Times New Roman" panose="02020603050405020304" pitchFamily="18" charset="0"/>
              </a:rPr>
              <a:t>3.Throat pain since 3 days . </a:t>
            </a:r>
          </a:p>
          <a:p>
            <a:pPr marL="0" indent="0">
              <a:buClr>
                <a:srgbClr val="C00000"/>
              </a:buClr>
              <a:buNone/>
            </a:pPr>
            <a:endParaRPr lang="en-IN" sz="2000" dirty="0">
              <a:latin typeface="Arial Unicode MS" pitchFamily="34" charset="-128"/>
              <a:ea typeface="Arial Unicode MS" pitchFamily="34" charset="-128"/>
              <a:cs typeface="Arial Unicode MS" pitchFamily="34" charset="-128"/>
            </a:endParaRPr>
          </a:p>
          <a:p>
            <a:pPr>
              <a:buClr>
                <a:srgbClr val="C00000"/>
              </a:buClr>
              <a:buFont typeface="Wingdings" pitchFamily="2" charset="2"/>
              <a:buChar char="ü"/>
            </a:pPr>
            <a:endParaRPr lang="en-IN" sz="2000" dirty="0">
              <a:latin typeface="Times New Roman" panose="02020603050405020304" pitchFamily="18" charset="0"/>
              <a:ea typeface="Arial Unicode MS" pitchFamily="34" charset="-128"/>
              <a:cs typeface="Times New Roman" panose="02020603050405020304" pitchFamily="18" charset="0"/>
            </a:endParaRPr>
          </a:p>
          <a:p>
            <a:pPr>
              <a:buClr>
                <a:srgbClr val="C00000"/>
              </a:buClr>
              <a:buNone/>
            </a:pPr>
            <a:r>
              <a:rPr lang="en-IN" b="1" dirty="0">
                <a:latin typeface="Times New Roman" panose="02020603050405020304" pitchFamily="18" charset="0"/>
                <a:ea typeface="Arial Unicode MS" pitchFamily="34" charset="-128"/>
                <a:cs typeface="Times New Roman" panose="02020603050405020304" pitchFamily="18" charset="0"/>
              </a:rPr>
              <a:t>                         Symptoms were present since last 3 to 4 days </a:t>
            </a:r>
          </a:p>
        </p:txBody>
      </p:sp>
      <p:sp>
        <p:nvSpPr>
          <p:cNvPr id="5" name="Footer Placeholder 4">
            <a:extLst>
              <a:ext uri="{FF2B5EF4-FFF2-40B4-BE49-F238E27FC236}">
                <a16:creationId xmlns:a16="http://schemas.microsoft.com/office/drawing/2014/main" xmlns="" id="{B48E076B-43C4-6025-13F8-863E7817FF80}"/>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8D606F55-6FC9-2BD0-A99D-5142277B3B5A}"/>
              </a:ext>
            </a:extLst>
          </p:cNvPr>
          <p:cNvSpPr>
            <a:spLocks noGrp="1"/>
          </p:cNvSpPr>
          <p:nvPr>
            <p:ph type="sldNum" sz="quarter" idx="12"/>
          </p:nvPr>
        </p:nvSpPr>
        <p:spPr/>
        <p:txBody>
          <a:bodyPr/>
          <a:lstStyle/>
          <a:p>
            <a:fld id="{330EA680-D336-4FF7-8B7A-9848BB0A1C32}"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solidFill>
                  <a:srgbClr val="002060"/>
                </a:solidFill>
              </a:rPr>
              <a:t>Past History</a:t>
            </a:r>
          </a:p>
        </p:txBody>
      </p:sp>
      <p:sp>
        <p:nvSpPr>
          <p:cNvPr id="3" name="Content Placeholder 2"/>
          <p:cNvSpPr>
            <a:spLocks noGrp="1"/>
          </p:cNvSpPr>
          <p:nvPr>
            <p:ph idx="1"/>
          </p:nvPr>
        </p:nvSpPr>
        <p:spPr>
          <a:xfrm>
            <a:off x="0" y="1825625"/>
            <a:ext cx="12066494" cy="4351338"/>
          </a:xfrm>
        </p:spPr>
        <p:txBody>
          <a:bodyPr>
            <a:normAutofit/>
          </a:bodyPr>
          <a:lstStyle/>
          <a:p>
            <a:pPr>
              <a:buClr>
                <a:srgbClr val="C00000"/>
              </a:buClr>
              <a:buFont typeface="Wingdings" pitchFamily="2" charset="2"/>
              <a:buChar char="Ø"/>
            </a:pPr>
            <a:r>
              <a:rPr lang="en-IN" sz="3200" b="1" dirty="0">
                <a:latin typeface="Times New Roman" panose="02020603050405020304" pitchFamily="18" charset="0"/>
                <a:ea typeface="Arial Unicode MS" pitchFamily="34" charset="-128"/>
                <a:cs typeface="Times New Roman" panose="02020603050405020304" pitchFamily="18" charset="0"/>
              </a:rPr>
              <a:t> Past Medical History :No k/c/o DM , HTN , seizure , asthma , IHD </a:t>
            </a:r>
          </a:p>
          <a:p>
            <a:pPr>
              <a:buClr>
                <a:srgbClr val="C00000"/>
              </a:buClr>
              <a:buFont typeface="Wingdings" pitchFamily="2" charset="2"/>
              <a:buChar char="Ø"/>
            </a:pPr>
            <a:r>
              <a:rPr lang="en-IN" sz="3200" b="1" dirty="0">
                <a:latin typeface="Times New Roman" panose="02020603050405020304" pitchFamily="18" charset="0"/>
                <a:ea typeface="Arial Unicode MS" pitchFamily="34" charset="-128"/>
                <a:cs typeface="Times New Roman" panose="02020603050405020304" pitchFamily="18" charset="0"/>
              </a:rPr>
              <a:t>Past Medication History : No </a:t>
            </a:r>
          </a:p>
          <a:p>
            <a:pPr>
              <a:buClr>
                <a:srgbClr val="C00000"/>
              </a:buClr>
              <a:buFont typeface="Wingdings" pitchFamily="2" charset="2"/>
              <a:buChar char="Ø"/>
            </a:pPr>
            <a:r>
              <a:rPr lang="en-IN" sz="3200" b="1" dirty="0">
                <a:latin typeface="Times New Roman" panose="02020603050405020304" pitchFamily="18" charset="0"/>
                <a:ea typeface="Arial Unicode MS" pitchFamily="34" charset="-128"/>
                <a:cs typeface="Times New Roman" panose="02020603050405020304" pitchFamily="18" charset="0"/>
              </a:rPr>
              <a:t>Social History : mixed , non smoker , non alcoholic </a:t>
            </a:r>
          </a:p>
          <a:p>
            <a:pPr>
              <a:buClr>
                <a:srgbClr val="C00000"/>
              </a:buClr>
              <a:buFont typeface="Wingdings" pitchFamily="2" charset="2"/>
              <a:buChar char="Ø"/>
            </a:pPr>
            <a:r>
              <a:rPr lang="en-IN" sz="3200" b="1" dirty="0">
                <a:latin typeface="Times New Roman" panose="02020603050405020304" pitchFamily="18" charset="0"/>
                <a:ea typeface="Arial Unicode MS" pitchFamily="34" charset="-128"/>
                <a:cs typeface="Times New Roman" panose="02020603050405020304" pitchFamily="18" charset="0"/>
              </a:rPr>
              <a:t> Family History : No </a:t>
            </a:r>
            <a:endParaRPr lang="en-IN" sz="3600" b="1"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D3720733-46AD-8ECC-9492-3FE473806313}"/>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AE17828B-7C02-9A53-4FCF-2A0604D7187D}"/>
              </a:ext>
            </a:extLst>
          </p:cNvPr>
          <p:cNvSpPr>
            <a:spLocks noGrp="1"/>
          </p:cNvSpPr>
          <p:nvPr>
            <p:ph type="sldNum" sz="quarter" idx="12"/>
          </p:nvPr>
        </p:nvSpPr>
        <p:spPr/>
        <p:txBody>
          <a:bodyPr/>
          <a:lstStyle/>
          <a:p>
            <a:fld id="{330EA680-D336-4FF7-8B7A-9848BB0A1C32}"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solidFill>
                  <a:srgbClr val="002060"/>
                </a:solidFill>
              </a:rPr>
              <a:t>Physical Examination</a:t>
            </a:r>
          </a:p>
        </p:txBody>
      </p:sp>
      <p:sp>
        <p:nvSpPr>
          <p:cNvPr id="3" name="Content Placeholder 2"/>
          <p:cNvSpPr>
            <a:spLocks noGrp="1"/>
          </p:cNvSpPr>
          <p:nvPr>
            <p:ph idx="1"/>
          </p:nvPr>
        </p:nvSpPr>
        <p:spPr/>
        <p:txBody>
          <a:bodyPr>
            <a:normAutofit fontScale="92500" lnSpcReduction="20000"/>
          </a:bodyPr>
          <a:lstStyle/>
          <a:p>
            <a:pPr>
              <a:buClr>
                <a:srgbClr val="C00000"/>
              </a:buClr>
            </a:pPr>
            <a:r>
              <a:rPr lang="en-IN" b="1" u="sng" dirty="0">
                <a:latin typeface="Times New Roman" panose="02020603050405020304" pitchFamily="18" charset="0"/>
                <a:ea typeface="Arial Unicode MS" pitchFamily="34" charset="-128"/>
                <a:cs typeface="Times New Roman" panose="02020603050405020304" pitchFamily="18" charset="0"/>
              </a:rPr>
              <a:t>General :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CVS : </a:t>
            </a:r>
            <a:r>
              <a:rPr lang="en-US" sz="2800" b="1" dirty="0">
                <a:solidFill>
                  <a:schemeClr val="tx1"/>
                </a:solidFill>
                <a:latin typeface="Times New Roman" panose="02020603050405020304" pitchFamily="18" charset="0"/>
                <a:cs typeface="Times New Roman" panose="02020603050405020304" pitchFamily="18" charset="0"/>
              </a:rPr>
              <a:t>S1S2 +ve murmurs heard</a:t>
            </a:r>
            <a:r>
              <a:rPr lang="en-IN"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RS : </a:t>
            </a:r>
            <a:r>
              <a:rPr lang="en-US" sz="2800" b="1" dirty="0">
                <a:solidFill>
                  <a:schemeClr val="tx1"/>
                </a:solidFill>
                <a:latin typeface="Times New Roman" panose="02020603050405020304" pitchFamily="18" charset="0"/>
                <a:cs typeface="Times New Roman" panose="02020603050405020304" pitchFamily="18" charset="0"/>
              </a:rPr>
              <a:t>B/L NVBS +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 CNS : </a:t>
            </a:r>
            <a:r>
              <a:rPr lang="en-US" b="1" dirty="0">
                <a:latin typeface="Times New Roman" panose="02020603050405020304" pitchFamily="18" charset="0"/>
                <a:ea typeface="Arial Unicode MS" pitchFamily="34" charset="-128"/>
                <a:cs typeface="Times New Roman" panose="02020603050405020304" pitchFamily="18" charset="0"/>
              </a:rPr>
              <a:t>C</a:t>
            </a:r>
            <a:r>
              <a:rPr lang="en-US" sz="2800" b="1" dirty="0">
                <a:solidFill>
                  <a:schemeClr val="tx1"/>
                </a:solidFill>
                <a:latin typeface="Times New Roman" panose="02020603050405020304" pitchFamily="18" charset="0"/>
                <a:cs typeface="Times New Roman" panose="02020603050405020304" pitchFamily="18" charset="0"/>
              </a:rPr>
              <a:t>onscious and Oriented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PA :</a:t>
            </a:r>
            <a:r>
              <a:rPr lang="en-IN" b="1" dirty="0">
                <a:latin typeface="Times New Roman" panose="02020603050405020304" pitchFamily="18" charset="0"/>
                <a:ea typeface="Arial Unicode MS" pitchFamily="34" charset="-128"/>
                <a:cs typeface="Times New Roman" panose="02020603050405020304" pitchFamily="18" charset="0"/>
              </a:rPr>
              <a:t>Soft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b="1" u="sng" dirty="0">
                <a:latin typeface="Times New Roman" panose="02020603050405020304" pitchFamily="18" charset="0"/>
                <a:ea typeface="Arial Unicode MS" pitchFamily="34" charset="-128"/>
                <a:cs typeface="Times New Roman" panose="02020603050405020304" pitchFamily="18" charset="0"/>
              </a:rPr>
              <a:t>Others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 BP : </a:t>
            </a:r>
            <a:r>
              <a:rPr lang="en-IN" b="1" dirty="0">
                <a:latin typeface="Times New Roman" panose="02020603050405020304" pitchFamily="18" charset="0"/>
                <a:ea typeface="Arial Unicode MS" pitchFamily="34" charset="-128"/>
                <a:cs typeface="Times New Roman" panose="02020603050405020304" pitchFamily="18" charset="0"/>
              </a:rPr>
              <a:t>120 / 60 </a:t>
            </a:r>
            <a:r>
              <a:rPr lang="en-IN" b="1" dirty="0" err="1">
                <a:latin typeface="Times New Roman" panose="02020603050405020304" pitchFamily="18" charset="0"/>
                <a:ea typeface="Arial Unicode MS" pitchFamily="34" charset="-128"/>
                <a:cs typeface="Times New Roman" panose="02020603050405020304" pitchFamily="18" charset="0"/>
              </a:rPr>
              <a:t>mmhg</a:t>
            </a:r>
            <a:r>
              <a:rPr lang="en-IN" b="1"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Pulse : </a:t>
            </a:r>
            <a:r>
              <a:rPr lang="en-IN" b="1" dirty="0">
                <a:latin typeface="Times New Roman" panose="02020603050405020304" pitchFamily="18" charset="0"/>
                <a:ea typeface="Arial Unicode MS" pitchFamily="34" charset="-128"/>
                <a:cs typeface="Times New Roman" panose="02020603050405020304" pitchFamily="18" charset="0"/>
              </a:rPr>
              <a:t>90 bpm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Temp : </a:t>
            </a:r>
            <a:r>
              <a:rPr lang="en-IN" b="1" dirty="0">
                <a:latin typeface="Times New Roman" panose="02020603050405020304" pitchFamily="18" charset="0"/>
                <a:ea typeface="Arial Unicode MS" pitchFamily="34" charset="-128"/>
                <a:cs typeface="Times New Roman" panose="02020603050405020304" pitchFamily="18" charset="0"/>
              </a:rPr>
              <a:t>97.1</a:t>
            </a:r>
            <a:r>
              <a:rPr lang="en-IN" b="1" dirty="0">
                <a:latin typeface="Bahnschrift SemiBold SemiConden" panose="020B0502040204020203" pitchFamily="34" charset="0"/>
                <a:ea typeface="Arial Unicode MS" pitchFamily="34" charset="-128"/>
                <a:cs typeface="Times New Roman" panose="02020603050405020304" pitchFamily="18" charset="0"/>
              </a:rPr>
              <a:t>⁰F </a:t>
            </a:r>
            <a:endParaRPr lang="en-IN" b="1" dirty="0">
              <a:latin typeface="Times New Roman" panose="02020603050405020304" pitchFamily="18" charset="0"/>
              <a:ea typeface="Arial Unicode MS" pitchFamily="34" charset="-128"/>
              <a:cs typeface="Times New Roman" panose="02020603050405020304" pitchFamily="18" charset="0"/>
            </a:endParaRP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 RR : </a:t>
            </a:r>
            <a:r>
              <a:rPr lang="en-IN" b="1" dirty="0">
                <a:latin typeface="Times New Roman" panose="02020603050405020304" pitchFamily="18" charset="0"/>
                <a:ea typeface="Arial Unicode MS" pitchFamily="34" charset="-128"/>
                <a:cs typeface="Times New Roman" panose="02020603050405020304" pitchFamily="18" charset="0"/>
              </a:rPr>
              <a:t>16 </a:t>
            </a:r>
            <a:r>
              <a:rPr lang="en-IN" b="1" dirty="0" err="1">
                <a:latin typeface="Times New Roman" panose="02020603050405020304" pitchFamily="18" charset="0"/>
                <a:ea typeface="Arial Unicode MS" pitchFamily="34" charset="-128"/>
                <a:cs typeface="Times New Roman" panose="02020603050405020304" pitchFamily="18" charset="0"/>
              </a:rPr>
              <a:t>cpm</a:t>
            </a:r>
            <a:r>
              <a:rPr lang="en-IN" b="1" dirty="0">
                <a:latin typeface="Times New Roman" panose="02020603050405020304" pitchFamily="18" charset="0"/>
                <a:ea typeface="Arial Unicode MS" pitchFamily="34" charset="-128"/>
                <a:cs typeface="Times New Roman" panose="02020603050405020304" pitchFamily="18" charset="0"/>
              </a:rPr>
              <a:t> </a:t>
            </a:r>
            <a:endParaRPr lang="en-IN" b="1" dirty="0">
              <a:latin typeface="Arial Unicode MS" pitchFamily="34" charset="-128"/>
              <a:ea typeface="Arial Unicode MS" pitchFamily="34" charset="-128"/>
              <a:cs typeface="Arial Unicode MS" pitchFamily="34" charset="-128"/>
            </a:endParaRPr>
          </a:p>
          <a:p>
            <a:endParaRPr lang="en-IN" dirty="0"/>
          </a:p>
        </p:txBody>
      </p:sp>
      <p:sp>
        <p:nvSpPr>
          <p:cNvPr id="5" name="Footer Placeholder 4">
            <a:extLst>
              <a:ext uri="{FF2B5EF4-FFF2-40B4-BE49-F238E27FC236}">
                <a16:creationId xmlns:a16="http://schemas.microsoft.com/office/drawing/2014/main" xmlns="" id="{00A67FE8-30B8-CC83-B41D-ED030041B0FD}"/>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6C318783-1915-E6E0-6575-A5E4FF46230B}"/>
              </a:ext>
            </a:extLst>
          </p:cNvPr>
          <p:cNvSpPr>
            <a:spLocks noGrp="1"/>
          </p:cNvSpPr>
          <p:nvPr>
            <p:ph type="sldNum" sz="quarter" idx="12"/>
          </p:nvPr>
        </p:nvSpPr>
        <p:spPr/>
        <p:txBody>
          <a:bodyPr/>
          <a:lstStyle/>
          <a:p>
            <a:fld id="{330EA680-D336-4FF7-8B7A-9848BB0A1C32}"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solidFill>
                  <a:srgbClr val="002060"/>
                </a:solidFill>
              </a:rPr>
              <a:t>Provisional Diagnosis</a:t>
            </a:r>
          </a:p>
        </p:txBody>
      </p:sp>
      <p:sp>
        <p:nvSpPr>
          <p:cNvPr id="6" name="TextBox 5">
            <a:extLst>
              <a:ext uri="{FF2B5EF4-FFF2-40B4-BE49-F238E27FC236}">
                <a16:creationId xmlns:a16="http://schemas.microsoft.com/office/drawing/2014/main" xmlns="" id="{F8B6E93F-481A-891C-389A-3E5B2E003E42}"/>
              </a:ext>
            </a:extLst>
          </p:cNvPr>
          <p:cNvSpPr txBox="1"/>
          <p:nvPr/>
        </p:nvSpPr>
        <p:spPr>
          <a:xfrm>
            <a:off x="2483224" y="2290319"/>
            <a:ext cx="7844117" cy="707886"/>
          </a:xfrm>
          <a:prstGeom prst="rect">
            <a:avLst/>
          </a:prstGeom>
          <a:noFill/>
        </p:spPr>
        <p:txBody>
          <a:bodyPr wrap="square" rtlCol="0">
            <a:spAutoFit/>
          </a:bodyPr>
          <a:lstStyle/>
          <a:p>
            <a:r>
              <a:rPr lang="en-IN" sz="4000" b="1" dirty="0">
                <a:latin typeface="Times New Roman" panose="02020603050405020304" pitchFamily="18" charset="0"/>
                <a:cs typeface="Times New Roman" panose="02020603050405020304" pitchFamily="18" charset="0"/>
              </a:rPr>
              <a:t>Community Acquired Pneumonia </a:t>
            </a:r>
          </a:p>
        </p:txBody>
      </p:sp>
      <p:sp>
        <p:nvSpPr>
          <p:cNvPr id="4" name="Footer Placeholder 3">
            <a:extLst>
              <a:ext uri="{FF2B5EF4-FFF2-40B4-BE49-F238E27FC236}">
                <a16:creationId xmlns:a16="http://schemas.microsoft.com/office/drawing/2014/main" xmlns="" id="{1FED68F9-1E8B-5008-C8C8-CFFBBAFD9E28}"/>
              </a:ext>
            </a:extLst>
          </p:cNvPr>
          <p:cNvSpPr>
            <a:spLocks noGrp="1"/>
          </p:cNvSpPr>
          <p:nvPr>
            <p:ph type="ftr" sz="quarter" idx="11"/>
          </p:nvPr>
        </p:nvSpPr>
        <p:spPr/>
        <p:txBody>
          <a:bodyPr/>
          <a:lstStyle/>
          <a:p>
            <a:r>
              <a:rPr lang="en-US" smtClean="0"/>
              <a:t>RDP</a:t>
            </a:r>
            <a:endParaRPr lang="en-US"/>
          </a:p>
        </p:txBody>
      </p:sp>
      <p:sp>
        <p:nvSpPr>
          <p:cNvPr id="5" name="Slide Number Placeholder 4">
            <a:extLst>
              <a:ext uri="{FF2B5EF4-FFF2-40B4-BE49-F238E27FC236}">
                <a16:creationId xmlns:a16="http://schemas.microsoft.com/office/drawing/2014/main" xmlns="" id="{3E2BB75D-F53A-48B6-B0EC-5EF68E41FF1F}"/>
              </a:ext>
            </a:extLst>
          </p:cNvPr>
          <p:cNvSpPr>
            <a:spLocks noGrp="1"/>
          </p:cNvSpPr>
          <p:nvPr>
            <p:ph type="sldNum" sz="quarter" idx="12"/>
          </p:nvPr>
        </p:nvSpPr>
        <p:spPr/>
        <p:txBody>
          <a:bodyPr/>
          <a:lstStyle/>
          <a:p>
            <a:fld id="{330EA680-D336-4FF7-8B7A-9848BB0A1C32}"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5400" b="1" dirty="0">
                <a:solidFill>
                  <a:srgbClr val="C00000"/>
                </a:solidFill>
              </a:rPr>
              <a:t>Objective Evidences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3878760"/>
              </p:ext>
            </p:extLst>
          </p:nvPr>
        </p:nvGraphicFramePr>
        <p:xfrm>
          <a:off x="1071156" y="1864814"/>
          <a:ext cx="10215156" cy="4358640"/>
        </p:xfrm>
        <a:graphic>
          <a:graphicData uri="http://schemas.openxmlformats.org/drawingml/2006/table">
            <a:tbl>
              <a:tblPr firstRow="1" bandRow="1">
                <a:tableStyleId>{5940675A-B579-460E-94D1-54222C63F5DA}</a:tableStyleId>
              </a:tblPr>
              <a:tblGrid>
                <a:gridCol w="3405052">
                  <a:extLst>
                    <a:ext uri="{9D8B030D-6E8A-4147-A177-3AD203B41FA5}">
                      <a16:colId xmlns:a16="http://schemas.microsoft.com/office/drawing/2014/main" xmlns="" val="20000"/>
                    </a:ext>
                  </a:extLst>
                </a:gridCol>
                <a:gridCol w="3405052">
                  <a:extLst>
                    <a:ext uri="{9D8B030D-6E8A-4147-A177-3AD203B41FA5}">
                      <a16:colId xmlns:a16="http://schemas.microsoft.com/office/drawing/2014/main" xmlns="" val="20001"/>
                    </a:ext>
                  </a:extLst>
                </a:gridCol>
                <a:gridCol w="3405052">
                  <a:extLst>
                    <a:ext uri="{9D8B030D-6E8A-4147-A177-3AD203B41FA5}">
                      <a16:colId xmlns:a16="http://schemas.microsoft.com/office/drawing/2014/main" xmlns="" val="20002"/>
                    </a:ext>
                  </a:extLst>
                </a:gridCol>
              </a:tblGrid>
              <a:tr h="370840">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Investigation</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Result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Normal Value</a:t>
                      </a:r>
                    </a:p>
                  </a:txBody>
                  <a:tcPr>
                    <a:solidFill>
                      <a:schemeClr val="bg2"/>
                    </a:solidFill>
                  </a:tcPr>
                </a:tc>
                <a:extLst>
                  <a:ext uri="{0D108BD9-81ED-4DB2-BD59-A6C34878D82A}">
                    <a16:rowId xmlns:a16="http://schemas.microsoft.com/office/drawing/2014/main" xmlns=""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Haemoglobin</a:t>
                      </a:r>
                      <a:r>
                        <a:rPr lang="en-IN" sz="2000" baseline="0" dirty="0">
                          <a:latin typeface="Times New Roman" panose="02020603050405020304" pitchFamily="18" charset="0"/>
                          <a:ea typeface="Arial Unicode MS" pitchFamily="34" charset="-128"/>
                          <a:cs typeface="Times New Roman" panose="02020603050405020304" pitchFamily="18" charset="0"/>
                        </a:rPr>
                        <a:t> </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13.7 g/ dl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13.8 – 17. 2 g/ dl  </a:t>
                      </a:r>
                    </a:p>
                  </a:txBody>
                  <a:tcPr/>
                </a:tc>
                <a:extLst>
                  <a:ext uri="{0D108BD9-81ED-4DB2-BD59-A6C34878D82A}">
                    <a16:rowId xmlns:a16="http://schemas.microsoft.com/office/drawing/2014/main" xmlns=""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Leucocytes</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25 %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20 – 40 %</a:t>
                      </a:r>
                    </a:p>
                  </a:txBody>
                  <a:tcPr/>
                </a:tc>
                <a:extLst>
                  <a:ext uri="{0D108BD9-81ED-4DB2-BD59-A6C34878D82A}">
                    <a16:rowId xmlns:a16="http://schemas.microsoft.com/office/drawing/2014/main" xmlns="" val="10002"/>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Neutrophils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61 %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40 – 60 % </a:t>
                      </a:r>
                    </a:p>
                  </a:txBody>
                  <a:tcPr/>
                </a:tc>
                <a:extLst>
                  <a:ext uri="{0D108BD9-81ED-4DB2-BD59-A6C34878D82A}">
                    <a16:rowId xmlns:a16="http://schemas.microsoft.com/office/drawing/2014/main" xmlns="" val="10003"/>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Eosinophils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01 %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 – 4 %</a:t>
                      </a:r>
                    </a:p>
                  </a:txBody>
                  <a:tcPr/>
                </a:tc>
                <a:extLst>
                  <a:ext uri="{0D108BD9-81ED-4DB2-BD59-A6C34878D82A}">
                    <a16:rowId xmlns:a16="http://schemas.microsoft.com/office/drawing/2014/main" xmlns="" val="10004"/>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Basophils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00 %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2 % </a:t>
                      </a:r>
                    </a:p>
                  </a:txBody>
                  <a:tcPr/>
                </a:tc>
                <a:extLst>
                  <a:ext uri="{0D108BD9-81ED-4DB2-BD59-A6C34878D82A}">
                    <a16:rowId xmlns:a16="http://schemas.microsoft.com/office/drawing/2014/main" xmlns="" val="10005"/>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Platelet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1.77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1.5 – 4.5 </a:t>
                      </a:r>
                    </a:p>
                  </a:txBody>
                  <a:tcPr/>
                </a:tc>
                <a:extLst>
                  <a:ext uri="{0D108BD9-81ED-4DB2-BD59-A6C34878D82A}">
                    <a16:rowId xmlns:a16="http://schemas.microsoft.com/office/drawing/2014/main" xmlns="" val="10006"/>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Monocytes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13 %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10 % </a:t>
                      </a:r>
                    </a:p>
                  </a:txBody>
                  <a:tcPr/>
                </a:tc>
                <a:extLst>
                  <a:ext uri="{0D108BD9-81ED-4DB2-BD59-A6C34878D82A}">
                    <a16:rowId xmlns:a16="http://schemas.microsoft.com/office/drawing/2014/main" xmlns="" val="10007"/>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Urea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30 mg / dl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 20 mg / dl </a:t>
                      </a:r>
                    </a:p>
                  </a:txBody>
                  <a:tcPr/>
                </a:tc>
                <a:extLst>
                  <a:ext uri="{0D108BD9-81ED-4DB2-BD59-A6C34878D82A}">
                    <a16:rowId xmlns:a16="http://schemas.microsoft.com/office/drawing/2014/main" xmlns="" val="10008"/>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Pcv</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39.4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38.3 – 48.6 </a:t>
                      </a:r>
                    </a:p>
                  </a:txBody>
                  <a:tcPr/>
                </a:tc>
                <a:extLst>
                  <a:ext uri="{0D108BD9-81ED-4DB2-BD59-A6C34878D82A}">
                    <a16:rowId xmlns:a16="http://schemas.microsoft.com/office/drawing/2014/main" xmlns="" val="10009"/>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RBC </a:t>
                      </a:r>
                    </a:p>
                  </a:txBody>
                  <a:tcPr>
                    <a:lnB w="12700" cap="flat" cmpd="sng" algn="ctr">
                      <a:solidFill>
                        <a:schemeClr val="tx1"/>
                      </a:solidFill>
                      <a:prstDash val="solid"/>
                      <a:round/>
                      <a:headEnd type="none" w="med" len="med"/>
                      <a:tailEnd type="none" w="med" len="med"/>
                    </a:lnB>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4.89 </a:t>
                      </a: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4.7 – 6.1 </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sp>
        <p:nvSpPr>
          <p:cNvPr id="5" name="Footer Placeholder 4">
            <a:extLst>
              <a:ext uri="{FF2B5EF4-FFF2-40B4-BE49-F238E27FC236}">
                <a16:creationId xmlns:a16="http://schemas.microsoft.com/office/drawing/2014/main" xmlns="" id="{1BB10BC6-D12D-798B-C369-AA21B2151917}"/>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a16="http://schemas.microsoft.com/office/drawing/2014/main" xmlns="" id="{321320A7-CCDC-8C8E-C40A-6054FD477CC1}"/>
              </a:ext>
            </a:extLst>
          </p:cNvPr>
          <p:cNvSpPr>
            <a:spLocks noGrp="1"/>
          </p:cNvSpPr>
          <p:nvPr>
            <p:ph type="sldNum" sz="quarter" idx="12"/>
          </p:nvPr>
        </p:nvSpPr>
        <p:spPr/>
        <p:txBody>
          <a:bodyPr/>
          <a:lstStyle/>
          <a:p>
            <a:fld id="{330EA680-D336-4FF7-8B7A-9848BB0A1C32}"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1741</TotalTime>
  <Words>964</Words>
  <Application>Microsoft Office PowerPoint</Application>
  <PresentationFormat>Widescreen</PresentationFormat>
  <Paragraphs>277</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 Unicode MS</vt:lpstr>
      <vt:lpstr>Arial</vt:lpstr>
      <vt:lpstr>Bahnschrift SemiBold SemiConden</vt:lpstr>
      <vt:lpstr>Calibri</vt:lpstr>
      <vt:lpstr>Calibri Light</vt:lpstr>
      <vt:lpstr>Times New Roman</vt:lpstr>
      <vt:lpstr>Wingdings</vt:lpstr>
      <vt:lpstr>office theme</vt:lpstr>
      <vt:lpstr>Case Presentation on community acquired pneumonia </vt:lpstr>
      <vt:lpstr>Introduction</vt:lpstr>
      <vt:lpstr>SOAP Analysis</vt:lpstr>
      <vt:lpstr>Patient Demographic Details</vt:lpstr>
      <vt:lpstr>Subjective Evidences</vt:lpstr>
      <vt:lpstr>Past History</vt:lpstr>
      <vt:lpstr>Physical Examination</vt:lpstr>
      <vt:lpstr>Provisional Diagnosis</vt:lpstr>
      <vt:lpstr>Objective Evidences</vt:lpstr>
      <vt:lpstr>Assessment</vt:lpstr>
      <vt:lpstr>Plan</vt:lpstr>
      <vt:lpstr>Non Pharmacological Treatments</vt:lpstr>
      <vt:lpstr>Pharmacological Treatment</vt:lpstr>
      <vt:lpstr>Progress Chart</vt:lpstr>
      <vt:lpstr>Discharge Medications</vt:lpstr>
      <vt:lpstr>Pharmacist Intervention</vt:lpstr>
      <vt:lpstr>Pharmacist Intervention</vt:lpstr>
      <vt:lpstr>Pharmacist Intervention </vt:lpstr>
      <vt:lpstr>Patient Counselling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66</cp:revision>
  <dcterms:created xsi:type="dcterms:W3CDTF">2013-07-15T20:26:40Z</dcterms:created>
  <dcterms:modified xsi:type="dcterms:W3CDTF">2024-09-03T08:30:53Z</dcterms:modified>
</cp:coreProperties>
</file>