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8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5" r:id="rId16"/>
    <p:sldId id="28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5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4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424D2-CC11-4B5F-821F-2FEB87EE389A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FE1AE-28E3-4732-9A67-E0B9B68DAE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1061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CFE1AE-28E3-4732-9A67-E0B9B68DAEB2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4865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7B8E5-803F-4C3A-96BC-0B060485475D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9836F-2649-4DD7-AA4A-6884B49C229D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A26C-EF3F-4E84-8589-6C6A843452C2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5FD4-CFFD-4E0C-8CA5-B9281671BE49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B479E-D77A-4648-ACB2-80BB75013F13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7D7-DFDE-499B-8E5F-9E26967CD6A4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83CA-E634-4DA9-ACD6-9D4CC94A7DF7}" type="datetime1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8227B-6CE0-430B-9A8E-D6AD99AC53A2}" type="datetime1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61E-F7AB-4785-A6A1-8FBCB216B6E8}" type="datetime1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9C7C1-5256-43B6-942F-C63BF5D3D360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58E9F-6E48-414C-A10F-230CCE41BAE3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968E1-7F3C-444F-8F16-DE9E2C47687A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19774332">
            <a:off x="2527300" y="2794000"/>
            <a:ext cx="792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152" y="1118209"/>
            <a:ext cx="9144000" cy="2406396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on</a:t>
            </a:r>
            <a:b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DKA primary hypothyroidism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E293ADD-EB55-3A5E-8A0D-6EFB71FDA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CA32FDA-092E-DE53-B275-8B637E9CF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506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I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Goal</a:t>
            </a:r>
          </a:p>
          <a:p>
            <a:r>
              <a:rPr lang="en-IN" sz="3200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Specific :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to improve the patient quality of life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reduce the further complication of hypothyroidism  . </a:t>
            </a:r>
          </a:p>
          <a:p>
            <a:r>
              <a:rPr lang="en-IN" sz="3200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Disease specific :</a:t>
            </a: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To prevent the Etiology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treat the sings and symptoms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treat the weakness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0D5656A-2036-06AF-0BAD-7DA5D160E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4101C0-CEDB-F60B-9843-9EF7C7589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Non Pharmacological Treatments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19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F277490-F50C-C43D-197F-4F424C483B94}"/>
              </a:ext>
            </a:extLst>
          </p:cNvPr>
          <p:cNvSpPr txBox="1"/>
          <p:nvPr/>
        </p:nvSpPr>
        <p:spPr>
          <a:xfrm>
            <a:off x="1290918" y="1541929"/>
            <a:ext cx="1090108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Medical nutrition therapy (MNT)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weight management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physical activity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smoking cessation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diabetes self-management education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 b="0" i="0" dirty="0">
                <a:effectLst/>
                <a:latin typeface="Google Sans"/>
              </a:rPr>
              <a:t>selenium-rich, sugar-free, or gluten-free diet, as well as taking vitamin B supplements and probiotics</a:t>
            </a:r>
            <a:endParaRPr lang="en-US" sz="32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  <a:p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1EDDBC5-B1B8-6D67-87D5-83E868ED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915AAED-4273-9EDA-D1A4-4D0CB6CB9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48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Pharmacological Treatment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0476372"/>
              </p:ext>
            </p:extLst>
          </p:nvPr>
        </p:nvGraphicFramePr>
        <p:xfrm>
          <a:off x="990218" y="2029761"/>
          <a:ext cx="10528660" cy="3078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91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51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913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58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4546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6664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1934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of days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h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actrapid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Insulin injection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units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Normal saline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2.5 ml / 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xone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Ceftriaxone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gm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pan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thyrononm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Thyroxine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sdium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emeset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Obndasetrone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 O 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5FD6D9-0DE7-6261-0D87-586B81330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9AFC36-CDF9-9F54-192C-5ADDDEFCE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Progress Chart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9021334"/>
              </p:ext>
            </p:extLst>
          </p:nvPr>
        </p:nvGraphicFramePr>
        <p:xfrm>
          <a:off x="838200" y="2126074"/>
          <a:ext cx="10515600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Time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BP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Pulse Rate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01 / 01 / 2024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30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130 / 80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90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02 / 01 /2024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30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130 / 80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85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F37477-A2A1-C815-682F-69A4C45D4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65FA20C-634E-673A-18C6-49A6D67F7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143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Discharge Medications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6430969"/>
              </p:ext>
            </p:extLst>
          </p:nvPr>
        </p:nvGraphicFramePr>
        <p:xfrm>
          <a:off x="838199" y="2008506"/>
          <a:ext cx="10369731" cy="275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44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343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817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50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8139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034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5933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 of days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396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h act rapid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Insulin injection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units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25 – 25 – 25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basaglar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Insulin glargine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-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0 – 25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zifi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cv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Cefixime + clavulanic acid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rantac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Ranitidine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150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4A8A1FB0-38B8-615E-CFFE-ACCC346CE4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116783"/>
              </p:ext>
            </p:extLst>
          </p:nvPr>
        </p:nvGraphicFramePr>
        <p:xfrm>
          <a:off x="838199" y="4760426"/>
          <a:ext cx="1036973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4742">
                  <a:extLst>
                    <a:ext uri="{9D8B030D-6E8A-4147-A177-3AD203B41FA5}">
                      <a16:colId xmlns:a16="http://schemas.microsoft.com/office/drawing/2014/main" xmlns="" val="2033713244"/>
                    </a:ext>
                  </a:extLst>
                </a:gridCol>
                <a:gridCol w="1739153">
                  <a:extLst>
                    <a:ext uri="{9D8B030D-6E8A-4147-A177-3AD203B41FA5}">
                      <a16:colId xmlns:a16="http://schemas.microsoft.com/office/drawing/2014/main" xmlns="" val="2282500077"/>
                    </a:ext>
                  </a:extLst>
                </a:gridCol>
                <a:gridCol w="2178424">
                  <a:extLst>
                    <a:ext uri="{9D8B030D-6E8A-4147-A177-3AD203B41FA5}">
                      <a16:colId xmlns:a16="http://schemas.microsoft.com/office/drawing/2014/main" xmlns="" val="3804532228"/>
                    </a:ext>
                  </a:extLst>
                </a:gridCol>
                <a:gridCol w="1053241">
                  <a:extLst>
                    <a:ext uri="{9D8B030D-6E8A-4147-A177-3AD203B41FA5}">
                      <a16:colId xmlns:a16="http://schemas.microsoft.com/office/drawing/2014/main" xmlns="" val="2723706270"/>
                    </a:ext>
                  </a:extLst>
                </a:gridCol>
                <a:gridCol w="1481390">
                  <a:extLst>
                    <a:ext uri="{9D8B030D-6E8A-4147-A177-3AD203B41FA5}">
                      <a16:colId xmlns:a16="http://schemas.microsoft.com/office/drawing/2014/main" xmlns="" val="573988159"/>
                    </a:ext>
                  </a:extLst>
                </a:gridCol>
                <a:gridCol w="1705675">
                  <a:extLst>
                    <a:ext uri="{9D8B030D-6E8A-4147-A177-3AD203B41FA5}">
                      <a16:colId xmlns:a16="http://schemas.microsoft.com/office/drawing/2014/main" xmlns="" val="2584757405"/>
                    </a:ext>
                  </a:extLst>
                </a:gridCol>
                <a:gridCol w="1257105">
                  <a:extLst>
                    <a:ext uri="{9D8B030D-6E8A-4147-A177-3AD203B41FA5}">
                      <a16:colId xmlns:a16="http://schemas.microsoft.com/office/drawing/2014/main" xmlns="" val="41534532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Tab </a:t>
                      </a:r>
                      <a:r>
                        <a:rPr lang="en-IN" dirty="0" err="1"/>
                        <a:t>thynonrom</a:t>
                      </a:r>
                      <a:r>
                        <a:rPr lang="en-IN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Levothyroxine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25 ug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22747899"/>
                  </a:ext>
                </a:extLst>
              </a:tr>
            </a:tbl>
          </a:graphicData>
        </a:graphic>
      </p:graphicFrame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AA022ED6-A3A8-215D-5B76-0F3AD706A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220D10DA-7338-0C0C-86A3-D6F123A1D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Patient Counselling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EE32F84-FCB7-4D62-AE18-A5CD5AC6BD71}"/>
              </a:ext>
            </a:extLst>
          </p:cNvPr>
          <p:cNvSpPr txBox="1"/>
          <p:nvPr/>
        </p:nvSpPr>
        <p:spPr>
          <a:xfrm>
            <a:off x="1443318" y="2160494"/>
            <a:ext cx="67683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processed food  , caffeine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 iodine rich food  your diet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Drink vitamin rich beverage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regular exercise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 stress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Eat balanced  and healthy diet 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71A55E2-14BC-E133-4271-1A405E9C3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D5F4F78-57AF-AF03-EC46-3A5F3B0FC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5867" y="2549324"/>
            <a:ext cx="636603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 YOU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6543329-3306-279F-EB13-4E2223F74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F382A23-A6A0-A64B-BAF0-8169D3F0F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SOAP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None/>
            </a:pPr>
            <a:endParaRPr lang="en-IN" dirty="0"/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 -  Subjective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O -  Objective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A – Assessment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P - Plan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ABD1AC4-8559-BFC4-599C-81CEF9708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DFC749-1796-BE74-70A1-1BAB122F8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800" b="1" dirty="0">
                <a:solidFill>
                  <a:srgbClr val="C00000"/>
                </a:solidFill>
              </a:rPr>
              <a:t>Patient Demographic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C00000"/>
              </a:buClr>
              <a:buNone/>
            </a:pPr>
            <a:r>
              <a:rPr lang="en-IN" sz="3200" b="1" u="sng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Demographic Details</a:t>
            </a:r>
            <a:endParaRPr lang="en-IN" sz="3600" b="1" u="sng" dirty="0">
              <a:solidFill>
                <a:srgbClr val="C0000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Name: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XYZ       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DOA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01 / 01 / 2023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Age: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16 years     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DOD: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02 / 01/ 2023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Sex: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female        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IP No: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2312280197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Weight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: 52 kg        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Unit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: Endocrinology </a:t>
            </a:r>
          </a:p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Complaints on Admission :</a:t>
            </a:r>
          </a:p>
          <a:p>
            <a:pPr marL="0" indent="0">
              <a:buNone/>
            </a:pPr>
            <a:r>
              <a:rPr lang="en-IN" dirty="0"/>
              <a:t>c/o generalised weakness for 3 days , pain abdomen , nausea and vomiting's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648A3C-B7DF-9A6C-DD7D-A173F55EC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151AAA-8C73-6E7C-0A2D-FBC11C251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Subjective Evidences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IN" sz="3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1. Generalised weakness for 3 days . 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IN" sz="3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2. Pain abdomen .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IN" sz="3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3. Nausea and vomiting . </a:t>
            </a:r>
          </a:p>
          <a:p>
            <a:pPr marL="0" indent="0">
              <a:buClr>
                <a:srgbClr val="C00000"/>
              </a:buClr>
              <a:buNone/>
            </a:pP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Clr>
                <a:srgbClr val="C00000"/>
              </a:buClr>
              <a:buNone/>
            </a:pP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sz="20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None/>
            </a:pPr>
            <a:r>
              <a:rPr lang="en-IN" sz="20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Symptoms were present since last 3 days . </a:t>
            </a:r>
            <a:endParaRPr lang="en-IN" sz="20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A11AB2-7ADA-74F2-3FDF-01EBA6A1A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A37B5B5-4586-2C65-FE69-0ED6EA7CE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Past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3729" y="1888378"/>
            <a:ext cx="11192435" cy="4351338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Medical History : k/c/o T </a:t>
            </a:r>
            <a:r>
              <a:rPr lang="en-IN" sz="3200" dirty="0">
                <a:latin typeface="Bahnschrift SemiBold SemiConden" panose="020B0502040204020203" pitchFamily="34" charset="0"/>
                <a:ea typeface="Arial Unicode MS" pitchFamily="34" charset="-128"/>
                <a:cs typeface="Times New Roman" panose="02020603050405020304" pitchFamily="18" charset="0"/>
              </a:rPr>
              <a:t>1</a:t>
            </a: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DM since 2 years on basal bolus regimen .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Medication History : tab thermoform  25 mcg 1 – 0 – 0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Social History : mixed diet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Family History : nil </a:t>
            </a:r>
            <a:endParaRPr lang="en-IN" sz="36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9D247F-635C-CF66-A84E-5FABE43F2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0759679-86B9-A7F2-08AA-4472AA5BB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957047" cy="4351338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General :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CVS :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S1S2 +ve murmurs heard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RS :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B/L NVBS +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CNS : </a:t>
            </a:r>
            <a:r>
              <a:rPr lang="en-US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onscious and Oriented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 :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Soft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Others :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BP :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130 / 80 </a:t>
            </a:r>
            <a:r>
              <a:rPr lang="en-IN" b="1" dirty="0" err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mmhg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Pulse :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90 bpm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Temp :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Afebrile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RR :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18 </a:t>
            </a:r>
            <a:r>
              <a:rPr lang="en-IN" b="1" dirty="0" err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cpm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endParaRPr lang="en-IN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12518CF-B4A3-256C-371F-37CC741D9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82AD8F-DAE7-ECBE-34DC-E3A820E5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002060"/>
                </a:solidFill>
              </a:rPr>
              <a:t>Provisional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None/>
            </a:pP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D0D02DD-8391-9389-6EBE-E80CDD3C130A}"/>
              </a:ext>
            </a:extLst>
          </p:cNvPr>
          <p:cNvSpPr txBox="1"/>
          <p:nvPr/>
        </p:nvSpPr>
        <p:spPr>
          <a:xfrm>
            <a:off x="1792941" y="2351782"/>
            <a:ext cx="7575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1 diabetes mellitus in DKA primary hypothyroidism 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47E19E-AFF4-576F-DB82-36C40479E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B94599B-139F-9F23-986F-97702307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Objective Evidences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0749731"/>
              </p:ext>
            </p:extLst>
          </p:nvPr>
        </p:nvGraphicFramePr>
        <p:xfrm>
          <a:off x="1071156" y="1864814"/>
          <a:ext cx="10215156" cy="435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050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050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050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Investigation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Result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Normal Value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Haemoglobin</a:t>
                      </a:r>
                      <a:r>
                        <a:rPr lang="en-IN" sz="2000" baseline="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12.1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13.8 – 17. 2 g/ dl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Leucocytes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– 40 %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Neutrophils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84 %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– 60 %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GRBS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354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70 – 100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RBS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464 %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80 – 120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Serum Creatinine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0.4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0.7 – 1.3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Urea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27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– 20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Sodium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134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135 – 145 meq / 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Potassium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5.1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3.5 – 5.1 meq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Total count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14640 million / cells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4500 – 11 000 million / cells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97DAB5-7AA8-4BFD-981E-A635F3F32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C942DB1-8B3C-B607-E41C-46084D027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6D41BF0-FE70-50B4-A1C5-0813E90D2F13}"/>
              </a:ext>
            </a:extLst>
          </p:cNvPr>
          <p:cNvSpPr txBox="1"/>
          <p:nvPr/>
        </p:nvSpPr>
        <p:spPr>
          <a:xfrm>
            <a:off x="1057834" y="2282692"/>
            <a:ext cx="10390093" cy="2259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 patient was suffering from type 1 diabetes mellitus in DKA primary hypothyroidism . 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93C444A-FC1C-C7D0-2FF3-9E71C1D77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45BAC92-0061-634C-9442-1FBAF5017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643</TotalTime>
  <Words>707</Words>
  <Application>Microsoft Office PowerPoint</Application>
  <PresentationFormat>Widescreen</PresentationFormat>
  <Paragraphs>245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 Unicode MS</vt:lpstr>
      <vt:lpstr>Arial</vt:lpstr>
      <vt:lpstr>Bahnschrift SemiBold SemiConden</vt:lpstr>
      <vt:lpstr>Calibri</vt:lpstr>
      <vt:lpstr>Calibri Light</vt:lpstr>
      <vt:lpstr>Google Sans</vt:lpstr>
      <vt:lpstr>Times New Roman</vt:lpstr>
      <vt:lpstr>Wingdings</vt:lpstr>
      <vt:lpstr>office theme</vt:lpstr>
      <vt:lpstr>Case Presentation on DKA primary hypothyroidism </vt:lpstr>
      <vt:lpstr>SOAP Analysis</vt:lpstr>
      <vt:lpstr>Patient Demographic Details</vt:lpstr>
      <vt:lpstr>Subjective Evidences</vt:lpstr>
      <vt:lpstr>Past History</vt:lpstr>
      <vt:lpstr>Physical Examination</vt:lpstr>
      <vt:lpstr>Provisional Diagnosis</vt:lpstr>
      <vt:lpstr>Objective Evidences</vt:lpstr>
      <vt:lpstr>Assessment</vt:lpstr>
      <vt:lpstr>Plan</vt:lpstr>
      <vt:lpstr>Non Pharmacological Treatments</vt:lpstr>
      <vt:lpstr>Pharmacological Treatment</vt:lpstr>
      <vt:lpstr>Progress Chart</vt:lpstr>
      <vt:lpstr>Discharge Medications</vt:lpstr>
      <vt:lpstr>Patient Counselling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65</cp:revision>
  <dcterms:created xsi:type="dcterms:W3CDTF">2013-07-15T20:26:40Z</dcterms:created>
  <dcterms:modified xsi:type="dcterms:W3CDTF">2024-09-03T08:33:08Z</dcterms:modified>
</cp:coreProperties>
</file>