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0" r:id="rId1"/>
  </p:sldMasterIdLst>
  <p:notesMasterIdLst>
    <p:notesMasterId r:id="rId20"/>
  </p:notesMasterIdLst>
  <p:sldIdLst>
    <p:sldId id="283" r:id="rId2"/>
    <p:sldId id="272" r:id="rId3"/>
    <p:sldId id="258" r:id="rId4"/>
    <p:sldId id="259" r:id="rId5"/>
    <p:sldId id="260" r:id="rId6"/>
    <p:sldId id="261" r:id="rId7"/>
    <p:sldId id="281" r:id="rId8"/>
    <p:sldId id="264" r:id="rId9"/>
    <p:sldId id="263" r:id="rId10"/>
    <p:sldId id="265" r:id="rId11"/>
    <p:sldId id="266" r:id="rId12"/>
    <p:sldId id="273" r:id="rId13"/>
    <p:sldId id="280" r:id="rId14"/>
    <p:sldId id="276" r:id="rId15"/>
    <p:sldId id="284" r:id="rId16"/>
    <p:sldId id="282" r:id="rId17"/>
    <p:sldId id="268" r:id="rId18"/>
    <p:sldId id="269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3134" autoAdjust="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9/3/2024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718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052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04EAB-8DB8-4042-A770-9F4B0D89F5BB}" type="datetime1">
              <a:rPr lang="en-IN" smtClean="0"/>
              <a:t>03-09-2024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656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07851-4460-40D8-B5DB-ECCFC7DCADD0}" type="datetime1">
              <a:rPr lang="en-IN" smtClean="0"/>
              <a:t>03-09-2024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5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CD049-8AD8-4F25-9755-8F3D16FC886F}" type="datetime1">
              <a:rPr lang="en-IN" smtClean="0"/>
              <a:t>03-09-2024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694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92268-2208-474D-974B-D9BABB16EF18}" type="datetime1">
              <a:rPr lang="en-IN" smtClean="0"/>
              <a:t>03-09-2024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668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51F6F-47FB-4778-81ED-8B1D9BB2B23F}" type="datetime1">
              <a:rPr lang="en-IN" smtClean="0"/>
              <a:t>03-09-2024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29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0C6BD-7F8D-4551-813A-07FF24889944}" type="datetime1">
              <a:rPr lang="en-IN" smtClean="0"/>
              <a:t>03-09-2024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989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7BD06-70B7-4F2A-A960-09869AD50190}" type="datetime1">
              <a:rPr lang="en-IN" smtClean="0"/>
              <a:t>03-09-2024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868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0B764-2659-4C98-BEFC-CCAD152CBB58}" type="datetime1">
              <a:rPr lang="en-IN" smtClean="0"/>
              <a:t>03-09-2024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950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D4663-6681-4873-9E74-4D7FD7589A79}" type="datetime1">
              <a:rPr lang="en-IN" smtClean="0"/>
              <a:t>03-09-2024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825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0DB00-8A9E-46E4-B662-20D0FD4FD54E}" type="datetime1">
              <a:rPr lang="en-IN" smtClean="0"/>
              <a:t>03-09-2024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8159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93CE0-9A6A-449D-B7BB-964FD863B13C}" type="datetime1">
              <a:rPr lang="en-IN" smtClean="0"/>
              <a:t>03-09-2024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215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B9B561-16B3-4CCF-8AE4-FE7D802B0CEE}" type="datetime1">
              <a:rPr lang="en-IN" smtClean="0"/>
              <a:t>03-09-2024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 rot="19476315">
            <a:off x="2469457" y="2895599"/>
            <a:ext cx="805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28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338329" y="2924583"/>
            <a:ext cx="10363200" cy="1524000"/>
          </a:xfrm>
        </p:spPr>
        <p:txBody>
          <a:bodyPr>
            <a:normAutofit fontScale="90000"/>
          </a:bodyPr>
          <a:lstStyle/>
          <a:p>
            <a:r>
              <a:rPr lang="en-IN" b="1" dirty="0">
                <a:latin typeface="Times New Roman" pitchFamily="18" charset="0"/>
                <a:cs typeface="Times New Roman" pitchFamily="18" charset="0"/>
              </a:rPr>
              <a:t>CASE PRESENTATION ON DECOMPENSATED LIVER DISEASE WITH PORTAL HTN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RDP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latin typeface="Times New Roman" pitchFamily="18" charset="0"/>
                <a:cs typeface="Times New Roman" pitchFamily="18" charset="0"/>
              </a:rPr>
              <a:t>1</a:t>
            </a:fld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796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4503" y="228601"/>
            <a:ext cx="10018713" cy="975360"/>
          </a:xfrm>
        </p:spPr>
        <p:txBody>
          <a:bodyPr/>
          <a:lstStyle/>
          <a:p>
            <a:r>
              <a:rPr lang="en-IN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OBJECTIVE EVIDENCE</a:t>
            </a:r>
          </a:p>
        </p:txBody>
      </p:sp>
      <p:graphicFrame>
        <p:nvGraphicFramePr>
          <p:cNvPr id="5" name="Table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6470148"/>
              </p:ext>
            </p:extLst>
          </p:nvPr>
        </p:nvGraphicFramePr>
        <p:xfrm>
          <a:off x="1202956" y="1735602"/>
          <a:ext cx="10018712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93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093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97070"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ABNORMAL 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7070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Total Bilirubin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1.8 mg/dl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7070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Direct </a:t>
                      </a:r>
                      <a:r>
                        <a:rPr lang="en-IN">
                          <a:latin typeface="Times New Roman" pitchFamily="18" charset="0"/>
                          <a:cs typeface="Times New Roman" pitchFamily="18" charset="0"/>
                        </a:rPr>
                        <a:t>BiIlirubin</a:t>
                      </a:r>
                      <a:r>
                        <a:rPr lang="en-IN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0.6</a:t>
                      </a:r>
                      <a:r>
                        <a:rPr lang="en-IN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mg/dl       </a:t>
                      </a:r>
                      <a:endParaRPr lang="en-IN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7070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Globulin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4.4 </a:t>
                      </a:r>
                      <a:r>
                        <a:rPr lang="en-IN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gm</a:t>
                      </a:r>
                      <a:r>
                        <a:rPr lang="en-IN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7070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SGOT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</a:t>
                      </a:r>
                      <a:r>
                        <a:rPr lang="en-IN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IU/L</a:t>
                      </a:r>
                      <a:endParaRPr lang="en-IN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7070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SGPT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 IU/L     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97070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ALP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210 IU/L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97070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Serum Potassium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5.7 </a:t>
                      </a:r>
                      <a:r>
                        <a:rPr lang="en-IN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mEq</a:t>
                      </a:r>
                      <a:r>
                        <a:rPr lang="en-IN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RDP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latin typeface="Times New Roman" pitchFamily="18" charset="0"/>
                <a:cs typeface="Times New Roman" pitchFamily="18" charset="0"/>
              </a:rPr>
              <a:t>10</a:t>
            </a:fld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Up Arrow 14"/>
          <p:cNvSpPr/>
          <p:nvPr/>
        </p:nvSpPr>
        <p:spPr>
          <a:xfrm>
            <a:off x="9478108" y="2171700"/>
            <a:ext cx="211015" cy="23739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7" name="Up Arrow 16"/>
          <p:cNvSpPr/>
          <p:nvPr/>
        </p:nvSpPr>
        <p:spPr>
          <a:xfrm>
            <a:off x="9472235" y="3607776"/>
            <a:ext cx="211015" cy="23739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8" name="Up Arrow 17"/>
          <p:cNvSpPr/>
          <p:nvPr/>
        </p:nvSpPr>
        <p:spPr>
          <a:xfrm>
            <a:off x="9489829" y="2543907"/>
            <a:ext cx="211015" cy="23739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0" name="Up Arrow 19"/>
          <p:cNvSpPr/>
          <p:nvPr/>
        </p:nvSpPr>
        <p:spPr>
          <a:xfrm>
            <a:off x="9489830" y="2933699"/>
            <a:ext cx="211015" cy="23739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1" name="Up Arrow 20"/>
          <p:cNvSpPr/>
          <p:nvPr/>
        </p:nvSpPr>
        <p:spPr>
          <a:xfrm>
            <a:off x="9507411" y="3320561"/>
            <a:ext cx="211015" cy="23739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2" name="Up Arrow 21"/>
          <p:cNvSpPr/>
          <p:nvPr/>
        </p:nvSpPr>
        <p:spPr>
          <a:xfrm>
            <a:off x="9478106" y="4366845"/>
            <a:ext cx="211015" cy="23739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3" name="Up Arrow 22"/>
          <p:cNvSpPr/>
          <p:nvPr/>
        </p:nvSpPr>
        <p:spPr>
          <a:xfrm>
            <a:off x="9486896" y="4015153"/>
            <a:ext cx="211015" cy="23739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3341" y="800100"/>
            <a:ext cx="10666659" cy="4123592"/>
          </a:xfrm>
        </p:spPr>
        <p:txBody>
          <a:bodyPr>
            <a:normAutofit/>
          </a:bodyPr>
          <a:lstStyle/>
          <a:p>
            <a:pPr algn="l"/>
            <a:r>
              <a:rPr lang="en-IN" sz="6700" b="1" i="1" u="sng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Assesments</a:t>
            </a:r>
            <a:r>
              <a:rPr lang="en-IN" sz="6700" b="1" i="1" u="sng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:</a:t>
            </a:r>
            <a:br>
              <a:rPr lang="en-IN" sz="6700" b="1" i="1" u="sng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IN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1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BASED ON THE SUBJECTIVE AND OBJECTIVE EVIDENCES IT WAS COMFIRMED WITH DECOMPENSATED LIVER DISEASE WITH PORTAL HYPERTENSION.</a:t>
            </a:r>
            <a:r>
              <a:rPr lang="en-IN" sz="31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31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en-IN" sz="31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RDP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latin typeface="Times New Roman" pitchFamily="18" charset="0"/>
                <a:cs typeface="Times New Roman" pitchFamily="18" charset="0"/>
              </a:rPr>
              <a:t>11</a:t>
            </a:fld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03225"/>
            <a:ext cx="10972800" cy="582613"/>
          </a:xfrm>
        </p:spPr>
        <p:txBody>
          <a:bodyPr>
            <a:normAutofit fontScale="90000"/>
          </a:bodyPr>
          <a:lstStyle/>
          <a:p>
            <a:r>
              <a:rPr lang="en-IN" altLang="en-US" b="1" i="1" u="sng" dirty="0">
                <a:latin typeface="Times New Roman" pitchFamily="18" charset="0"/>
                <a:cs typeface="Times New Roman" pitchFamily="18" charset="0"/>
              </a:rPr>
              <a:t>GOALS OF THERAPY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2418" y="2271021"/>
            <a:ext cx="9877777" cy="3450696"/>
          </a:xfrm>
        </p:spPr>
        <p:txBody>
          <a:bodyPr/>
          <a:lstStyle/>
          <a:p>
            <a:pPr algn="l"/>
            <a:r>
              <a:rPr lang="en-IN" b="1" i="1" u="sng" dirty="0" err="1">
                <a:latin typeface="Times New Roman" pitchFamily="18" charset="0"/>
                <a:cs typeface="Times New Roman" pitchFamily="18" charset="0"/>
                <a:sym typeface="+mn-ea"/>
              </a:rPr>
              <a:t>Pateint’s</a:t>
            </a:r>
            <a:r>
              <a:rPr lang="en-IN" b="1" i="1" u="sng" dirty="0">
                <a:latin typeface="Times New Roman" pitchFamily="18" charset="0"/>
                <a:cs typeface="Times New Roman" pitchFamily="18" charset="0"/>
                <a:sym typeface="+mn-ea"/>
              </a:rPr>
              <a:t> Specific :</a:t>
            </a:r>
            <a:endParaRPr lang="en-IN" b="1" i="1" u="sng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  <a:sym typeface="+mn-ea"/>
              </a:rPr>
              <a:t>To relieve signs and symptoms of liver disease.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  <a:sym typeface="+mn-ea"/>
              </a:rPr>
              <a:t>To relieve Abdominal pain.</a:t>
            </a:r>
            <a:endParaRPr lang="en-IN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IN" b="1" i="1" u="sng" dirty="0">
                <a:latin typeface="Times New Roman" pitchFamily="18" charset="0"/>
                <a:cs typeface="Times New Roman" pitchFamily="18" charset="0"/>
                <a:sym typeface="+mn-ea"/>
              </a:rPr>
              <a:t>Disease’s Specific : </a:t>
            </a:r>
            <a:r>
              <a:rPr lang="en-US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</a:p>
          <a:p>
            <a:pPr algn="l"/>
            <a:r>
              <a:rPr lang="en-US" dirty="0">
                <a:latin typeface="Times New Roman" pitchFamily="18" charset="0"/>
                <a:cs typeface="Times New Roman" pitchFamily="18" charset="0"/>
                <a:sym typeface="+mn-ea"/>
              </a:rPr>
              <a:t>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1.To prevent further complication of  liver disease.</a:t>
            </a:r>
          </a:p>
          <a:p>
            <a:pPr algn="l"/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ea"/>
              </a:rPr>
              <a:t>2. To improve the health of life of patient .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RDP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latin typeface="Times New Roman" pitchFamily="18" charset="0"/>
                <a:cs typeface="Times New Roman" pitchFamily="18" charset="0"/>
              </a:rPr>
              <a:t>12</a:t>
            </a:fld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35977" y="559777"/>
            <a:ext cx="10972800" cy="582613"/>
          </a:xfrm>
        </p:spPr>
        <p:txBody>
          <a:bodyPr>
            <a:normAutofit fontScale="90000"/>
          </a:bodyPr>
          <a:lstStyle/>
          <a:p>
            <a:r>
              <a:rPr lang="en-IN" sz="4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TREATMENT :-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71146" y="1640743"/>
            <a:ext cx="10972800" cy="4953000"/>
          </a:xfrm>
        </p:spPr>
        <p:txBody>
          <a:bodyPr/>
          <a:lstStyle/>
          <a:p>
            <a:pPr marL="0" indent="0">
              <a:buNone/>
            </a:pPr>
            <a:r>
              <a:rPr lang="en-IN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NON PHARMACOLOGICAL TREATMENT :-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Avoid junk foods.</a:t>
            </a:r>
          </a:p>
          <a:p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Avoid Alcohol consumptions</a:t>
            </a:r>
          </a:p>
          <a:p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Regular exercise.</a:t>
            </a:r>
          </a:p>
          <a:p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Avoid </a:t>
            </a:r>
            <a:r>
              <a:rPr lang="en-IN" sz="2800" dirty="0" err="1">
                <a:latin typeface="Times New Roman" pitchFamily="18" charset="0"/>
                <a:cs typeface="Times New Roman" pitchFamily="18" charset="0"/>
              </a:rPr>
              <a:t>cigerette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 smoking.</a:t>
            </a:r>
          </a:p>
          <a:p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Adequate fluids intake</a:t>
            </a: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RDP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latin typeface="Times New Roman" pitchFamily="18" charset="0"/>
                <a:cs typeface="Times New Roman" pitchFamily="18" charset="0"/>
              </a:rPr>
              <a:t>13</a:t>
            </a:fld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0604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195" y="272414"/>
            <a:ext cx="10019030" cy="1283823"/>
          </a:xfrm>
        </p:spPr>
        <p:txBody>
          <a:bodyPr>
            <a:normAutofit fontScale="90000"/>
          </a:bodyPr>
          <a:lstStyle/>
          <a:p>
            <a:r>
              <a:rPr lang="en-IN" b="1" i="1" u="sng" dirty="0">
                <a:latin typeface="Times New Roman" pitchFamily="18" charset="0"/>
                <a:cs typeface="Times New Roman" pitchFamily="18" charset="0"/>
              </a:rPr>
              <a:t>PHARMACOLOGICAL TREATMENT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dirty="0">
                <a:latin typeface="Times New Roman" pitchFamily="18" charset="0"/>
                <a:cs typeface="Times New Roman" pitchFamily="18" charset="0"/>
              </a:rPr>
            </a:br>
            <a:r>
              <a:rPr lang="en-IN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DRUGS  TREATMENT CHART:-</a:t>
            </a:r>
          </a:p>
        </p:txBody>
      </p:sp>
      <p:graphicFrame>
        <p:nvGraphicFramePr>
          <p:cNvPr id="4" name="Tabl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4790675"/>
              </p:ext>
            </p:extLst>
          </p:nvPr>
        </p:nvGraphicFramePr>
        <p:xfrm>
          <a:off x="320480" y="1762711"/>
          <a:ext cx="11594465" cy="4231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34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3769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243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2000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2666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4071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4579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4579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389255">
                <a:tc rowSpan="2">
                  <a:txBody>
                    <a:bodyPr/>
                    <a:lstStyle/>
                    <a:p>
                      <a:pPr algn="l"/>
                      <a:r>
                        <a:rPr lang="en-IN" sz="2000" b="1" dirty="0">
                          <a:latin typeface="Times New Roman" pitchFamily="18" charset="0"/>
                          <a:cs typeface="Times New Roman" pitchFamily="18" charset="0"/>
                        </a:rPr>
                        <a:t>BRAND NAME 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GENERIC NAME 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DOSE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ROUTE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FREQUENCY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DAYS</a:t>
                      </a:r>
                    </a:p>
                  </a:txBody>
                  <a:tcPr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92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   2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   3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88010"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Inj. PAN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       Pantoprazole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     40 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            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1 – 0 –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</a:p>
                  </a:txBody>
                  <a:tcPr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  +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88645"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Inj.</a:t>
                      </a:r>
                      <a:r>
                        <a:rPr lang="en-IN" baseline="0" dirty="0">
                          <a:latin typeface="Times New Roman" pitchFamily="18" charset="0"/>
                          <a:cs typeface="Times New Roman" pitchFamily="18" charset="0"/>
                        </a:rPr>
                        <a:t> EMESET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      Ondansetrone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      4 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            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1 – 0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   +</a:t>
                      </a:r>
                    </a:p>
                  </a:txBody>
                  <a:tcPr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    + 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    +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88645"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Inj. XONE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        Cef</a:t>
                      </a:r>
                      <a:r>
                        <a:rPr lang="en-IN" baseline="0" dirty="0">
                          <a:latin typeface="Times New Roman" pitchFamily="18" charset="0"/>
                          <a:cs typeface="Times New Roman" pitchFamily="18" charset="0"/>
                        </a:rPr>
                        <a:t>triaxone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      1 </a:t>
                      </a:r>
                      <a:r>
                        <a:rPr lang="en-IN" dirty="0" err="1">
                          <a:latin typeface="Times New Roman" pitchFamily="18" charset="0"/>
                          <a:cs typeface="Times New Roman" pitchFamily="18" charset="0"/>
                        </a:rPr>
                        <a:t>gm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            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 +</a:t>
                      </a:r>
                    </a:p>
                  </a:txBody>
                  <a:tcPr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89280"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Tab. </a:t>
                      </a:r>
                      <a:r>
                        <a:rPr lang="en-IN" dirty="0" err="1">
                          <a:latin typeface="Times New Roman" pitchFamily="18" charset="0"/>
                          <a:cs typeface="Times New Roman" pitchFamily="18" charset="0"/>
                        </a:rPr>
                        <a:t>Udiliv</a:t>
                      </a:r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IN" dirty="0" err="1">
                          <a:latin typeface="Times New Roman" pitchFamily="18" charset="0"/>
                          <a:cs typeface="Times New Roman" pitchFamily="18" charset="0"/>
                        </a:rPr>
                        <a:t>Ursodeoxycholic</a:t>
                      </a:r>
                      <a:r>
                        <a:rPr lang="en-IN" baseline="0" dirty="0">
                          <a:latin typeface="Times New Roman" pitchFamily="18" charset="0"/>
                          <a:cs typeface="Times New Roman" pitchFamily="18" charset="0"/>
                        </a:rPr>
                        <a:t> acid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    300</a:t>
                      </a:r>
                      <a:r>
                        <a:rPr lang="en-IN" baseline="0" dirty="0">
                          <a:latin typeface="Times New Roman" pitchFamily="18" charset="0"/>
                          <a:cs typeface="Times New Roman" pitchFamily="18" charset="0"/>
                        </a:rPr>
                        <a:t> mg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           Oral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</a:p>
                  </a:txBody>
                  <a:tcPr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58714">
                <a:tc>
                  <a:txBody>
                    <a:bodyPr/>
                    <a:lstStyle/>
                    <a:p>
                      <a:pPr algn="l"/>
                      <a:r>
                        <a:rPr lang="en-IN" dirty="0" err="1">
                          <a:latin typeface="Times New Roman" pitchFamily="18" charset="0"/>
                          <a:cs typeface="Times New Roman" pitchFamily="18" charset="0"/>
                        </a:rPr>
                        <a:t>Syp</a:t>
                      </a:r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IN" dirty="0" err="1">
                          <a:latin typeface="Times New Roman" pitchFamily="18" charset="0"/>
                          <a:cs typeface="Times New Roman" pitchFamily="18" charset="0"/>
                        </a:rPr>
                        <a:t>Looz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    Lactulose 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     15 ml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           Oral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1 –</a:t>
                      </a:r>
                      <a:r>
                        <a:rPr lang="en-IN" baseline="0" dirty="0">
                          <a:latin typeface="Times New Roman" pitchFamily="18" charset="0"/>
                          <a:cs typeface="Times New Roman" pitchFamily="18" charset="0"/>
                        </a:rPr>
                        <a:t> 1 – 1 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</a:p>
                  </a:txBody>
                  <a:tcPr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Inj</a:t>
                      </a:r>
                      <a:r>
                        <a:rPr lang="en-IN" baseline="0" dirty="0">
                          <a:latin typeface="Times New Roman" pitchFamily="18" charset="0"/>
                          <a:cs typeface="Times New Roman" pitchFamily="18" charset="0"/>
                        </a:rPr>
                        <a:t>. Human </a:t>
                      </a:r>
                      <a:r>
                        <a:rPr lang="en-IN" baseline="0" dirty="0" err="1">
                          <a:latin typeface="Times New Roman" pitchFamily="18" charset="0"/>
                          <a:cs typeface="Times New Roman" pitchFamily="18" charset="0"/>
                        </a:rPr>
                        <a:t>Albimin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 Human Normal Albumin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      20%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             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1 – 0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</a:p>
                  </a:txBody>
                  <a:tcPr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</a:p>
                    <a:p>
                      <a:pPr algn="l"/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RDP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latin typeface="Times New Roman" pitchFamily="18" charset="0"/>
                <a:cs typeface="Times New Roman" pitchFamily="18" charset="0"/>
              </a:rPr>
              <a:t>14</a:t>
            </a:fld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48054" y="285574"/>
            <a:ext cx="10972800" cy="1165157"/>
          </a:xfrm>
        </p:spPr>
        <p:txBody>
          <a:bodyPr>
            <a:normAutofit/>
          </a:bodyPr>
          <a:lstStyle/>
          <a:p>
            <a:r>
              <a:rPr lang="en-IN" sz="36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DRUG INTERACTIONS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4897386"/>
              </p:ext>
            </p:extLst>
          </p:nvPr>
        </p:nvGraphicFramePr>
        <p:xfrm>
          <a:off x="1179635" y="2787161"/>
          <a:ext cx="9879012" cy="18087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825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2339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2973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74011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  DRUGS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SEVERITY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34771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Ceftriaxone - Pantoprazole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MINOR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Ceftriaxone</a:t>
                      </a:r>
                      <a:r>
                        <a:rPr lang="en-IN" baseline="0" dirty="0">
                          <a:latin typeface="Times New Roman" pitchFamily="18" charset="0"/>
                          <a:cs typeface="Times New Roman" pitchFamily="18" charset="0"/>
                        </a:rPr>
                        <a:t> may decreased the excretion rate of pantoprazole which could results in a higher serum level in the circulation.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RDP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latin typeface="Times New Roman" pitchFamily="18" charset="0"/>
                <a:cs typeface="Times New Roman" pitchFamily="18" charset="0"/>
              </a:rPr>
              <a:t>15</a:t>
            </a:fld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893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i="1" u="sng" dirty="0">
                <a:latin typeface="Times New Roman" pitchFamily="18" charset="0"/>
                <a:cs typeface="Times New Roman" pitchFamily="18" charset="0"/>
              </a:rPr>
              <a:t>DISCHARGE MEDICATION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Tab. </a:t>
            </a:r>
            <a:r>
              <a:rPr lang="en-IN" dirty="0" err="1">
                <a:latin typeface="Times New Roman" pitchFamily="18" charset="0"/>
                <a:cs typeface="Times New Roman" pitchFamily="18" charset="0"/>
              </a:rPr>
              <a:t>Nexpro</a:t>
            </a:r>
            <a:r>
              <a:rPr lang="en-IN">
                <a:latin typeface="Times New Roman" pitchFamily="18" charset="0"/>
                <a:cs typeface="Times New Roman" pitchFamily="18" charset="0"/>
              </a:rPr>
              <a:t> RD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20 mg 1 – 0 – 1 X 5 days</a:t>
            </a:r>
          </a:p>
          <a:p>
            <a:pPr marL="457200" indent="-457200">
              <a:buAutoNum type="arabicPeriod"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Tab. </a:t>
            </a:r>
            <a:r>
              <a:rPr lang="en-IN" dirty="0" err="1">
                <a:latin typeface="Times New Roman" pitchFamily="18" charset="0"/>
                <a:cs typeface="Times New Roman" pitchFamily="18" charset="0"/>
              </a:rPr>
              <a:t>Udiliv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 300 mg 1 – 0 – 1 X 10 days</a:t>
            </a:r>
          </a:p>
          <a:p>
            <a:pPr marL="457200" indent="-457200">
              <a:buAutoNum type="arabicPeriod"/>
            </a:pPr>
            <a:r>
              <a:rPr lang="en-IN" dirty="0" err="1">
                <a:latin typeface="Times New Roman" pitchFamily="18" charset="0"/>
                <a:cs typeface="Times New Roman" pitchFamily="18" charset="0"/>
              </a:rPr>
              <a:t>Syp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IN" dirty="0" err="1">
                <a:latin typeface="Times New Roman" pitchFamily="18" charset="0"/>
                <a:cs typeface="Times New Roman" pitchFamily="18" charset="0"/>
              </a:rPr>
              <a:t>Looz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 15 ml 0 – 0 – 1  X  7 days</a:t>
            </a:r>
          </a:p>
          <a:p>
            <a:pPr marL="457200" indent="-457200">
              <a:buAutoNum type="arabicPeriod"/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Tab. </a:t>
            </a:r>
            <a:r>
              <a:rPr lang="en-IN" dirty="0" err="1">
                <a:latin typeface="Times New Roman" pitchFamily="18" charset="0"/>
                <a:cs typeface="Times New Roman" pitchFamily="18" charset="0"/>
              </a:rPr>
              <a:t>Ultracet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  325  mg X  S – O – S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RDP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latin typeface="Times New Roman" pitchFamily="18" charset="0"/>
                <a:cs typeface="Times New Roman" pitchFamily="18" charset="0"/>
              </a:rPr>
              <a:t>16</a:t>
            </a:fld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0549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7583" y="-99059"/>
            <a:ext cx="10018713" cy="1485900"/>
          </a:xfrm>
        </p:spPr>
        <p:txBody>
          <a:bodyPr/>
          <a:lstStyle/>
          <a:p>
            <a:r>
              <a:rPr lang="en-IN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PATIENT’S   COUNSELLING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3180" y="1978270"/>
            <a:ext cx="10018713" cy="3881706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Inform physician for any side effects.</a:t>
            </a:r>
          </a:p>
          <a:p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Do not  take double  dose if missed.</a:t>
            </a:r>
          </a:p>
          <a:p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Increase water intake.</a:t>
            </a:r>
          </a:p>
          <a:p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Low physical activity .</a:t>
            </a:r>
          </a:p>
          <a:p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Do not take heavy meals.</a:t>
            </a:r>
          </a:p>
          <a:p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Avoid excess salt and fat contain foods.</a:t>
            </a:r>
          </a:p>
          <a:p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Reduced high blood pressure. </a:t>
            </a:r>
          </a:p>
          <a:p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Avoid smoking and alcohol consumption.</a:t>
            </a:r>
          </a:p>
          <a:p>
            <a:endParaRPr lang="en-IN" sz="5600" dirty="0">
              <a:latin typeface="Times New Roman" pitchFamily="18" charset="0"/>
              <a:cs typeface="Times New Roman" pitchFamily="18" charset="0"/>
            </a:endParaRPr>
          </a:p>
          <a:p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RDP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latin typeface="Times New Roman" pitchFamily="18" charset="0"/>
                <a:cs typeface="Times New Roman" pitchFamily="18" charset="0"/>
              </a:rPr>
              <a:t>17</a:t>
            </a:fld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0109" y="2115104"/>
            <a:ext cx="10018713" cy="1752599"/>
          </a:xfrm>
        </p:spPr>
        <p:txBody>
          <a:bodyPr>
            <a:normAutofit/>
          </a:bodyPr>
          <a:lstStyle/>
          <a:p>
            <a:r>
              <a:rPr lang="en-IN" sz="88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THANK   YOU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93" y="6250165"/>
            <a:ext cx="5048921" cy="365125"/>
          </a:xfrm>
        </p:spPr>
        <p:txBody>
          <a:bodyPr/>
          <a:lstStyle/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RDP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312659" y="6250164"/>
            <a:ext cx="1549101" cy="365125"/>
          </a:xfrm>
        </p:spPr>
        <p:txBody>
          <a:bodyPr/>
          <a:lstStyle/>
          <a:p>
            <a:fld id="{D57F1E4F-1CFF-5643-939E-217C01CDF565}" type="slidenum">
              <a:rPr lang="en-US" dirty="0">
                <a:latin typeface="Times New Roman" pitchFamily="18" charset="0"/>
                <a:cs typeface="Times New Roman" pitchFamily="18" charset="0"/>
              </a:rPr>
              <a:t>18</a:t>
            </a:fld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2015" y="347121"/>
            <a:ext cx="10972800" cy="1252728"/>
          </a:xfrm>
        </p:spPr>
        <p:txBody>
          <a:bodyPr/>
          <a:lstStyle/>
          <a:p>
            <a:r>
              <a:rPr lang="en-IN" altLang="en-US" b="1" i="1" u="sng" dirty="0">
                <a:latin typeface="Times New Roman" pitchFamily="18" charset="0"/>
                <a:cs typeface="Times New Roman" pitchFamily="18" charset="0"/>
              </a:rPr>
              <a:t>PATEINT DEMOGRAPHIC DETAILS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172" y="2684260"/>
            <a:ext cx="9877777" cy="3450696"/>
          </a:xfrm>
        </p:spPr>
        <p:txBody>
          <a:bodyPr/>
          <a:lstStyle/>
          <a:p>
            <a:pPr algn="l"/>
            <a:r>
              <a:rPr lang="en-GB" dirty="0">
                <a:latin typeface="Times New Roman" pitchFamily="18" charset="0"/>
                <a:cs typeface="Times New Roman" pitchFamily="18" charset="0"/>
                <a:sym typeface="+mn-ea"/>
              </a:rPr>
              <a:t>Patient’s Name  - ABC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GB" dirty="0">
                <a:latin typeface="Times New Roman" pitchFamily="18" charset="0"/>
                <a:cs typeface="Times New Roman" pitchFamily="18" charset="0"/>
                <a:sym typeface="+mn-ea"/>
              </a:rPr>
              <a:t>Patient’s Age - 37yrs</a:t>
            </a:r>
          </a:p>
          <a:p>
            <a:pPr algn="l"/>
            <a:r>
              <a:rPr lang="en-GB" dirty="0">
                <a:latin typeface="Times New Roman" pitchFamily="18" charset="0"/>
                <a:cs typeface="Times New Roman" pitchFamily="18" charset="0"/>
                <a:sym typeface="+mn-ea"/>
              </a:rPr>
              <a:t>Weight - 60 kg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GB" dirty="0">
                <a:latin typeface="Times New Roman" pitchFamily="18" charset="0"/>
                <a:cs typeface="Times New Roman" pitchFamily="18" charset="0"/>
                <a:sym typeface="+mn-ea"/>
              </a:rPr>
              <a:t>Sex - Male</a:t>
            </a:r>
          </a:p>
          <a:p>
            <a:pPr algn="l"/>
            <a:r>
              <a:rPr lang="en-GB" dirty="0">
                <a:latin typeface="Times New Roman" pitchFamily="18" charset="0"/>
                <a:cs typeface="Times New Roman" pitchFamily="18" charset="0"/>
                <a:sym typeface="+mn-ea"/>
              </a:rPr>
              <a:t>Date of Admission - 30/07/2023</a:t>
            </a:r>
          </a:p>
          <a:p>
            <a:pPr algn="l"/>
            <a:r>
              <a:rPr lang="en-GB" dirty="0">
                <a:latin typeface="Times New Roman" pitchFamily="18" charset="0"/>
                <a:cs typeface="Times New Roman" pitchFamily="18" charset="0"/>
                <a:sym typeface="+mn-ea"/>
              </a:rPr>
              <a:t>Date of Discharge - 01/08/2023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0600" y="6258958"/>
            <a:ext cx="5048921" cy="365125"/>
          </a:xfrm>
        </p:spPr>
        <p:txBody>
          <a:bodyPr/>
          <a:lstStyle/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RDP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03866" y="6258957"/>
            <a:ext cx="1549101" cy="365125"/>
          </a:xfrm>
        </p:spPr>
        <p:txBody>
          <a:bodyPr/>
          <a:lstStyle/>
          <a:p>
            <a:fld id="{D57F1E4F-1CFF-5643-939E-217C01CDF565}" type="slidenum">
              <a:rPr lang="en-US" dirty="0">
                <a:latin typeface="Times New Roman" pitchFamily="18" charset="0"/>
                <a:cs typeface="Times New Roman" pitchFamily="18" charset="0"/>
              </a:rPr>
              <a:t>2</a:t>
            </a:fld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6643" y="190501"/>
            <a:ext cx="10018713" cy="1380848"/>
          </a:xfrm>
        </p:spPr>
        <p:txBody>
          <a:bodyPr/>
          <a:lstStyle/>
          <a:p>
            <a:r>
              <a:rPr lang="en-GB" sz="4000" u="sng" dirty="0">
                <a:latin typeface="Times New Roman" pitchFamily="18" charset="0"/>
                <a:cs typeface="Times New Roman" pitchFamily="18" charset="0"/>
              </a:rPr>
              <a:t>COMPLAINTS ON ADMISSION</a:t>
            </a:r>
            <a:br>
              <a:rPr lang="en-GB" sz="4000" u="sng" dirty="0">
                <a:latin typeface="Times New Roman" pitchFamily="18" charset="0"/>
                <a:cs typeface="Times New Roman" pitchFamily="18" charset="0"/>
              </a:rPr>
            </a:b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3826" y="2046134"/>
            <a:ext cx="10018713" cy="4219851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C/o Pain in abdomen since 3 days</a:t>
            </a:r>
          </a:p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Black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coloured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stools since 3 days </a:t>
            </a:r>
          </a:p>
          <a:p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Weakness </a:t>
            </a:r>
          </a:p>
          <a:p>
            <a:pPr marL="0" indent="0">
              <a:buNone/>
            </a:pP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RDP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latin typeface="Times New Roman" pitchFamily="18" charset="0"/>
                <a:cs typeface="Times New Roman" pitchFamily="18" charset="0"/>
              </a:rPr>
              <a:t>3</a:t>
            </a:fld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6643" y="197528"/>
            <a:ext cx="10018713" cy="1276165"/>
          </a:xfrm>
        </p:spPr>
        <p:txBody>
          <a:bodyPr/>
          <a:lstStyle/>
          <a:p>
            <a:pPr algn="l"/>
            <a:r>
              <a:rPr lang="en-IN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IN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PATIENT’S 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1961965"/>
            <a:ext cx="10018713" cy="3829235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Medical history  : NO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Medication history  :  NO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Family history : No family history 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Allergies and social history  :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 known alcoholic since 6 years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  <a:p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RDP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latin typeface="Times New Roman" pitchFamily="18" charset="0"/>
                <a:cs typeface="Times New Roman" pitchFamily="18" charset="0"/>
              </a:rPr>
              <a:t>4</a:t>
            </a:fld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378069"/>
            <a:ext cx="10018713" cy="1060114"/>
          </a:xfrm>
        </p:spPr>
        <p:txBody>
          <a:bodyPr>
            <a:noAutofit/>
          </a:bodyPr>
          <a:lstStyle/>
          <a:p>
            <a:r>
              <a:rPr lang="en-IN" b="1" u="sng" dirty="0">
                <a:latin typeface="Times New Roman" pitchFamily="18" charset="0"/>
                <a:cs typeface="Times New Roman" pitchFamily="18" charset="0"/>
              </a:rPr>
              <a:t>Physical examination </a:t>
            </a:r>
            <a:r>
              <a:rPr lang="en-IN" b="1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b="1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en-IN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5179" y="1831617"/>
            <a:ext cx="10018713" cy="4592715"/>
          </a:xfrm>
        </p:spPr>
        <p:txBody>
          <a:bodyPr>
            <a:normAutofit/>
          </a:bodyPr>
          <a:lstStyle/>
          <a:p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CVS : S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,S</a:t>
            </a:r>
            <a:r>
              <a:rPr lang="en-GB" sz="18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GB" sz="2800" dirty="0" err="1">
                <a:latin typeface="Times New Roman" pitchFamily="18" charset="0"/>
                <a:cs typeface="Times New Roman" pitchFamily="18" charset="0"/>
              </a:rPr>
              <a:t>ve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RS : B/L NVBS +</a:t>
            </a:r>
            <a:r>
              <a:rPr lang="en-GB" sz="2800" dirty="0" err="1">
                <a:latin typeface="Times New Roman" pitchFamily="18" charset="0"/>
                <a:cs typeface="Times New Roman" pitchFamily="18" charset="0"/>
              </a:rPr>
              <a:t>ve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CNS : Conscious &amp; oriented</a:t>
            </a:r>
          </a:p>
          <a:p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BP : 150/70 </a:t>
            </a:r>
            <a:r>
              <a:rPr lang="en-GB" sz="2800" dirty="0" err="1">
                <a:latin typeface="Times New Roman" pitchFamily="18" charset="0"/>
                <a:cs typeface="Times New Roman" pitchFamily="18" charset="0"/>
              </a:rPr>
              <a:t>mmhg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PR : 116 </a:t>
            </a:r>
            <a:r>
              <a:rPr lang="en-GB" sz="2800" dirty="0" err="1">
                <a:latin typeface="Times New Roman" pitchFamily="18" charset="0"/>
                <a:cs typeface="Times New Roman" pitchFamily="18" charset="0"/>
              </a:rPr>
              <a:t>bpm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RR : 18 </a:t>
            </a:r>
            <a:r>
              <a:rPr lang="en-GB" sz="2800" dirty="0" err="1">
                <a:latin typeface="Times New Roman" pitchFamily="18" charset="0"/>
                <a:cs typeface="Times New Roman" pitchFamily="18" charset="0"/>
              </a:rPr>
              <a:t>bpm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TEMP. : Normal</a:t>
            </a:r>
          </a:p>
          <a:p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SpO2 : 98%  </a:t>
            </a:r>
            <a:endParaRPr lang="en-IN" sz="2800" dirty="0">
              <a:latin typeface="Times New Roman" pitchFamily="18" charset="0"/>
              <a:cs typeface="Times New Roman" pitchFamily="18" charset="0"/>
            </a:endParaRPr>
          </a:p>
          <a:p>
            <a:endParaRPr lang="en-IN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RDP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latin typeface="Times New Roman" pitchFamily="18" charset="0"/>
                <a:cs typeface="Times New Roman" pitchFamily="18" charset="0"/>
              </a:rPr>
              <a:t>5</a:t>
            </a:fld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7218" y="430823"/>
            <a:ext cx="10018713" cy="847476"/>
          </a:xfrm>
        </p:spPr>
        <p:txBody>
          <a:bodyPr>
            <a:normAutofit fontScale="90000"/>
          </a:bodyPr>
          <a:lstStyle/>
          <a:p>
            <a:r>
              <a:rPr lang="en-GB" sz="40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LABORATORY DATA</a:t>
            </a:r>
            <a:r>
              <a:rPr lang="en-IN" sz="4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4000" dirty="0">
                <a:latin typeface="Times New Roman" pitchFamily="18" charset="0"/>
                <a:cs typeface="Times New Roman" pitchFamily="18" charset="0"/>
              </a:rPr>
            </a:b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5563457"/>
              </p:ext>
            </p:extLst>
          </p:nvPr>
        </p:nvGraphicFramePr>
        <p:xfrm>
          <a:off x="1084069" y="1661751"/>
          <a:ext cx="10038201" cy="3536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60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460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4606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42062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OBSERVED 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NORMAL</a:t>
                      </a:r>
                      <a:r>
                        <a:rPr lang="en-IN" baseline="0" dirty="0">
                          <a:latin typeface="Times New Roman" pitchFamily="18" charset="0"/>
                          <a:cs typeface="Times New Roman" pitchFamily="18" charset="0"/>
                        </a:rPr>
                        <a:t> VALUE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2062">
                <a:tc>
                  <a:txBody>
                    <a:bodyPr/>
                    <a:lstStyle/>
                    <a:p>
                      <a:pPr algn="ctr"/>
                      <a:r>
                        <a:rPr lang="en-IN" dirty="0" err="1">
                          <a:latin typeface="Times New Roman" pitchFamily="18" charset="0"/>
                          <a:cs typeface="Times New Roman" pitchFamily="18" charset="0"/>
                        </a:rPr>
                        <a:t>Hb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16.9 </a:t>
                      </a:r>
                      <a:r>
                        <a:rPr lang="en-IN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gm</a:t>
                      </a:r>
                      <a:r>
                        <a:rPr lang="en-IN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 – 18 </a:t>
                      </a:r>
                      <a:r>
                        <a:rPr lang="en-IN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gm</a:t>
                      </a:r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2062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RBC Counts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5.17 million cells/</a:t>
                      </a:r>
                      <a:r>
                        <a:rPr lang="en-IN" baseline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cumm</a:t>
                      </a:r>
                      <a:endParaRPr lang="en-IN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3.9 – 5.6 million</a:t>
                      </a:r>
                      <a:r>
                        <a:rPr lang="en-IN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cells /</a:t>
                      </a:r>
                      <a:r>
                        <a:rPr lang="en-IN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cumm</a:t>
                      </a:r>
                      <a:endParaRPr lang="en-IN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2062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PCV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44.5 %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 – 48 %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2062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Total Bilirubin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1.8 mg/dl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0.1 -1.2 mg/dl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2062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Direct </a:t>
                      </a:r>
                      <a:r>
                        <a:rPr lang="en-IN" dirty="0" err="1">
                          <a:latin typeface="Times New Roman" pitchFamily="18" charset="0"/>
                          <a:cs typeface="Times New Roman" pitchFamily="18" charset="0"/>
                        </a:rPr>
                        <a:t>BIlirubin</a:t>
                      </a:r>
                      <a:r>
                        <a:rPr lang="en-IN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0.6</a:t>
                      </a:r>
                      <a:r>
                        <a:rPr lang="en-IN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mg/dl</a:t>
                      </a:r>
                      <a:endParaRPr lang="en-IN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Less then 0.3</a:t>
                      </a:r>
                      <a:r>
                        <a:rPr lang="en-IN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mg/dl</a:t>
                      </a:r>
                      <a:endParaRPr lang="en-IN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42062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Serum Albumin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4.8 </a:t>
                      </a:r>
                      <a:r>
                        <a:rPr lang="en-IN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gm</a:t>
                      </a:r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3.5</a:t>
                      </a:r>
                      <a:r>
                        <a:rPr lang="en-IN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-5.5 </a:t>
                      </a:r>
                      <a:r>
                        <a:rPr lang="en-IN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gm</a:t>
                      </a:r>
                      <a:r>
                        <a:rPr lang="en-IN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/dl</a:t>
                      </a:r>
                      <a:endParaRPr lang="en-IN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42062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Globulin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4.4 </a:t>
                      </a:r>
                      <a:r>
                        <a:rPr lang="en-IN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gm</a:t>
                      </a:r>
                      <a:r>
                        <a:rPr lang="en-IN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/dl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2.0 -3.0 </a:t>
                      </a:r>
                      <a:r>
                        <a:rPr lang="en-IN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gm</a:t>
                      </a:r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/dl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RDP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latin typeface="Times New Roman" pitchFamily="18" charset="0"/>
                <a:cs typeface="Times New Roman" pitchFamily="18" charset="0"/>
              </a:rPr>
              <a:t>6</a:t>
            </a:fld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0855" y="338328"/>
            <a:ext cx="11914248" cy="1252728"/>
          </a:xfrm>
        </p:spPr>
        <p:txBody>
          <a:bodyPr/>
          <a:lstStyle/>
          <a:p>
            <a:r>
              <a:rPr lang="en-IN" b="1" u="sng" dirty="0">
                <a:latin typeface="Times New Roman" pitchFamily="18" charset="0"/>
                <a:cs typeface="Times New Roman" pitchFamily="18" charset="0"/>
              </a:rPr>
              <a:t>LABORATORY DATA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18095"/>
              </p:ext>
            </p:extLst>
          </p:nvPr>
        </p:nvGraphicFramePr>
        <p:xfrm>
          <a:off x="659422" y="1565031"/>
          <a:ext cx="10726617" cy="37846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55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755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57553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62707">
                <a:tc>
                  <a:txBody>
                    <a:bodyPr/>
                    <a:lstStyle/>
                    <a:p>
                      <a:pPr algn="ctr"/>
                      <a:r>
                        <a:rPr lang="en-IN" baseline="0" dirty="0">
                          <a:latin typeface="Times New Roman" pitchFamily="18" charset="0"/>
                          <a:cs typeface="Times New Roman" pitchFamily="18" charset="0"/>
                        </a:rPr>
                        <a:t> TEST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OBSERVED</a:t>
                      </a:r>
                      <a:r>
                        <a:rPr lang="en-IN" baseline="0" dirty="0">
                          <a:latin typeface="Times New Roman" pitchFamily="18" charset="0"/>
                          <a:cs typeface="Times New Roman" pitchFamily="18" charset="0"/>
                        </a:rPr>
                        <a:t> VALUE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NORMAL 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6990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SGOT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</a:t>
                      </a:r>
                      <a:r>
                        <a:rPr lang="en-IN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IU/L</a:t>
                      </a:r>
                      <a:endParaRPr lang="en-IN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8 – 45 IU/L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6990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SGPT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 IU/L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7 – 56 IU/L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36990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ALP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210 IU/L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44 – 147 IU/L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6990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Serum Sodium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 </a:t>
                      </a:r>
                      <a:r>
                        <a:rPr lang="en-IN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mEq</a:t>
                      </a:r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135 -145 </a:t>
                      </a:r>
                      <a:r>
                        <a:rPr lang="en-IN" dirty="0" err="1">
                          <a:latin typeface="Times New Roman" pitchFamily="18" charset="0"/>
                          <a:cs typeface="Times New Roman" pitchFamily="18" charset="0"/>
                        </a:rPr>
                        <a:t>mEq</a:t>
                      </a:r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/L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36990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Serum Potassium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5.7 </a:t>
                      </a:r>
                      <a:r>
                        <a:rPr lang="en-IN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mEq</a:t>
                      </a:r>
                      <a:r>
                        <a:rPr lang="en-IN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3.5 –</a:t>
                      </a:r>
                      <a:r>
                        <a:rPr lang="en-IN" baseline="0" dirty="0">
                          <a:latin typeface="Times New Roman" pitchFamily="18" charset="0"/>
                          <a:cs typeface="Times New Roman" pitchFamily="18" charset="0"/>
                        </a:rPr>
                        <a:t> 5.5 </a:t>
                      </a:r>
                      <a:r>
                        <a:rPr lang="en-IN" baseline="0" dirty="0" err="1">
                          <a:latin typeface="Times New Roman" pitchFamily="18" charset="0"/>
                          <a:cs typeface="Times New Roman" pitchFamily="18" charset="0"/>
                        </a:rPr>
                        <a:t>mEq</a:t>
                      </a:r>
                      <a:r>
                        <a:rPr lang="en-IN" baseline="0" dirty="0">
                          <a:latin typeface="Times New Roman" pitchFamily="18" charset="0"/>
                          <a:cs typeface="Times New Roman" pitchFamily="18" charset="0"/>
                        </a:rPr>
                        <a:t>/L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36990"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Serum Chloride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101 </a:t>
                      </a:r>
                      <a:r>
                        <a:rPr lang="en-IN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mEq</a:t>
                      </a:r>
                      <a:r>
                        <a:rPr lang="en-IN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>
                          <a:latin typeface="Times New Roman" pitchFamily="18" charset="0"/>
                          <a:cs typeface="Times New Roman" pitchFamily="18" charset="0"/>
                        </a:rPr>
                        <a:t>96 – 106</a:t>
                      </a:r>
                      <a:r>
                        <a:rPr lang="en-IN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IN" baseline="0" dirty="0" err="1">
                          <a:latin typeface="Times New Roman" pitchFamily="18" charset="0"/>
                          <a:cs typeface="Times New Roman" pitchFamily="18" charset="0"/>
                        </a:rPr>
                        <a:t>mEq</a:t>
                      </a:r>
                      <a:r>
                        <a:rPr lang="en-IN" baseline="0" dirty="0">
                          <a:latin typeface="Times New Roman" pitchFamily="18" charset="0"/>
                          <a:cs typeface="Times New Roman" pitchFamily="18" charset="0"/>
                        </a:rPr>
                        <a:t>/L</a:t>
                      </a:r>
                      <a:endParaRPr lang="en-IN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" y="6250165"/>
            <a:ext cx="1081454" cy="365125"/>
          </a:xfrm>
        </p:spPr>
        <p:txBody>
          <a:bodyPr/>
          <a:lstStyle/>
          <a:p>
            <a:pPr algn="ctr"/>
            <a:r>
              <a:rPr lang="en-US" smtClean="0">
                <a:latin typeface="Times New Roman" pitchFamily="18" charset="0"/>
                <a:cs typeface="Times New Roman" pitchFamily="18" charset="0"/>
              </a:rPr>
              <a:t>RDP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245393" y="6250164"/>
            <a:ext cx="1682011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7</a:t>
            </a:fld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225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146" y="892243"/>
            <a:ext cx="10972800" cy="1252728"/>
          </a:xfrm>
        </p:spPr>
        <p:txBody>
          <a:bodyPr>
            <a:normAutofit fontScale="90000"/>
          </a:bodyPr>
          <a:lstStyle/>
          <a:p>
            <a:r>
              <a:rPr lang="en-IN" sz="5400" b="1" i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FINAL DIAGNOSIS :- </a:t>
            </a:r>
            <a:r>
              <a:rPr lang="en-IN" sz="5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5400" dirty="0">
                <a:latin typeface="Times New Roman" pitchFamily="18" charset="0"/>
                <a:cs typeface="Times New Roman" pitchFamily="18" charset="0"/>
              </a:rPr>
            </a:br>
            <a:endParaRPr lang="en-IN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N" sz="4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DECOMPENSATED LIVER DISEASE WITH PORTAL HYPERTENSION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RDP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latin typeface="Times New Roman" pitchFamily="18" charset="0"/>
                <a:cs typeface="Times New Roman" pitchFamily="18" charset="0"/>
              </a:rPr>
              <a:t>8</a:t>
            </a:fld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6039" y="174565"/>
            <a:ext cx="10018713" cy="1793290"/>
          </a:xfrm>
        </p:spPr>
        <p:txBody>
          <a:bodyPr>
            <a:normAutofit fontScale="90000"/>
          </a:bodyPr>
          <a:lstStyle/>
          <a:p>
            <a:r>
              <a:rPr lang="en-IN" sz="4000" b="1" i="1" u="sng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4000" b="1" i="1" u="sng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IN" sz="4000" b="1" i="1" u="sng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PHARMACETICAL CARE PLAN</a:t>
            </a:r>
            <a:br>
              <a:rPr lang="en-IN" sz="4000" b="1" i="1" u="sng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IN" sz="4000" dirty="0">
                <a:solidFill>
                  <a:srgbClr val="45FE2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4000" dirty="0">
                <a:solidFill>
                  <a:srgbClr val="45FE2C"/>
                </a:solidFill>
                <a:latin typeface="Times New Roman" pitchFamily="18" charset="0"/>
                <a:cs typeface="Times New Roman" pitchFamily="18" charset="0"/>
              </a:rPr>
            </a:b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0226" y="1269507"/>
            <a:ext cx="10860873" cy="5007005"/>
          </a:xfrm>
        </p:spPr>
        <p:txBody>
          <a:bodyPr/>
          <a:lstStyle/>
          <a:p>
            <a:pPr marL="0" indent="0">
              <a:buNone/>
            </a:pPr>
            <a:r>
              <a:rPr lang="en-IN" sz="3200" b="1" i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SOAP ANALYSIS :-</a:t>
            </a:r>
          </a:p>
          <a:p>
            <a:pPr marL="0" indent="0">
              <a:buNone/>
            </a:pPr>
            <a:endParaRPr lang="en-IN" sz="32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IN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Subjective Evidence  </a:t>
            </a:r>
            <a:r>
              <a:rPr lang="en-I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C/o Pain in abdomen since 3 days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Black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coloured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stools since 3 days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Weakness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RDP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latin typeface="Times New Roman" pitchFamily="18" charset="0"/>
                <a:cs typeface="Times New Roman" pitchFamily="18" charset="0"/>
              </a:rPr>
              <a:t>9</a:t>
            </a:fld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438</TotalTime>
  <Words>670</Words>
  <Application>Microsoft Office PowerPoint</Application>
  <PresentationFormat>Widescreen</PresentationFormat>
  <Paragraphs>238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Office Theme</vt:lpstr>
      <vt:lpstr>CASE PRESENTATION ON DECOMPENSATED LIVER DISEASE WITH PORTAL HTN</vt:lpstr>
      <vt:lpstr>PATEINT DEMOGRAPHIC DETAILS</vt:lpstr>
      <vt:lpstr>COMPLAINTS ON ADMISSION </vt:lpstr>
      <vt:lpstr>             PATIENT’S HISTORY</vt:lpstr>
      <vt:lpstr>Physical examination  </vt:lpstr>
      <vt:lpstr>LABORATORY DATA </vt:lpstr>
      <vt:lpstr>LABORATORY DATA</vt:lpstr>
      <vt:lpstr>FINAL DIAGNOSIS :-  </vt:lpstr>
      <vt:lpstr> PHARMACETICAL CARE PLAN  </vt:lpstr>
      <vt:lpstr>OBJECTIVE EVIDENCE</vt:lpstr>
      <vt:lpstr>Assesments :  BASED ON THE SUBJECTIVE AND OBJECTIVE EVIDENCES IT WAS COMFIRMED WITH DECOMPENSATED LIVER DISEASE WITH PORTAL HYPERTENSION. </vt:lpstr>
      <vt:lpstr>GOALS OF THERAPY</vt:lpstr>
      <vt:lpstr>TREATMENT :-</vt:lpstr>
      <vt:lpstr>PHARMACOLOGICAL TREATMENT DRUGS  TREATMENT CHART:-</vt:lpstr>
      <vt:lpstr>DRUG INTERACTIONS</vt:lpstr>
      <vt:lpstr>DISCHARGE MEDICATION </vt:lpstr>
      <vt:lpstr>PATIENT’S   COUNSELLING </vt:lpstr>
      <vt:lpstr>THANK  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 PRESENTATION  ON  ANGINA                      PECTORIS</dc:title>
  <dc:creator>Portia Halder</dc:creator>
  <cp:lastModifiedBy>User</cp:lastModifiedBy>
  <cp:revision>51</cp:revision>
  <dcterms:created xsi:type="dcterms:W3CDTF">2021-12-14T15:44:00Z</dcterms:created>
  <dcterms:modified xsi:type="dcterms:W3CDTF">2024-09-03T06:16:07Z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D9C943FFEB3A44FA83A53AA8732213E0</vt:lpwstr>
  </property>
  <property fmtid="{D5CDD505-2E9C-101B-9397-08002B2CF9AE}" pid="3" name="KSOProductBuildVer">
    <vt:lpwstr>1033-11.2.0.11219</vt:lpwstr>
  </property>
</Properties>
</file>