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0"/>
  </p:notes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84" r:id="rId18"/>
    <p:sldId id="285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85" autoAdjust="0"/>
    <p:restoredTop sz="94660" autoAdjust="0"/>
  </p:normalViewPr>
  <p:slideViewPr>
    <p:cSldViewPr snapToGrid="0">
      <p:cViewPr varScale="1">
        <p:scale>
          <a:sx n="74" d="100"/>
          <a:sy n="74" d="100"/>
        </p:scale>
        <p:origin x="372" y="7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7422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B80EC0-8748-42F0-99C8-B839EB5EA122}" type="datetimeFigureOut">
              <a:rPr lang="en-IN" smtClean="0"/>
              <a:t>03-09-2024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8C3025-0EC8-465D-8F18-869EE4AC787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53134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8C3025-0EC8-465D-8F18-869EE4AC7876}" type="slidenum">
              <a:rPr lang="en-IN" smtClean="0"/>
              <a:t>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463836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C88630-165F-4352-A16C-07C81AEB7A06}" type="datetime1">
              <a:rPr lang="en-US" smtClean="0"/>
              <a:t>9/3/2024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24D94C-67D5-447D-956E-12BE97763249}" type="datetime1">
              <a:rPr lang="en-US" smtClean="0"/>
              <a:t>9/3/2024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39F85B-B012-4B07-BD18-1C431B1E7847}" type="datetime1">
              <a:rPr lang="en-US" smtClean="0"/>
              <a:t>9/3/2024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E8120C-D7B5-42F4-BAC6-0D40D6AEEAB4}" type="datetime1">
              <a:rPr lang="en-US" smtClean="0"/>
              <a:t>9/3/2024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924C28-90CB-4FEC-A055-D13018A45202}" type="datetime1">
              <a:rPr lang="en-US" smtClean="0"/>
              <a:t>9/3/2024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2D586-FE9C-48E4-AED2-136D775C361E}" type="datetime1">
              <a:rPr lang="en-US" smtClean="0"/>
              <a:t>9/3/2024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ECB67E-E408-4002-8C6D-188B2DF717F7}" type="datetime1">
              <a:rPr lang="en-US" smtClean="0"/>
              <a:t>9/3/2024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D299E-23B8-4D29-A0BC-FA531D4E7092}" type="datetime1">
              <a:rPr lang="en-US" smtClean="0"/>
              <a:t>9/3/2024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A363F-DC2D-40D1-B677-A2E4CDAFB9F0}" type="datetime1">
              <a:rPr lang="en-US" smtClean="0"/>
              <a:t>9/3/2024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12613-0BD4-42FE-BDB7-A7ADCF4C46BD}" type="datetime1">
              <a:rPr lang="en-US" smtClean="0"/>
              <a:t>9/3/2024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22EBA-CBB9-4C16-B23C-A198AF75E9E0}" type="datetime1">
              <a:rPr lang="en-US" smtClean="0"/>
              <a:t>9/3/2024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5A0F71-334F-4DAF-A80F-215B39D15BD1}" type="datetime1">
              <a:rPr lang="en-US" smtClean="0"/>
              <a:t>9/3/2024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/>
          <p:cNvSpPr txBox="1"/>
          <p:nvPr userDrawn="1"/>
        </p:nvSpPr>
        <p:spPr>
          <a:xfrm rot="19887740">
            <a:off x="2324101" y="2859685"/>
            <a:ext cx="7848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RESEARCH DOCTOR PHARMA</a:t>
            </a:r>
            <a:endParaRPr lang="en-US" sz="4000" b="1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10870" y="1730196"/>
            <a:ext cx="9144000" cy="2406396"/>
          </a:xfrm>
        </p:spPr>
        <p:txBody>
          <a:bodyPr>
            <a:normAutofit fontScale="90000"/>
          </a:bodyPr>
          <a:lstStyle/>
          <a:p>
            <a:r>
              <a:rPr lang="en-US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Case Presentation on</a:t>
            </a:r>
            <a:br>
              <a:rPr lang="en-US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Viral fever with Thrombocytopenia 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BE293ADD-EB55-3A5E-8A0D-6EFB71FDAF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0CA32FDA-092E-DE53-B275-8B637E9CFC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8572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386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IN" sz="5400" b="1" dirty="0">
                <a:solidFill>
                  <a:srgbClr val="C00000"/>
                </a:solidFill>
              </a:rPr>
              <a:t>Objective Evidences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06869118"/>
              </p:ext>
            </p:extLst>
          </p:nvPr>
        </p:nvGraphicFramePr>
        <p:xfrm>
          <a:off x="1476102" y="1603555"/>
          <a:ext cx="8752114" cy="27736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37605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37605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CHEMICAL</a:t>
                      </a:r>
                      <a:r>
                        <a:rPr lang="en-IN" sz="2000" b="1" baseline="0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 EXAMINATION</a:t>
                      </a:r>
                      <a:endParaRPr lang="en-IN" sz="20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REPORT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00976175"/>
              </p:ext>
            </p:extLst>
          </p:nvPr>
        </p:nvGraphicFramePr>
        <p:xfrm>
          <a:off x="1476102" y="4630070"/>
          <a:ext cx="8752114" cy="15849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37605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37605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MICROSCOPICAL</a:t>
                      </a:r>
                      <a:r>
                        <a:rPr lang="en-IN" sz="2000" b="1" baseline="0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 EXAMINATION</a:t>
                      </a:r>
                      <a:endParaRPr lang="en-IN" sz="20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REPORT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sz="2000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sz="2000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D446EBAF-8AB9-9976-3135-8355F20441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54EE7888-7C85-B935-902A-1EBF37F8C5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IN" sz="5400" b="1" dirty="0">
                <a:solidFill>
                  <a:srgbClr val="C00000"/>
                </a:solidFill>
              </a:rPr>
              <a:t>Assessment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IN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A28E6CFB-4B88-6BCD-572C-25DE4547DF6C}"/>
              </a:ext>
            </a:extLst>
          </p:cNvPr>
          <p:cNvSpPr txBox="1"/>
          <p:nvPr/>
        </p:nvSpPr>
        <p:spPr>
          <a:xfrm>
            <a:off x="1057834" y="2282692"/>
            <a:ext cx="10390093" cy="17173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>
              <a:lnSpc>
                <a:spcPct val="80000"/>
              </a:lnSpc>
              <a:buNone/>
            </a:pPr>
            <a:r>
              <a:rPr lang="en-US" sz="4400" b="1">
                <a:latin typeface="Times New Roman" panose="02020603050405020304" pitchFamily="18" charset="0"/>
                <a:cs typeface="Times New Roman" panose="02020603050405020304" pitchFamily="18" charset="0"/>
              </a:rPr>
              <a:t>Based on subjective and objective evidence the  patient was suffering from viral fever with Thrombocytopenia . </a:t>
            </a:r>
            <a:endParaRPr lang="en-US" sz="4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xmlns="" id="{FF87D755-C5F8-D006-569E-5929D9B748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xmlns="" id="{088EB279-FA52-E305-8647-7714B40D26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IN" sz="5400" b="1" dirty="0">
                <a:solidFill>
                  <a:srgbClr val="C00000"/>
                </a:solidFill>
              </a:rPr>
              <a:t>Plan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IN" b="1" dirty="0">
                <a:solidFill>
                  <a:srgbClr val="C00000"/>
                </a:solidFill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Goal</a:t>
            </a:r>
          </a:p>
          <a:p>
            <a:r>
              <a:rPr lang="en-IN" b="1" u="sng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Patient Specific :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N" b="1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improve the patient quality of life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reduce further the complication of thrombocytopenia   . </a:t>
            </a:r>
            <a:endParaRPr lang="en-IN" b="1" dirty="0">
              <a:latin typeface="Times New Roman" panose="02020603050405020304" pitchFamily="18" charset="0"/>
              <a:ea typeface="Arial Unicode MS" pitchFamily="34" charset="-128"/>
              <a:cs typeface="Times New Roman" panose="02020603050405020304" pitchFamily="18" charset="0"/>
            </a:endParaRPr>
          </a:p>
          <a:p>
            <a:r>
              <a:rPr lang="en-IN" b="1" u="sng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Disease specific :</a:t>
            </a:r>
            <a:r>
              <a:rPr lang="en-IN" b="1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treat the weakness 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Correcting the underlying  Etiology 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Prevent reoccurrence of thrombocytopenia  .  </a:t>
            </a:r>
          </a:p>
          <a:p>
            <a:pPr marL="0" indent="0">
              <a:buClr>
                <a:srgbClr val="C00000"/>
              </a:buClr>
              <a:buNone/>
            </a:pPr>
            <a:endParaRPr lang="en-IN" sz="2000" dirty="0">
              <a:latin typeface="Times New Roman" panose="02020603050405020304" pitchFamily="18" charset="0"/>
              <a:ea typeface="Arial Unicode MS" pitchFamily="34" charset="-128"/>
              <a:cs typeface="Times New Roman" panose="02020603050405020304" pitchFamily="18" charset="0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DDDB67CF-FCB9-BCE7-D89E-2854328A9C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64A988C8-01AA-AE19-4E1C-0D2FA0E0CF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IN" sz="5400" b="1" dirty="0">
                <a:solidFill>
                  <a:srgbClr val="C00000"/>
                </a:solidFill>
              </a:rPr>
              <a:t>Non Pharmacological Treatments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731929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9F374C58-6128-5C55-C888-DB300C499B9F}"/>
              </a:ext>
            </a:extLst>
          </p:cNvPr>
          <p:cNvSpPr txBox="1"/>
          <p:nvPr/>
        </p:nvSpPr>
        <p:spPr>
          <a:xfrm>
            <a:off x="838200" y="2196353"/>
            <a:ext cx="1073075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buFont typeface="Arial" panose="020B0604020202020204" pitchFamily="34" charset="0"/>
              <a:buChar char="•"/>
            </a:pP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36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void anti-inflammatory medication such as aspirin or ibuprofen.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36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void activities that may result in injury.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36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void alcohol as it can affect platelet production.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791B478C-B8A7-0F0D-27AB-5A5F5A0C59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ADD37506-AEB5-1CDC-07E2-5A284B1B49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5487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IN" sz="5400" b="1" dirty="0">
                <a:solidFill>
                  <a:srgbClr val="C00000"/>
                </a:solidFill>
              </a:rPr>
              <a:t>Pharmacological Treatment</a:t>
            </a:r>
          </a:p>
        </p:txBody>
      </p:sp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xmlns="" id="{0C5ACA97-A705-60AD-E80F-45495D94E49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84201937"/>
              </p:ext>
            </p:extLst>
          </p:nvPr>
        </p:nvGraphicFramePr>
        <p:xfrm>
          <a:off x="155387" y="1541401"/>
          <a:ext cx="11881226" cy="95187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74166">
                  <a:extLst>
                    <a:ext uri="{9D8B030D-6E8A-4147-A177-3AD203B41FA5}">
                      <a16:colId xmlns:a16="http://schemas.microsoft.com/office/drawing/2014/main" xmlns="" val="3104621686"/>
                    </a:ext>
                  </a:extLst>
                </a:gridCol>
                <a:gridCol w="2420470">
                  <a:extLst>
                    <a:ext uri="{9D8B030D-6E8A-4147-A177-3AD203B41FA5}">
                      <a16:colId xmlns:a16="http://schemas.microsoft.com/office/drawing/2014/main" xmlns="" val="3374569784"/>
                    </a:ext>
                  </a:extLst>
                </a:gridCol>
                <a:gridCol w="2061883">
                  <a:extLst>
                    <a:ext uri="{9D8B030D-6E8A-4147-A177-3AD203B41FA5}">
                      <a16:colId xmlns:a16="http://schemas.microsoft.com/office/drawing/2014/main" xmlns="" val="1715340001"/>
                    </a:ext>
                  </a:extLst>
                </a:gridCol>
                <a:gridCol w="1332753">
                  <a:extLst>
                    <a:ext uri="{9D8B030D-6E8A-4147-A177-3AD203B41FA5}">
                      <a16:colId xmlns:a16="http://schemas.microsoft.com/office/drawing/2014/main" xmlns="" val="526866390"/>
                    </a:ext>
                  </a:extLst>
                </a:gridCol>
                <a:gridCol w="1078753">
                  <a:extLst>
                    <a:ext uri="{9D8B030D-6E8A-4147-A177-3AD203B41FA5}">
                      <a16:colId xmlns:a16="http://schemas.microsoft.com/office/drawing/2014/main" xmlns="" val="1360339446"/>
                    </a:ext>
                  </a:extLst>
                </a:gridCol>
                <a:gridCol w="1308847">
                  <a:extLst>
                    <a:ext uri="{9D8B030D-6E8A-4147-A177-3AD203B41FA5}">
                      <a16:colId xmlns:a16="http://schemas.microsoft.com/office/drawing/2014/main" xmlns="" val="3768817903"/>
                    </a:ext>
                  </a:extLst>
                </a:gridCol>
                <a:gridCol w="2704354">
                  <a:extLst>
                    <a:ext uri="{9D8B030D-6E8A-4147-A177-3AD203B41FA5}">
                      <a16:colId xmlns:a16="http://schemas.microsoft.com/office/drawing/2014/main" xmlns="" val="261426186"/>
                    </a:ext>
                  </a:extLst>
                </a:gridCol>
              </a:tblGrid>
              <a:tr h="951874">
                <a:tc>
                  <a:txBody>
                    <a:bodyPr/>
                    <a:lstStyle/>
                    <a:p>
                      <a:pPr algn="ctr"/>
                      <a:r>
                        <a:rPr lang="en-IN" b="1" dirty="0" err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Sl</a:t>
                      </a:r>
                      <a:r>
                        <a:rPr lang="en-IN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no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Brand name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Generic name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ROA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Dose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Frequency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Days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079882677"/>
                  </a:ext>
                </a:extLst>
              </a:tr>
            </a:tbl>
          </a:graphicData>
        </a:graphic>
      </p:graphicFrame>
      <p:graphicFrame>
        <p:nvGraphicFramePr>
          <p:cNvPr id="7" name="Table 5">
            <a:extLst>
              <a:ext uri="{FF2B5EF4-FFF2-40B4-BE49-F238E27FC236}">
                <a16:creationId xmlns:a16="http://schemas.microsoft.com/office/drawing/2014/main" xmlns="" id="{C4E15F88-C88E-60C4-9A3D-21348CEB729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1907969"/>
              </p:ext>
            </p:extLst>
          </p:nvPr>
        </p:nvGraphicFramePr>
        <p:xfrm>
          <a:off x="155387" y="2493275"/>
          <a:ext cx="11881226" cy="301448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74166">
                  <a:extLst>
                    <a:ext uri="{9D8B030D-6E8A-4147-A177-3AD203B41FA5}">
                      <a16:colId xmlns:a16="http://schemas.microsoft.com/office/drawing/2014/main" xmlns="" val="1223621170"/>
                    </a:ext>
                  </a:extLst>
                </a:gridCol>
                <a:gridCol w="2420470">
                  <a:extLst>
                    <a:ext uri="{9D8B030D-6E8A-4147-A177-3AD203B41FA5}">
                      <a16:colId xmlns:a16="http://schemas.microsoft.com/office/drawing/2014/main" xmlns="" val="3546259261"/>
                    </a:ext>
                  </a:extLst>
                </a:gridCol>
                <a:gridCol w="2070848">
                  <a:extLst>
                    <a:ext uri="{9D8B030D-6E8A-4147-A177-3AD203B41FA5}">
                      <a16:colId xmlns:a16="http://schemas.microsoft.com/office/drawing/2014/main" xmlns="" val="3818860247"/>
                    </a:ext>
                  </a:extLst>
                </a:gridCol>
                <a:gridCol w="1323788">
                  <a:extLst>
                    <a:ext uri="{9D8B030D-6E8A-4147-A177-3AD203B41FA5}">
                      <a16:colId xmlns:a16="http://schemas.microsoft.com/office/drawing/2014/main" xmlns="" val="2594120917"/>
                    </a:ext>
                  </a:extLst>
                </a:gridCol>
                <a:gridCol w="1078753">
                  <a:extLst>
                    <a:ext uri="{9D8B030D-6E8A-4147-A177-3AD203B41FA5}">
                      <a16:colId xmlns:a16="http://schemas.microsoft.com/office/drawing/2014/main" xmlns="" val="707986219"/>
                    </a:ext>
                  </a:extLst>
                </a:gridCol>
                <a:gridCol w="1308847">
                  <a:extLst>
                    <a:ext uri="{9D8B030D-6E8A-4147-A177-3AD203B41FA5}">
                      <a16:colId xmlns:a16="http://schemas.microsoft.com/office/drawing/2014/main" xmlns="" val="3565047865"/>
                    </a:ext>
                  </a:extLst>
                </a:gridCol>
                <a:gridCol w="2704354">
                  <a:extLst>
                    <a:ext uri="{9D8B030D-6E8A-4147-A177-3AD203B41FA5}">
                      <a16:colId xmlns:a16="http://schemas.microsoft.com/office/drawing/2014/main" xmlns="" val="2968025446"/>
                    </a:ext>
                  </a:extLst>
                </a:gridCol>
              </a:tblGrid>
              <a:tr h="593601"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Iv fluid ns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Normal saline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IV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75 ml / hr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DAY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689001006"/>
                  </a:ext>
                </a:extLst>
              </a:tr>
              <a:tr h="593601"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Inj pan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Pantoprazole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IV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 mg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– 0 – 1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DAYS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416640472"/>
                  </a:ext>
                </a:extLst>
              </a:tr>
              <a:tr h="593601"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Inj emeset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Ondansetron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IV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mg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S O 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DAYS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799528611"/>
                  </a:ext>
                </a:extLst>
              </a:tr>
              <a:tr h="593601"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Tab dolo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Paracetamol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650 mg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 O 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DAYS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439568848"/>
                  </a:ext>
                </a:extLst>
              </a:tr>
              <a:tr h="593601"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Tab </a:t>
                      </a:r>
                      <a:r>
                        <a:rPr lang="en-IN" b="1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sprolac</a:t>
                      </a:r>
                      <a:r>
                        <a:rPr lang="en-IN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Lactic acid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–1– 1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DAY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417452892"/>
                  </a:ext>
                </a:extLst>
              </a:tr>
            </a:tbl>
          </a:graphicData>
        </a:graphic>
      </p:graphicFrame>
      <p:sp>
        <p:nvSpPr>
          <p:cNvPr id="9" name="Footer Placeholder 8">
            <a:extLst>
              <a:ext uri="{FF2B5EF4-FFF2-40B4-BE49-F238E27FC236}">
                <a16:creationId xmlns:a16="http://schemas.microsoft.com/office/drawing/2014/main" xmlns="" id="{CE9109BB-B3DE-177C-829D-FDCE4B5A66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xmlns="" id="{2785F9AA-B0C1-05D1-F316-0922E2633E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IN" sz="5400" b="1" dirty="0">
                <a:solidFill>
                  <a:srgbClr val="C00000"/>
                </a:solidFill>
              </a:rPr>
              <a:t>Progress Chart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79702590"/>
              </p:ext>
            </p:extLst>
          </p:nvPr>
        </p:nvGraphicFramePr>
        <p:xfrm>
          <a:off x="838200" y="2126074"/>
          <a:ext cx="10515600" cy="19812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6289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Date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Time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BP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Pulse Rate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18 / 12 /2023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10 : 30 am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136 / 80 </a:t>
                      </a:r>
                      <a:r>
                        <a:rPr lang="en-IN" sz="2000" dirty="0" err="1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mmhg</a:t>
                      </a:r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64 bpm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19 / 12 / 2023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10 : 30 am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130 / 80 </a:t>
                      </a:r>
                      <a:r>
                        <a:rPr lang="en-IN" sz="2000" dirty="0" err="1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mmhg</a:t>
                      </a:r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64 bpm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20 / 12 / 2023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11 : 00 am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130 / 80 </a:t>
                      </a:r>
                      <a:r>
                        <a:rPr lang="en-IN" sz="2000" dirty="0" err="1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mmhg</a:t>
                      </a:r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70 bpm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21 / 12 / 2023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11 : 30 am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130 / 80 </a:t>
                      </a:r>
                      <a:r>
                        <a:rPr lang="en-IN" sz="2000" dirty="0" err="1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mmhg</a:t>
                      </a:r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70 bpm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C85C9396-0C9B-8B53-DA0C-B61CF6D7EB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B6DE564-15DA-884C-EF2B-F57072D854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21432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IN" sz="5400" b="1" dirty="0">
                <a:solidFill>
                  <a:srgbClr val="C00000"/>
                </a:solidFill>
              </a:rPr>
              <a:t>Discharge Medications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32093688"/>
              </p:ext>
            </p:extLst>
          </p:nvPr>
        </p:nvGraphicFramePr>
        <p:xfrm>
          <a:off x="838199" y="2008506"/>
          <a:ext cx="10369731" cy="161690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5447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92768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98833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055068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48139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703445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1259335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</a:tblGrid>
              <a:tr h="442940"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 err="1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Sl.No</a:t>
                      </a:r>
                      <a:endParaRPr lang="en-IN" sz="20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Brand Name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Generic Name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Dose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Freq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Route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No: of days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72925"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Tab dolo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Paracetamol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650 mg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S O 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Po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42940"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2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Cap </a:t>
                      </a:r>
                      <a:r>
                        <a:rPr lang="en-IN" sz="2000" dirty="0" err="1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sprolac</a:t>
                      </a:r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 DS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Lactic acid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1 – 1 – 1 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Po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3 days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96247BCF-971E-EF14-7D56-E4F63C0DFC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27737BC8-3E8A-9071-2FF6-B6AEA08163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IN" sz="5400" b="1" dirty="0">
                <a:solidFill>
                  <a:srgbClr val="C00000"/>
                </a:solidFill>
              </a:rPr>
              <a:t>Patient Counselling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Clr>
                <a:srgbClr val="C00000"/>
              </a:buClr>
              <a:buNone/>
            </a:pPr>
            <a:endParaRPr lang="en-IN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>
              <a:buClr>
                <a:srgbClr val="C00000"/>
              </a:buClr>
              <a:buFont typeface="Wingdings" pitchFamily="2" charset="2"/>
              <a:buChar char="ü"/>
            </a:pPr>
            <a:endParaRPr lang="en-IN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endParaRPr lang="en-IN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111ACA62-EF94-5DA9-4717-FABC3EDEF5C6}"/>
              </a:ext>
            </a:extLst>
          </p:cNvPr>
          <p:cNvSpPr txBox="1"/>
          <p:nvPr/>
        </p:nvSpPr>
        <p:spPr>
          <a:xfrm>
            <a:off x="1143000" y="2468835"/>
            <a:ext cx="10394576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Patient is advice to take iron rich diet such as green leafy vegetables , fruits , egg liver kidney etc .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Eating health rich diet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Regular exercise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Drink plenty of  water . 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xmlns="" id="{2BD5B2FD-E161-208D-1FF7-66E7179FCD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xmlns="" id="{DECB4245-8704-BA44-7137-2A4A288C69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925867" y="2549324"/>
            <a:ext cx="6366038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9600" b="1" cap="none" spc="50" dirty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THANK YOU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1A2EE005-403E-653A-5F9F-0C238B6A11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A969D57F-75B2-5BDA-6636-A1730B67E4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18</a:t>
            </a:fld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IN" sz="5400" b="1" dirty="0">
                <a:solidFill>
                  <a:srgbClr val="C00000"/>
                </a:solidFill>
              </a:rPr>
              <a:t>Introduction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FDD52B4F-923E-EAD8-0F17-C0996E8A67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88523" y="3933453"/>
            <a:ext cx="3839133" cy="2559422"/>
          </a:xfrm>
          <a:prstGeom prst="rect">
            <a:avLst/>
          </a:prstGeom>
        </p:spPr>
      </p:pic>
      <p:sp>
        <p:nvSpPr>
          <p:cNvPr id="7" name="Footer Placeholder 6">
            <a:extLst>
              <a:ext uri="{FF2B5EF4-FFF2-40B4-BE49-F238E27FC236}">
                <a16:creationId xmlns:a16="http://schemas.microsoft.com/office/drawing/2014/main" xmlns="" id="{831A1A05-1D52-7672-3C98-160A6BCC0F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xmlns="" id="{59A4F41C-558A-C1F9-7839-A849786471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F5CF0985-441D-D944-F88D-31D7819CF494}"/>
              </a:ext>
            </a:extLst>
          </p:cNvPr>
          <p:cNvSpPr txBox="1"/>
          <p:nvPr/>
        </p:nvSpPr>
        <p:spPr>
          <a:xfrm>
            <a:off x="1174376" y="1695538"/>
            <a:ext cx="10515599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Thrombocytopenia is a condition in which you have a low blood platelet count. Platelets (thrombocytes) are colorless blood cells that help blood clot. Platelets stop bleeding by clumping and forming plugs in blood vessel injuries</a:t>
            </a:r>
            <a:endParaRPr lang="en-IN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IN" sz="5400" b="1" dirty="0">
                <a:solidFill>
                  <a:srgbClr val="C00000"/>
                </a:solidFill>
              </a:rPr>
              <a:t>SOAP Analysis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rgbClr val="C00000"/>
              </a:buClr>
              <a:buNone/>
            </a:pPr>
            <a:endParaRPr lang="en-IN" dirty="0"/>
          </a:p>
          <a:p>
            <a:pPr>
              <a:buClr>
                <a:srgbClr val="C00000"/>
              </a:buClr>
              <a:buFont typeface="Wingdings" pitchFamily="2" charset="2"/>
              <a:buChar char="q"/>
            </a:pPr>
            <a:r>
              <a:rPr lang="en-IN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IN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S -  Subjective Findings</a:t>
            </a:r>
          </a:p>
          <a:p>
            <a:pPr>
              <a:buClr>
                <a:srgbClr val="C00000"/>
              </a:buClr>
              <a:buFont typeface="Wingdings" pitchFamily="2" charset="2"/>
              <a:buChar char="q"/>
            </a:pPr>
            <a:r>
              <a:rPr lang="en-IN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O -  Objective Findings</a:t>
            </a:r>
          </a:p>
          <a:p>
            <a:pPr>
              <a:buClr>
                <a:srgbClr val="C00000"/>
              </a:buClr>
              <a:buFont typeface="Wingdings" pitchFamily="2" charset="2"/>
              <a:buChar char="q"/>
            </a:pPr>
            <a:r>
              <a:rPr lang="en-IN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A – Assessment</a:t>
            </a:r>
          </a:p>
          <a:p>
            <a:pPr>
              <a:buClr>
                <a:srgbClr val="C00000"/>
              </a:buClr>
              <a:buFont typeface="Wingdings" pitchFamily="2" charset="2"/>
              <a:buChar char="q"/>
            </a:pPr>
            <a:r>
              <a:rPr lang="en-IN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P - Plan</a:t>
            </a: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0D03532-660F-1EE5-DA0F-BB0DB6D123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C3C3DCF-2180-057F-F1A9-3EF27B383C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IN" sz="4800" b="1" dirty="0">
                <a:solidFill>
                  <a:srgbClr val="C00000"/>
                </a:solidFill>
              </a:rPr>
              <a:t>Patient Demographic Details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buClr>
                <a:srgbClr val="C00000"/>
              </a:buClr>
              <a:buNone/>
            </a:pPr>
            <a:r>
              <a:rPr lang="en-IN" sz="3200" b="1" u="sng" dirty="0">
                <a:solidFill>
                  <a:srgbClr val="C00000"/>
                </a:solidFill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Patient Demographic Details</a:t>
            </a:r>
            <a:endParaRPr lang="en-IN" sz="3600" b="1" u="sng" dirty="0">
              <a:solidFill>
                <a:srgbClr val="C00000"/>
              </a:solidFill>
              <a:latin typeface="Times New Roman" panose="02020603050405020304" pitchFamily="18" charset="0"/>
              <a:ea typeface="Arial Unicode MS" pitchFamily="34" charset="-128"/>
              <a:cs typeface="Times New Roman" panose="02020603050405020304" pitchFamily="18" charset="0"/>
            </a:endParaRPr>
          </a:p>
          <a:p>
            <a:pPr>
              <a:buClr>
                <a:srgbClr val="C00000"/>
              </a:buClr>
            </a:pPr>
            <a:r>
              <a:rPr lang="en-IN" b="1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Name:</a:t>
            </a:r>
            <a:r>
              <a:rPr lang="en-IN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XYZ                                                       </a:t>
            </a:r>
            <a:r>
              <a:rPr lang="en-IN" b="1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DOA</a:t>
            </a:r>
            <a:r>
              <a:rPr lang="en-IN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: 18/01/2024 </a:t>
            </a:r>
          </a:p>
          <a:p>
            <a:pPr>
              <a:buClr>
                <a:srgbClr val="C00000"/>
              </a:buClr>
            </a:pPr>
            <a:r>
              <a:rPr lang="en-IN" b="1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Age: </a:t>
            </a:r>
            <a:r>
              <a:rPr lang="en-IN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en-I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53 years </a:t>
            </a:r>
            <a:r>
              <a:rPr lang="en-IN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                                                  </a:t>
            </a:r>
            <a:r>
              <a:rPr lang="en-IN" b="1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DOD: </a:t>
            </a:r>
            <a:r>
              <a:rPr lang="en-IN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21 / 12 / 2023 </a:t>
            </a:r>
          </a:p>
          <a:p>
            <a:pPr>
              <a:buClr>
                <a:srgbClr val="C00000"/>
              </a:buClr>
            </a:pPr>
            <a:r>
              <a:rPr lang="en-IN" b="1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Sex:</a:t>
            </a:r>
            <a:r>
              <a:rPr lang="en-IN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 </a:t>
            </a:r>
            <a:r>
              <a:rPr lang="en-I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female</a:t>
            </a:r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N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                                                     </a:t>
            </a:r>
            <a:r>
              <a:rPr lang="en-IN" b="1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IP No: </a:t>
            </a:r>
            <a:r>
              <a:rPr lang="en-IN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2312180323 </a:t>
            </a:r>
          </a:p>
          <a:p>
            <a:pPr>
              <a:buClr>
                <a:srgbClr val="C00000"/>
              </a:buClr>
            </a:pPr>
            <a:r>
              <a:rPr lang="en-IN" b="1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Weight</a:t>
            </a:r>
            <a:r>
              <a:rPr lang="en-IN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: 45 Kg                                                  </a:t>
            </a:r>
            <a:r>
              <a:rPr lang="en-IN" b="1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Unit : </a:t>
            </a:r>
            <a:r>
              <a:rPr lang="en-IN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General medicine </a:t>
            </a:r>
          </a:p>
          <a:p>
            <a:endParaRPr lang="en-IN" dirty="0">
              <a:latin typeface="Times New Roman" panose="02020603050405020304" pitchFamily="18" charset="0"/>
              <a:ea typeface="Arial Unicode MS" pitchFamily="34" charset="-128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en-IN" b="1" u="sng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Complaints on Admission :   </a:t>
            </a:r>
          </a:p>
          <a:p>
            <a:pPr marL="0" indent="0">
              <a:buNone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c/o of fever since 4 to 5 days ,  loose stools since 2 days , vomiting since 2 days .  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E3A38EED-CB8C-0960-DF30-C5D54DD5C8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79E548ED-3CF6-A2EE-6764-FA747C9C9A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IN" sz="5400" b="1" dirty="0">
                <a:solidFill>
                  <a:srgbClr val="C00000"/>
                </a:solidFill>
              </a:rPr>
              <a:t>Subjective Evidences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Clr>
                <a:srgbClr val="C00000"/>
              </a:buClr>
              <a:buNone/>
            </a:pPr>
            <a:r>
              <a:rPr lang="en-IN" sz="320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1. c/o of fever since 4 to 5 days </a:t>
            </a:r>
          </a:p>
          <a:p>
            <a:pPr marL="0" indent="0">
              <a:buClr>
                <a:srgbClr val="C00000"/>
              </a:buClr>
              <a:buNone/>
            </a:pPr>
            <a:r>
              <a:rPr lang="en-IN" sz="320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2. c/o loose stools since 2 days </a:t>
            </a:r>
          </a:p>
          <a:p>
            <a:pPr marL="0" indent="0">
              <a:buClr>
                <a:srgbClr val="C00000"/>
              </a:buClr>
              <a:buNone/>
            </a:pPr>
            <a:r>
              <a:rPr lang="en-IN" sz="320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3. c/o vomiting since 2 days </a:t>
            </a:r>
          </a:p>
          <a:p>
            <a:pPr marL="0" indent="0">
              <a:buClr>
                <a:srgbClr val="C00000"/>
              </a:buClr>
              <a:buNone/>
            </a:pPr>
            <a:endParaRPr lang="en-IN" sz="2000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marL="0" indent="0">
              <a:buClr>
                <a:srgbClr val="C00000"/>
              </a:buClr>
              <a:buNone/>
            </a:pPr>
            <a:endParaRPr lang="en-IN" sz="2000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>
              <a:buClr>
                <a:srgbClr val="C00000"/>
              </a:buClr>
              <a:buFont typeface="Wingdings" pitchFamily="2" charset="2"/>
              <a:buChar char="ü"/>
            </a:pPr>
            <a:endParaRPr lang="en-IN" sz="2000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>
              <a:buClr>
                <a:srgbClr val="C00000"/>
              </a:buClr>
              <a:buFont typeface="Wingdings" pitchFamily="2" charset="2"/>
              <a:buChar char="ü"/>
            </a:pPr>
            <a:endParaRPr lang="en-IN" sz="2000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>
              <a:buClr>
                <a:srgbClr val="C00000"/>
              </a:buClr>
              <a:buFont typeface="Wingdings" pitchFamily="2" charset="2"/>
              <a:buChar char="ü"/>
            </a:pPr>
            <a:endParaRPr lang="en-IN" sz="2000" dirty="0">
              <a:latin typeface="Times New Roman" panose="02020603050405020304" pitchFamily="18" charset="0"/>
              <a:ea typeface="Arial Unicode MS" pitchFamily="34" charset="-128"/>
              <a:cs typeface="Times New Roman" panose="02020603050405020304" pitchFamily="18" charset="0"/>
            </a:endParaRPr>
          </a:p>
          <a:p>
            <a:pPr>
              <a:buClr>
                <a:srgbClr val="C00000"/>
              </a:buClr>
              <a:buNone/>
            </a:pPr>
            <a:r>
              <a:rPr lang="en-IN" sz="200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                        Symptoms were present since last  </a:t>
            </a:r>
            <a:r>
              <a:rPr lang="en-IN" sz="2000" b="1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4 to 5 days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C4E5143-28BC-7428-CDF9-7846F5F146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909B8F2-8BA5-EC63-B8F7-0409DC9323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>
                <a:solidFill>
                  <a:srgbClr val="002060"/>
                </a:solidFill>
              </a:rPr>
              <a:t>Past History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Clr>
                <a:srgbClr val="C00000"/>
              </a:buClr>
              <a:buFont typeface="Wingdings" pitchFamily="2" charset="2"/>
              <a:buChar char="Ø"/>
            </a:pPr>
            <a:r>
              <a:rPr lang="en-IN" sz="3600" b="1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Past Medical History : </a:t>
            </a:r>
            <a:r>
              <a:rPr lang="en-IN" sz="360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Nil </a:t>
            </a:r>
          </a:p>
          <a:p>
            <a:pPr>
              <a:buClr>
                <a:srgbClr val="C00000"/>
              </a:buClr>
              <a:buFont typeface="Wingdings" pitchFamily="2" charset="2"/>
              <a:buChar char="Ø"/>
            </a:pPr>
            <a:r>
              <a:rPr lang="en-IN" sz="3600" b="1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Past Medication History : </a:t>
            </a:r>
            <a:r>
              <a:rPr lang="en-IN" sz="360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Nil </a:t>
            </a:r>
          </a:p>
          <a:p>
            <a:pPr>
              <a:buClr>
                <a:srgbClr val="C00000"/>
              </a:buClr>
              <a:buFont typeface="Wingdings" pitchFamily="2" charset="2"/>
              <a:buChar char="Ø"/>
            </a:pPr>
            <a:r>
              <a:rPr lang="en-IN" sz="3600" b="1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Social History : </a:t>
            </a:r>
            <a:r>
              <a:rPr lang="en-IN" sz="360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Mixed diet </a:t>
            </a:r>
          </a:p>
          <a:p>
            <a:pPr>
              <a:buClr>
                <a:srgbClr val="C00000"/>
              </a:buClr>
              <a:buFont typeface="Wingdings" pitchFamily="2" charset="2"/>
              <a:buChar char="Ø"/>
            </a:pPr>
            <a:r>
              <a:rPr lang="en-IN" sz="3600" b="1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Family History : </a:t>
            </a:r>
            <a:r>
              <a:rPr lang="en-IN" sz="360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Nil </a:t>
            </a:r>
            <a:endParaRPr lang="en-IN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E307668-0520-EF15-3FD0-FF4161FFDE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80BD197-8FFD-6670-63AE-0D1E5A578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>
                <a:solidFill>
                  <a:srgbClr val="002060"/>
                </a:solidFill>
              </a:rPr>
              <a:t>Physical Examination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6530788" cy="4351338"/>
          </a:xfrm>
        </p:spPr>
        <p:txBody>
          <a:bodyPr>
            <a:normAutofit fontScale="92500" lnSpcReduction="20000"/>
          </a:bodyPr>
          <a:lstStyle/>
          <a:p>
            <a:pPr>
              <a:buClr>
                <a:srgbClr val="C00000"/>
              </a:buClr>
            </a:pPr>
            <a:r>
              <a:rPr lang="en-IN" b="1" u="sng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General : </a:t>
            </a:r>
            <a:endParaRPr lang="en-IN" dirty="0">
              <a:latin typeface="Times New Roman" panose="02020603050405020304" pitchFamily="18" charset="0"/>
              <a:ea typeface="Arial Unicode MS" pitchFamily="34" charset="-128"/>
              <a:cs typeface="Times New Roman" panose="02020603050405020304" pitchFamily="18" charset="0"/>
            </a:endParaRPr>
          </a:p>
          <a:p>
            <a:pPr>
              <a:buClr>
                <a:srgbClr val="C00000"/>
              </a:buClr>
            </a:pPr>
            <a:r>
              <a:rPr lang="en-IN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CVS :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S1S2 +ve murmurs heard</a:t>
            </a:r>
            <a:r>
              <a:rPr lang="en-IN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</a:p>
          <a:p>
            <a:pPr>
              <a:buClr>
                <a:srgbClr val="C00000"/>
              </a:buClr>
            </a:pPr>
            <a:r>
              <a:rPr lang="en-IN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RS : 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B/L NVBS + </a:t>
            </a:r>
            <a:endParaRPr lang="en-IN" dirty="0">
              <a:latin typeface="Times New Roman" panose="02020603050405020304" pitchFamily="18" charset="0"/>
              <a:ea typeface="Arial Unicode MS" pitchFamily="34" charset="-128"/>
              <a:cs typeface="Times New Roman" panose="02020603050405020304" pitchFamily="18" charset="0"/>
            </a:endParaRPr>
          </a:p>
          <a:p>
            <a:pPr>
              <a:buClr>
                <a:srgbClr val="C00000"/>
              </a:buClr>
            </a:pPr>
            <a:r>
              <a:rPr lang="en-IN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CNS : </a:t>
            </a:r>
            <a:r>
              <a:rPr lang="en-US" b="1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C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onscious and Oriented </a:t>
            </a:r>
            <a:endParaRPr lang="en-IN" dirty="0">
              <a:latin typeface="Times New Roman" panose="02020603050405020304" pitchFamily="18" charset="0"/>
              <a:ea typeface="Arial Unicode MS" pitchFamily="34" charset="-128"/>
              <a:cs typeface="Times New Roman" panose="02020603050405020304" pitchFamily="18" charset="0"/>
            </a:endParaRPr>
          </a:p>
          <a:p>
            <a:pPr>
              <a:buClr>
                <a:srgbClr val="C00000"/>
              </a:buClr>
            </a:pPr>
            <a:r>
              <a:rPr lang="en-IN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PA : </a:t>
            </a:r>
            <a:r>
              <a:rPr lang="en-IN" b="1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Soft </a:t>
            </a:r>
          </a:p>
          <a:p>
            <a:pPr>
              <a:buClr>
                <a:srgbClr val="C00000"/>
              </a:buClr>
            </a:pPr>
            <a:r>
              <a:rPr lang="en-IN" b="1" u="sng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Others :</a:t>
            </a:r>
          </a:p>
          <a:p>
            <a:pPr>
              <a:buClr>
                <a:srgbClr val="C00000"/>
              </a:buClr>
              <a:buFont typeface="Wingdings" pitchFamily="2" charset="2"/>
              <a:buChar char="ü"/>
            </a:pPr>
            <a:r>
              <a:rPr lang="en-IN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BP : 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136/80 mmHg</a:t>
            </a:r>
            <a:endParaRPr lang="en-IN" dirty="0">
              <a:latin typeface="Times New Roman" panose="02020603050405020304" pitchFamily="18" charset="0"/>
              <a:ea typeface="Arial Unicode MS" pitchFamily="34" charset="-128"/>
              <a:cs typeface="Times New Roman" panose="02020603050405020304" pitchFamily="18" charset="0"/>
            </a:endParaRPr>
          </a:p>
          <a:p>
            <a:pPr>
              <a:buClr>
                <a:srgbClr val="C00000"/>
              </a:buClr>
              <a:buFont typeface="Wingdings" pitchFamily="2" charset="2"/>
              <a:buChar char="ü"/>
            </a:pPr>
            <a:r>
              <a:rPr lang="en-IN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Pulse : 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64 bpm</a:t>
            </a:r>
            <a:endParaRPr lang="en-IN" dirty="0">
              <a:latin typeface="Times New Roman" panose="02020603050405020304" pitchFamily="18" charset="0"/>
              <a:ea typeface="Arial Unicode MS" pitchFamily="34" charset="-128"/>
              <a:cs typeface="Times New Roman" panose="02020603050405020304" pitchFamily="18" charset="0"/>
            </a:endParaRPr>
          </a:p>
          <a:p>
            <a:pPr>
              <a:buClr>
                <a:srgbClr val="C00000"/>
              </a:buClr>
              <a:buFont typeface="Wingdings" pitchFamily="2" charset="2"/>
              <a:buChar char="ü"/>
            </a:pPr>
            <a:r>
              <a:rPr lang="en-IN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Temp : </a:t>
            </a:r>
            <a:r>
              <a:rPr lang="en-IN" b="1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98.6</a:t>
            </a:r>
            <a:r>
              <a:rPr lang="en-IN" b="1" dirty="0">
                <a:latin typeface="Bahnschrift SemiBold SemiConden" panose="020B0502040204020203" pitchFamily="34" charset="0"/>
                <a:ea typeface="Arial Unicode MS" pitchFamily="34" charset="-128"/>
                <a:cs typeface="Times New Roman" panose="02020603050405020304" pitchFamily="18" charset="0"/>
              </a:rPr>
              <a:t>⁰F</a:t>
            </a:r>
            <a:endParaRPr lang="en-IN" b="1" dirty="0">
              <a:latin typeface="Times New Roman" panose="02020603050405020304" pitchFamily="18" charset="0"/>
              <a:ea typeface="Arial Unicode MS" pitchFamily="34" charset="-128"/>
              <a:cs typeface="Times New Roman" panose="02020603050405020304" pitchFamily="18" charset="0"/>
            </a:endParaRPr>
          </a:p>
          <a:p>
            <a:pPr>
              <a:buClr>
                <a:srgbClr val="C00000"/>
              </a:buClr>
              <a:buFont typeface="Wingdings" pitchFamily="2" charset="2"/>
              <a:buChar char="ü"/>
            </a:pPr>
            <a:r>
              <a:rPr lang="en-IN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RR : 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17 bpm </a:t>
            </a:r>
            <a:endParaRPr lang="en-IN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endParaRPr lang="en-IN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C7723E7B-99DB-87B5-DD97-01010F7909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D1DC497-2B83-C4BB-D18D-3AE10BC5CA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IN" sz="5400" b="1" dirty="0">
                <a:solidFill>
                  <a:srgbClr val="002060"/>
                </a:solidFill>
              </a:rPr>
              <a:t>Provisional Diagnosis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 dirty="0">
              <a:latin typeface="Times New Roman" panose="02020603050405020304" pitchFamily="18" charset="0"/>
              <a:ea typeface="Arial Unicode MS" pitchFamily="34" charset="-128"/>
              <a:cs typeface="Times New Roman" panose="02020603050405020304" pitchFamily="18" charset="0"/>
            </a:endParaRPr>
          </a:p>
          <a:p>
            <a:endParaRPr lang="en-IN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endParaRPr lang="en-IN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>
              <a:buNone/>
            </a:pPr>
            <a:endParaRPr lang="en-IN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D610CCB9-DD46-6C5F-A17E-52958230528F}"/>
              </a:ext>
            </a:extLst>
          </p:cNvPr>
          <p:cNvSpPr txBox="1"/>
          <p:nvPr/>
        </p:nvSpPr>
        <p:spPr>
          <a:xfrm>
            <a:off x="1730188" y="2223247"/>
            <a:ext cx="962361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Viral fever with thrombocytopenia 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F83D0F10-3D91-62BE-8DA9-05BBAE6195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4BF588EB-60D5-942F-DFCC-81320B0CEC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sz="5400" b="1" dirty="0">
                <a:solidFill>
                  <a:srgbClr val="C00000"/>
                </a:solidFill>
              </a:rPr>
              <a:t>Objective Evidences</a:t>
            </a:r>
            <a:endParaRPr lang="en-IN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61941521"/>
              </p:ext>
            </p:extLst>
          </p:nvPr>
        </p:nvGraphicFramePr>
        <p:xfrm>
          <a:off x="1071156" y="1864814"/>
          <a:ext cx="10215156" cy="439763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40505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40505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40505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Investigation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Result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Normal Value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Haemoglobin</a:t>
                      </a:r>
                      <a:r>
                        <a:rPr lang="en-IN" sz="2000" baseline="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 </a:t>
                      </a:r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12.7 g / dl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13.8 – 17. 2 g/ dl 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Leucocytes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59 %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20 – 40 %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35231">
                <a:tc>
                  <a:txBody>
                    <a:bodyPr/>
                    <a:lstStyle/>
                    <a:p>
                      <a:pPr algn="ctr"/>
                      <a:r>
                        <a:rPr lang="en-IN" sz="2000" dirty="0" err="1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Neutrophils</a:t>
                      </a:r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36 %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40 – 60 %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dirty="0" err="1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Eosinophils</a:t>
                      </a:r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01 %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1 – 4 %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Total count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3930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4500 – 11000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RBC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4.77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4.7 – 6.1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dirty="0" err="1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Monocytes</a:t>
                      </a:r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04 %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1 – 10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Platelet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0.32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1.5 – 4.5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PCV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36.4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38.3 – 48.6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ESR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25 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0 – 15 mm / hr 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</a:tbl>
          </a:graphicData>
        </a:graphic>
      </p:graphicFrame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FCA41EBB-2F65-DCF8-6606-F0114ED5F6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816ACBC2-F81F-2821-908A-F82D21D750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2591</TotalTime>
  <Words>624</Words>
  <Application>Microsoft Office PowerPoint</Application>
  <PresentationFormat>Widescreen</PresentationFormat>
  <Paragraphs>230</Paragraphs>
  <Slides>18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6" baseType="lpstr">
      <vt:lpstr>Arial Unicode MS</vt:lpstr>
      <vt:lpstr>Arial</vt:lpstr>
      <vt:lpstr>Bahnschrift SemiBold SemiConden</vt:lpstr>
      <vt:lpstr>Calibri</vt:lpstr>
      <vt:lpstr>Calibri Light</vt:lpstr>
      <vt:lpstr>Times New Roman</vt:lpstr>
      <vt:lpstr>Wingdings</vt:lpstr>
      <vt:lpstr>office theme</vt:lpstr>
      <vt:lpstr>Case Presentation on Viral fever with Thrombocytopenia </vt:lpstr>
      <vt:lpstr>Introduction</vt:lpstr>
      <vt:lpstr>SOAP Analysis</vt:lpstr>
      <vt:lpstr>Patient Demographic Details</vt:lpstr>
      <vt:lpstr>Subjective Evidences</vt:lpstr>
      <vt:lpstr>Past History</vt:lpstr>
      <vt:lpstr>Physical Examination</vt:lpstr>
      <vt:lpstr>Provisional Diagnosis</vt:lpstr>
      <vt:lpstr>Objective Evidences</vt:lpstr>
      <vt:lpstr>Objective Evidences</vt:lpstr>
      <vt:lpstr>Assessment</vt:lpstr>
      <vt:lpstr>Plan</vt:lpstr>
      <vt:lpstr>Non Pharmacological Treatments</vt:lpstr>
      <vt:lpstr>Pharmacological Treatment</vt:lpstr>
      <vt:lpstr>Progress Chart</vt:lpstr>
      <vt:lpstr>Discharge Medications</vt:lpstr>
      <vt:lpstr>Patient Counselling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User</cp:lastModifiedBy>
  <cp:revision>72</cp:revision>
  <dcterms:created xsi:type="dcterms:W3CDTF">2013-07-15T20:26:40Z</dcterms:created>
  <dcterms:modified xsi:type="dcterms:W3CDTF">2024-09-03T08:43:15Z</dcterms:modified>
</cp:coreProperties>
</file>