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9" r:id="rId4"/>
    <p:sldId id="260" r:id="rId5"/>
    <p:sldId id="261" r:id="rId6"/>
    <p:sldId id="262" r:id="rId7"/>
    <p:sldId id="263" r:id="rId8"/>
    <p:sldId id="286" r:id="rId9"/>
    <p:sldId id="264" r:id="rId10"/>
    <p:sldId id="265" r:id="rId11"/>
    <p:sldId id="267" r:id="rId12"/>
    <p:sldId id="268" r:id="rId13"/>
    <p:sldId id="269" r:id="rId14"/>
    <p:sldId id="270" r:id="rId15"/>
    <p:sldId id="271" r:id="rId16"/>
    <p:sldId id="272" r:id="rId17"/>
    <p:sldId id="284" r:id="rId18"/>
    <p:sldId id="28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20EC378-F304-4F6B-8D88-0AC351D11884}">
          <p14:sldIdLst>
            <p14:sldId id="256"/>
            <p14:sldId id="257"/>
            <p14:sldId id="259"/>
            <p14:sldId id="260"/>
            <p14:sldId id="261"/>
            <p14:sldId id="262"/>
            <p14:sldId id="263"/>
            <p14:sldId id="286"/>
            <p14:sldId id="264"/>
          </p14:sldIdLst>
        </p14:section>
        <p14:section name="Untitled Section" id="{DE5D8B4F-4390-42BB-89C7-0E4C11504CF5}">
          <p14:sldIdLst>
            <p14:sldId id="265"/>
            <p14:sldId id="267"/>
            <p14:sldId id="268"/>
            <p14:sldId id="269"/>
            <p14:sldId id="270"/>
            <p14:sldId id="271"/>
            <p14:sldId id="272"/>
            <p14:sldId id="284"/>
            <p14:sldId id="28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28" autoAdjust="0"/>
    <p:restoredTop sz="94660" autoAdjust="0"/>
  </p:normalViewPr>
  <p:slideViewPr>
    <p:cSldViewPr snapToGrid="0">
      <p:cViewPr varScale="1">
        <p:scale>
          <a:sx n="74" d="100"/>
          <a:sy n="74" d="100"/>
        </p:scale>
        <p:origin x="354" y="72"/>
      </p:cViewPr>
      <p:guideLst>
        <p:guide orient="horz" pos="2160"/>
        <p:guide pos="3840"/>
      </p:guideLst>
    </p:cSldViewPr>
  </p:slideViewPr>
  <p:outlineViewPr>
    <p:cViewPr>
      <p:scale>
        <a:sx n="33" d="100"/>
        <a:sy n="33" d="100"/>
      </p:scale>
      <p:origin x="0" y="742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7A9AB5-2647-4411-A0E4-66041422E577}" type="datetimeFigureOut">
              <a:rPr lang="en-IN" smtClean="0"/>
              <a:t>03-09-2024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28C590-1B36-480A-8052-B81DB2D53DC2}" type="slidenum">
              <a:rPr lang="en-IN" smtClean="0"/>
              <a:t>‹#›</a:t>
            </a:fld>
            <a:endParaRPr lang="en-IN"/>
          </a:p>
        </p:txBody>
      </p:sp>
    </p:spTree>
    <p:extLst>
      <p:ext uri="{BB962C8B-B14F-4D97-AF65-F5344CB8AC3E}">
        <p14:creationId xmlns:p14="http://schemas.microsoft.com/office/powerpoint/2010/main" val="581780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28C590-1B36-480A-8052-B81DB2D53DC2}" type="slidenum">
              <a:rPr lang="en-IN" smtClean="0"/>
              <a:t>1</a:t>
            </a:fld>
            <a:endParaRPr lang="en-IN"/>
          </a:p>
        </p:txBody>
      </p:sp>
    </p:spTree>
    <p:extLst>
      <p:ext uri="{BB962C8B-B14F-4D97-AF65-F5344CB8AC3E}">
        <p14:creationId xmlns:p14="http://schemas.microsoft.com/office/powerpoint/2010/main" val="3218413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AAFE54-9F5E-421E-8832-B8C3BC7AA066}"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091072-89EF-4579-9A5D-1A3EE31E8779}"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F9DCDA-0C4A-4900-814D-90B2F4A47AB5}"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886F81-FC18-46FD-92DC-6D0EE0E7565F}"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3A7206-1BE7-49E4-8B4F-336CC3ACF44B}"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5A5148-C4E9-448A-97DD-542E0A961AB5}" type="datetime1">
              <a:rPr lang="en-US" smtClean="0"/>
              <a:t>9/3/2024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BC52A9-911A-4009-BB05-75CDE866930B}" type="datetime1">
              <a:rPr lang="en-US" smtClean="0"/>
              <a:t>9/3/2024</a:t>
            </a:fld>
            <a:endParaRPr lang="en-US"/>
          </a:p>
        </p:txBody>
      </p:sp>
      <p:sp>
        <p:nvSpPr>
          <p:cNvPr id="8" name="Footer Placeholder 7"/>
          <p:cNvSpPr>
            <a:spLocks noGrp="1"/>
          </p:cNvSpPr>
          <p:nvPr>
            <p:ph type="ftr" sz="quarter" idx="11"/>
          </p:nvPr>
        </p:nvSpPr>
        <p:spPr/>
        <p:txBody>
          <a:bodyPr/>
          <a:lstStyle/>
          <a:p>
            <a:r>
              <a:rPr lang="en-US" smtClean="0"/>
              <a:t>RDP</a:t>
            </a:r>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8C402F6-B07B-491D-BFCC-8B2A757505B5}" type="datetime1">
              <a:rPr lang="en-US" smtClean="0"/>
              <a:t>9/3/2024</a:t>
            </a:fld>
            <a:endParaRPr lang="en-US"/>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07F6F0-E0E7-44CD-A7B8-A6F2EEEC465D}" type="datetime1">
              <a:rPr lang="en-US" smtClean="0"/>
              <a:t>9/3/2024</a:t>
            </a:fld>
            <a:endParaRPr lang="en-US"/>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937902-9025-43CC-837F-FEE009D1D7E3}" type="datetime1">
              <a:rPr lang="en-US" smtClean="0"/>
              <a:t>9/3/2024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EEFA3B-0081-4FDA-A4DC-91498FB471AD}" type="datetime1">
              <a:rPr lang="en-US" smtClean="0"/>
              <a:t>9/3/2024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8C41DD-F445-49AB-B786-F4F8CD9E57F0}" type="datetime1">
              <a:rPr lang="en-US" smtClean="0"/>
              <a:t>9/3/2024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RDP</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pPr/>
              <a:t>‹#›</a:t>
            </a:fld>
            <a:endParaRPr lang="en-US"/>
          </a:p>
        </p:txBody>
      </p:sp>
      <p:sp>
        <p:nvSpPr>
          <p:cNvPr id="7" name="TextBox 6"/>
          <p:cNvSpPr txBox="1"/>
          <p:nvPr userDrawn="1"/>
        </p:nvSpPr>
        <p:spPr>
          <a:xfrm rot="19797790">
            <a:off x="2381249" y="2946296"/>
            <a:ext cx="7854950" cy="707886"/>
          </a:xfrm>
          <a:prstGeom prst="rect">
            <a:avLst/>
          </a:prstGeom>
          <a:noFill/>
        </p:spPr>
        <p:txBody>
          <a:bodyPr wrap="square" rtlCol="0">
            <a:spAutoFit/>
          </a:bodyPr>
          <a:lstStyle/>
          <a:p>
            <a:r>
              <a:rPr lang="en-US" sz="40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0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xmlns="" id="{3FC85EF3-5580-7B0E-47A6-0357B1567F81}"/>
              </a:ext>
            </a:extLst>
          </p:cNvPr>
          <p:cNvSpPr txBox="1"/>
          <p:nvPr/>
        </p:nvSpPr>
        <p:spPr>
          <a:xfrm>
            <a:off x="553569" y="2582437"/>
            <a:ext cx="11282084" cy="923330"/>
          </a:xfrm>
          <a:prstGeom prst="rect">
            <a:avLst/>
          </a:prstGeom>
          <a:noFill/>
        </p:spPr>
        <p:txBody>
          <a:bodyPr wrap="square">
            <a:spAutoFit/>
          </a:bodyPr>
          <a:lstStyle/>
          <a:p>
            <a:r>
              <a:rPr lang="en-US" sz="5400" b="1" dirty="0">
                <a:solidFill>
                  <a:srgbClr val="C00000"/>
                </a:solidFill>
                <a:latin typeface="Times New Roman" panose="02020603050405020304" pitchFamily="18" charset="0"/>
                <a:cs typeface="Times New Roman" panose="02020603050405020304" pitchFamily="18" charset="0"/>
              </a:rPr>
              <a:t>Case Presentation on tubular effusion </a:t>
            </a:r>
            <a:endParaRPr lang="en-IN" sz="5400" dirty="0"/>
          </a:p>
        </p:txBody>
      </p:sp>
      <p:sp>
        <p:nvSpPr>
          <p:cNvPr id="3" name="Footer Placeholder 2">
            <a:extLst>
              <a:ext uri="{FF2B5EF4-FFF2-40B4-BE49-F238E27FC236}">
                <a16:creationId xmlns:a16="http://schemas.microsoft.com/office/drawing/2014/main" xmlns="" id="{6E59DEF2-EAE0-83BA-B75C-6B3911FDB3A2}"/>
              </a:ext>
            </a:extLst>
          </p:cNvPr>
          <p:cNvSpPr>
            <a:spLocks noGrp="1"/>
          </p:cNvSpPr>
          <p:nvPr>
            <p:ph type="ftr" sz="quarter" idx="11"/>
          </p:nvPr>
        </p:nvSpPr>
        <p:spPr/>
        <p:txBody>
          <a:bodyPr/>
          <a:lstStyle/>
          <a:p>
            <a:r>
              <a:rPr lang="en-US" smtClean="0"/>
              <a:t>RDP</a:t>
            </a:r>
            <a:endParaRPr lang="en-US"/>
          </a:p>
        </p:txBody>
      </p:sp>
      <p:sp>
        <p:nvSpPr>
          <p:cNvPr id="5" name="Slide Number Placeholder 4">
            <a:extLst>
              <a:ext uri="{FF2B5EF4-FFF2-40B4-BE49-F238E27FC236}">
                <a16:creationId xmlns:a16="http://schemas.microsoft.com/office/drawing/2014/main" xmlns="" id="{31A1959A-572D-861C-1AAC-BD9348B61C9C}"/>
              </a:ext>
            </a:extLst>
          </p:cNvPr>
          <p:cNvSpPr>
            <a:spLocks noGrp="1"/>
          </p:cNvSpPr>
          <p:nvPr>
            <p:ph type="sldNum" sz="quarter" idx="12"/>
          </p:nvPr>
        </p:nvSpPr>
        <p:spPr/>
        <p:txBody>
          <a:bodyPr/>
          <a:lstStyle/>
          <a:p>
            <a:fld id="{330EA680-D336-4FF7-8B7A-9848BB0A1C32}" type="slidenum">
              <a:rPr lang="en-US" smtClean="0"/>
              <a:pPr/>
              <a:t>1</a:t>
            </a:fld>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5400" b="1" dirty="0">
                <a:solidFill>
                  <a:srgbClr val="C00000"/>
                </a:solidFill>
                <a:latin typeface="Times New Roman" panose="02020603050405020304" pitchFamily="18" charset="0"/>
                <a:cs typeface="Times New Roman" panose="02020603050405020304" pitchFamily="18" charset="0"/>
              </a:rPr>
              <a:t>Objective Evidences</a:t>
            </a:r>
            <a:endParaRPr lang="en-IN"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15585535"/>
              </p:ext>
            </p:extLst>
          </p:nvPr>
        </p:nvGraphicFramePr>
        <p:xfrm>
          <a:off x="1071156" y="1864814"/>
          <a:ext cx="10215156" cy="4358640"/>
        </p:xfrm>
        <a:graphic>
          <a:graphicData uri="http://schemas.openxmlformats.org/drawingml/2006/table">
            <a:tbl>
              <a:tblPr firstRow="1" bandRow="1">
                <a:tableStyleId>{5940675A-B579-460E-94D1-54222C63F5DA}</a:tableStyleId>
              </a:tblPr>
              <a:tblGrid>
                <a:gridCol w="3405052">
                  <a:extLst>
                    <a:ext uri="{9D8B030D-6E8A-4147-A177-3AD203B41FA5}">
                      <a16:colId xmlns:a16="http://schemas.microsoft.com/office/drawing/2014/main" xmlns="" val="20000"/>
                    </a:ext>
                  </a:extLst>
                </a:gridCol>
                <a:gridCol w="3405052">
                  <a:extLst>
                    <a:ext uri="{9D8B030D-6E8A-4147-A177-3AD203B41FA5}">
                      <a16:colId xmlns:a16="http://schemas.microsoft.com/office/drawing/2014/main" xmlns="" val="20001"/>
                    </a:ext>
                  </a:extLst>
                </a:gridCol>
                <a:gridCol w="3405052">
                  <a:extLst>
                    <a:ext uri="{9D8B030D-6E8A-4147-A177-3AD203B41FA5}">
                      <a16:colId xmlns:a16="http://schemas.microsoft.com/office/drawing/2014/main" xmlns="" val="20002"/>
                    </a:ext>
                  </a:extLst>
                </a:gridCol>
              </a:tblGrid>
              <a:tr h="370840">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Investigation</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Result</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Normal Value</a:t>
                      </a:r>
                    </a:p>
                  </a:txBody>
                  <a:tcPr>
                    <a:solidFill>
                      <a:schemeClr val="bg2"/>
                    </a:solidFill>
                  </a:tcPr>
                </a:tc>
                <a:extLst>
                  <a:ext uri="{0D108BD9-81ED-4DB2-BD59-A6C34878D82A}">
                    <a16:rowId xmlns:a16="http://schemas.microsoft.com/office/drawing/2014/main" xmlns="" val="10000"/>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Haemoglobin</a:t>
                      </a:r>
                      <a:r>
                        <a:rPr lang="en-IN" sz="2000" baseline="0" dirty="0">
                          <a:latin typeface="Times New Roman" panose="02020603050405020304" pitchFamily="18" charset="0"/>
                          <a:ea typeface="Arial Unicode MS" pitchFamily="34" charset="-128"/>
                          <a:cs typeface="Times New Roman" panose="02020603050405020304" pitchFamily="18" charset="0"/>
                        </a:rPr>
                        <a:t> </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14.62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13.8 – 17. 2 g/ dl  </a:t>
                      </a:r>
                    </a:p>
                  </a:txBody>
                  <a:tcPr/>
                </a:tc>
                <a:extLst>
                  <a:ext uri="{0D108BD9-81ED-4DB2-BD59-A6C34878D82A}">
                    <a16:rowId xmlns:a16="http://schemas.microsoft.com/office/drawing/2014/main" xmlns="" val="10001"/>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Leucocytes</a:t>
                      </a: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14 %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20 – 40 %</a:t>
                      </a:r>
                    </a:p>
                  </a:txBody>
                  <a:tcPr/>
                </a:tc>
                <a:extLst>
                  <a:ext uri="{0D108BD9-81ED-4DB2-BD59-A6C34878D82A}">
                    <a16:rowId xmlns:a16="http://schemas.microsoft.com/office/drawing/2014/main" xmlns="" val="10002"/>
                  </a:ext>
                </a:extLst>
              </a:tr>
              <a:tr h="370840">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Neutrophils</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65 %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50 – 80%</a:t>
                      </a:r>
                    </a:p>
                  </a:txBody>
                  <a:tcPr/>
                </a:tc>
                <a:extLst>
                  <a:ext uri="{0D108BD9-81ED-4DB2-BD59-A6C34878D82A}">
                    <a16:rowId xmlns:a16="http://schemas.microsoft.com/office/drawing/2014/main" xmlns="" val="10003"/>
                  </a:ext>
                </a:extLst>
              </a:tr>
              <a:tr h="370840">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Eosinophils</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10.9 %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1 – 4 %</a:t>
                      </a:r>
                    </a:p>
                  </a:txBody>
                  <a:tcPr/>
                </a:tc>
                <a:extLst>
                  <a:ext uri="{0D108BD9-81ED-4DB2-BD59-A6C34878D82A}">
                    <a16:rowId xmlns:a16="http://schemas.microsoft.com/office/drawing/2014/main" xmlns="" val="10004"/>
                  </a:ext>
                </a:extLst>
              </a:tr>
              <a:tr h="370840">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Basophils</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00 %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 – 1%</a:t>
                      </a:r>
                    </a:p>
                  </a:txBody>
                  <a:tcPr/>
                </a:tc>
                <a:extLst>
                  <a:ext uri="{0D108BD9-81ED-4DB2-BD59-A6C34878D82A}">
                    <a16:rowId xmlns:a16="http://schemas.microsoft.com/office/drawing/2014/main" xmlns="" val="10005"/>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RBC </a:t>
                      </a: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4.59 million / </a:t>
                      </a:r>
                      <a:r>
                        <a:rPr lang="en-IN" sz="2000" dirty="0" err="1">
                          <a:solidFill>
                            <a:schemeClr val="tx1"/>
                          </a:solidFill>
                          <a:latin typeface="Times New Roman" panose="02020603050405020304" pitchFamily="18" charset="0"/>
                          <a:ea typeface="Arial Unicode MS" pitchFamily="34" charset="-128"/>
                          <a:cs typeface="Times New Roman" panose="02020603050405020304" pitchFamily="18" charset="0"/>
                        </a:rPr>
                        <a:t>cumm</a:t>
                      </a: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4.35 – 5.65 mill/ </a:t>
                      </a:r>
                      <a:r>
                        <a:rPr lang="en-IN" sz="2000" dirty="0" err="1">
                          <a:latin typeface="Times New Roman" panose="02020603050405020304" pitchFamily="18" charset="0"/>
                          <a:ea typeface="Arial Unicode MS" pitchFamily="34" charset="-128"/>
                          <a:cs typeface="Times New Roman" panose="02020603050405020304" pitchFamily="18" charset="0"/>
                        </a:rPr>
                        <a:t>cumm</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extLst>
                  <a:ext uri="{0D108BD9-81ED-4DB2-BD59-A6C34878D82A}">
                    <a16:rowId xmlns:a16="http://schemas.microsoft.com/office/drawing/2014/main" xmlns="" val="10006"/>
                  </a:ext>
                </a:extLst>
              </a:tr>
              <a:tr h="370840">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Monocytes</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8.9 %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 – 8 %</a:t>
                      </a:r>
                    </a:p>
                  </a:txBody>
                  <a:tcPr/>
                </a:tc>
                <a:extLst>
                  <a:ext uri="{0D108BD9-81ED-4DB2-BD59-A6C34878D82A}">
                    <a16:rowId xmlns:a16="http://schemas.microsoft.com/office/drawing/2014/main" xmlns="" val="10007"/>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RBS </a:t>
                      </a: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130 mg / dl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&lt;140 mg/dl</a:t>
                      </a:r>
                    </a:p>
                  </a:txBody>
                  <a:tcPr/>
                </a:tc>
                <a:extLst>
                  <a:ext uri="{0D108BD9-81ED-4DB2-BD59-A6C34878D82A}">
                    <a16:rowId xmlns:a16="http://schemas.microsoft.com/office/drawing/2014/main" xmlns="" val="10008"/>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Alb </a:t>
                      </a: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3.7 g/dl</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3.4 – 5.4 g/dl</a:t>
                      </a:r>
                    </a:p>
                  </a:txBody>
                  <a:tcPr/>
                </a:tc>
                <a:extLst>
                  <a:ext uri="{0D108BD9-81ED-4DB2-BD59-A6C34878D82A}">
                    <a16:rowId xmlns:a16="http://schemas.microsoft.com/office/drawing/2014/main" xmlns="" val="10009"/>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PCV </a:t>
                      </a:r>
                    </a:p>
                  </a:txBody>
                  <a:tcPr>
                    <a:lnB w="12700" cap="flat" cmpd="sng" algn="ctr">
                      <a:solidFill>
                        <a:schemeClr val="tx1"/>
                      </a:solidFill>
                      <a:prstDash val="solid"/>
                      <a:round/>
                      <a:headEnd type="none" w="med" len="med"/>
                      <a:tailEnd type="none" w="med" len="med"/>
                    </a:lnB>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43.4 % </a:t>
                      </a:r>
                    </a:p>
                  </a:txBody>
                  <a:tcP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38 – 48%</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10"/>
                  </a:ext>
                </a:extLst>
              </a:tr>
            </a:tbl>
          </a:graphicData>
        </a:graphic>
      </p:graphicFrame>
      <p:sp>
        <p:nvSpPr>
          <p:cNvPr id="5" name="Footer Placeholder 4">
            <a:extLst>
              <a:ext uri="{FF2B5EF4-FFF2-40B4-BE49-F238E27FC236}">
                <a16:creationId xmlns:a16="http://schemas.microsoft.com/office/drawing/2014/main" xmlns="" id="{DD49BB72-9A96-7897-83E9-DE64BE57E851}"/>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96B01305-3042-7EDC-579B-206AE76A42C3}"/>
              </a:ext>
            </a:extLst>
          </p:cNvPr>
          <p:cNvSpPr>
            <a:spLocks noGrp="1"/>
          </p:cNvSpPr>
          <p:nvPr>
            <p:ph type="sldNum" sz="quarter" idx="12"/>
          </p:nvPr>
        </p:nvSpPr>
        <p:spPr/>
        <p:txBody>
          <a:bodyPr/>
          <a:lstStyle/>
          <a:p>
            <a:fld id="{330EA680-D336-4FF7-8B7A-9848BB0A1C32}"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latin typeface="Times New Roman" panose="02020603050405020304" pitchFamily="18" charset="0"/>
                <a:cs typeface="Times New Roman" panose="02020603050405020304" pitchFamily="18" charset="0"/>
              </a:rPr>
              <a:t>Assessment</a:t>
            </a:r>
          </a:p>
        </p:txBody>
      </p:sp>
      <p:sp>
        <p:nvSpPr>
          <p:cNvPr id="3" name="Content Placeholder 2"/>
          <p:cNvSpPr>
            <a:spLocks noGrp="1"/>
          </p:cNvSpPr>
          <p:nvPr>
            <p:ph idx="1"/>
          </p:nvPr>
        </p:nvSpPr>
        <p:spPr/>
        <p:txBody>
          <a:bodyPr/>
          <a:lstStyle/>
          <a:p>
            <a:pPr>
              <a:buNone/>
            </a:pPr>
            <a:r>
              <a:rPr lang="en-IN" dirty="0">
                <a:latin typeface="Arial Unicode MS" pitchFamily="34" charset="-128"/>
                <a:ea typeface="Arial Unicode MS" pitchFamily="34" charset="-128"/>
                <a:cs typeface="Arial Unicode MS" pitchFamily="34" charset="-128"/>
              </a:rPr>
              <a:t> </a:t>
            </a:r>
          </a:p>
        </p:txBody>
      </p:sp>
      <p:sp>
        <p:nvSpPr>
          <p:cNvPr id="4" name="TextBox 3">
            <a:extLst>
              <a:ext uri="{FF2B5EF4-FFF2-40B4-BE49-F238E27FC236}">
                <a16:creationId xmlns:a16="http://schemas.microsoft.com/office/drawing/2014/main" xmlns="" id="{CFC242B3-C5DE-0DA9-A86F-33F7A4CC1BEA}"/>
              </a:ext>
            </a:extLst>
          </p:cNvPr>
          <p:cNvSpPr txBox="1"/>
          <p:nvPr/>
        </p:nvSpPr>
        <p:spPr>
          <a:xfrm>
            <a:off x="1586753" y="1825625"/>
            <a:ext cx="8857129" cy="1569660"/>
          </a:xfrm>
          <a:prstGeom prst="rect">
            <a:avLst/>
          </a:prstGeom>
          <a:noFill/>
        </p:spPr>
        <p:txBody>
          <a:bodyPr wrap="square" rtlCol="0">
            <a:spAutoFit/>
          </a:bodyPr>
          <a:lstStyle/>
          <a:p>
            <a:r>
              <a:rPr lang="en-IN" sz="3200" dirty="0">
                <a:latin typeface="Times New Roman" panose="02020603050405020304" pitchFamily="18" charset="0"/>
                <a:cs typeface="Times New Roman" panose="02020603050405020304" pitchFamily="18" charset="0"/>
              </a:rPr>
              <a:t>Based on the subjective and objective evidence we are confirm that the patient was suffering from  tubular effusion . </a:t>
            </a:r>
          </a:p>
        </p:txBody>
      </p:sp>
      <p:sp>
        <p:nvSpPr>
          <p:cNvPr id="6" name="Footer Placeholder 5">
            <a:extLst>
              <a:ext uri="{FF2B5EF4-FFF2-40B4-BE49-F238E27FC236}">
                <a16:creationId xmlns:a16="http://schemas.microsoft.com/office/drawing/2014/main" xmlns="" id="{0BEA949E-D3CD-A510-6F4E-2168AC053218}"/>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a16="http://schemas.microsoft.com/office/drawing/2014/main" xmlns="" id="{FA619582-6EFF-7472-636D-76DD76D6B966}"/>
              </a:ext>
            </a:extLst>
          </p:cNvPr>
          <p:cNvSpPr>
            <a:spLocks noGrp="1"/>
          </p:cNvSpPr>
          <p:nvPr>
            <p:ph type="sldNum" sz="quarter" idx="12"/>
          </p:nvPr>
        </p:nvSpPr>
        <p:spPr/>
        <p:txBody>
          <a:bodyPr/>
          <a:lstStyle/>
          <a:p>
            <a:fld id="{330EA680-D336-4FF7-8B7A-9848BB0A1C32}"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latin typeface="Times New Roman" panose="02020603050405020304" pitchFamily="18" charset="0"/>
                <a:cs typeface="Times New Roman" panose="02020603050405020304" pitchFamily="18" charset="0"/>
              </a:rPr>
              <a:t>Plan</a:t>
            </a:r>
          </a:p>
        </p:txBody>
      </p:sp>
      <p:sp>
        <p:nvSpPr>
          <p:cNvPr id="3" name="Content Placeholder 2"/>
          <p:cNvSpPr>
            <a:spLocks noGrp="1"/>
          </p:cNvSpPr>
          <p:nvPr>
            <p:ph idx="1"/>
          </p:nvPr>
        </p:nvSpPr>
        <p:spPr/>
        <p:txBody>
          <a:bodyPr>
            <a:normAutofit/>
          </a:bodyPr>
          <a:lstStyle/>
          <a:p>
            <a:pPr>
              <a:buNone/>
            </a:pPr>
            <a:r>
              <a:rPr lang="en-IN" sz="2400" b="1" dirty="0">
                <a:solidFill>
                  <a:srgbClr val="C00000"/>
                </a:solidFill>
                <a:latin typeface="Times New Roman" panose="02020603050405020304" pitchFamily="18" charset="0"/>
                <a:ea typeface="Arial Unicode MS" pitchFamily="34" charset="-128"/>
                <a:cs typeface="Times New Roman" panose="02020603050405020304" pitchFamily="18" charset="0"/>
              </a:rPr>
              <a:t>Goal</a:t>
            </a:r>
          </a:p>
          <a:p>
            <a:r>
              <a:rPr lang="en-IN" sz="2400" b="1" u="sng" dirty="0">
                <a:latin typeface="Times New Roman" panose="02020603050405020304" pitchFamily="18" charset="0"/>
                <a:ea typeface="Arial Unicode MS" pitchFamily="34" charset="-128"/>
                <a:cs typeface="Times New Roman" panose="02020603050405020304" pitchFamily="18" charset="0"/>
              </a:rPr>
              <a:t>Patient Specific : </a:t>
            </a:r>
          </a:p>
          <a:p>
            <a:pPr>
              <a:buClr>
                <a:srgbClr val="C00000"/>
              </a:buClr>
              <a:buFont typeface="Wingdings" pitchFamily="2" charset="2"/>
              <a:buChar char="ü"/>
            </a:pPr>
            <a:r>
              <a:rPr lang="en-IN" sz="2400" dirty="0">
                <a:latin typeface="Times New Roman" panose="02020603050405020304" pitchFamily="18" charset="0"/>
                <a:ea typeface="Arial Unicode MS" pitchFamily="34" charset="-128"/>
                <a:cs typeface="Times New Roman" panose="02020603050405020304" pitchFamily="18" charset="0"/>
              </a:rPr>
              <a:t> to improve the patient quality of life . </a:t>
            </a:r>
          </a:p>
          <a:p>
            <a:pPr>
              <a:buClr>
                <a:srgbClr val="C00000"/>
              </a:buClr>
              <a:buFont typeface="Wingdings" pitchFamily="2" charset="2"/>
              <a:buChar char="ü"/>
            </a:pPr>
            <a:r>
              <a:rPr lang="en-IN" sz="2400" dirty="0">
                <a:latin typeface="Times New Roman" panose="02020603050405020304" pitchFamily="18" charset="0"/>
                <a:ea typeface="Arial Unicode MS" pitchFamily="34" charset="-128"/>
                <a:cs typeface="Times New Roman" panose="02020603050405020304" pitchFamily="18" charset="0"/>
              </a:rPr>
              <a:t>To reduce the further complication of tubular effusion . </a:t>
            </a:r>
          </a:p>
          <a:p>
            <a:r>
              <a:rPr lang="en-IN" sz="2400" b="1" u="sng" dirty="0">
                <a:latin typeface="Times New Roman" panose="02020603050405020304" pitchFamily="18" charset="0"/>
                <a:ea typeface="Arial Unicode MS" pitchFamily="34" charset="-128"/>
                <a:cs typeface="Times New Roman" panose="02020603050405020304" pitchFamily="18" charset="0"/>
              </a:rPr>
              <a:t>Disease specific :</a:t>
            </a:r>
            <a:r>
              <a:rPr lang="en-IN" sz="2400" dirty="0">
                <a:latin typeface="Times New Roman" panose="02020603050405020304" pitchFamily="18" charset="0"/>
                <a:ea typeface="Arial Unicode MS" pitchFamily="34" charset="-128"/>
                <a:cs typeface="Times New Roman" panose="02020603050405020304" pitchFamily="18" charset="0"/>
              </a:rPr>
              <a:t> </a:t>
            </a:r>
          </a:p>
          <a:p>
            <a:pPr>
              <a:buClr>
                <a:srgbClr val="C00000"/>
              </a:buClr>
              <a:buFont typeface="Wingdings" pitchFamily="2" charset="2"/>
              <a:buChar char="ü"/>
            </a:pPr>
            <a:r>
              <a:rPr lang="en-IN" sz="2400" dirty="0">
                <a:latin typeface="Times New Roman" panose="02020603050405020304" pitchFamily="18" charset="0"/>
                <a:ea typeface="Arial Unicode MS" pitchFamily="34" charset="-128"/>
                <a:cs typeface="Times New Roman" panose="02020603050405020304" pitchFamily="18" charset="0"/>
              </a:rPr>
              <a:t> To prevent the sings and symptoms . </a:t>
            </a:r>
          </a:p>
          <a:p>
            <a:pPr>
              <a:buClr>
                <a:srgbClr val="C00000"/>
              </a:buClr>
              <a:buFont typeface="Wingdings" pitchFamily="2" charset="2"/>
              <a:buChar char="ü"/>
            </a:pPr>
            <a:r>
              <a:rPr lang="en-IN" sz="2400" dirty="0">
                <a:latin typeface="Times New Roman" panose="02020603050405020304" pitchFamily="18" charset="0"/>
                <a:ea typeface="Arial Unicode MS" pitchFamily="34" charset="-128"/>
                <a:cs typeface="Times New Roman" panose="02020603050405020304" pitchFamily="18" charset="0"/>
              </a:rPr>
              <a:t>To decrease the etiological cause . </a:t>
            </a:r>
          </a:p>
        </p:txBody>
      </p:sp>
      <p:sp>
        <p:nvSpPr>
          <p:cNvPr id="5" name="Footer Placeholder 4">
            <a:extLst>
              <a:ext uri="{FF2B5EF4-FFF2-40B4-BE49-F238E27FC236}">
                <a16:creationId xmlns:a16="http://schemas.microsoft.com/office/drawing/2014/main" xmlns="" id="{67518BF3-CB40-E412-BFAF-8064527D36DA}"/>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1E291976-6E3A-9FAB-CAA2-82D375075374}"/>
              </a:ext>
            </a:extLst>
          </p:cNvPr>
          <p:cNvSpPr>
            <a:spLocks noGrp="1"/>
          </p:cNvSpPr>
          <p:nvPr>
            <p:ph type="sldNum" sz="quarter" idx="12"/>
          </p:nvPr>
        </p:nvSpPr>
        <p:spPr/>
        <p:txBody>
          <a:bodyPr/>
          <a:lstStyle/>
          <a:p>
            <a:fld id="{330EA680-D336-4FF7-8B7A-9848BB0A1C32}"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latin typeface="Times New Roman" panose="02020603050405020304" pitchFamily="18" charset="0"/>
                <a:cs typeface="Times New Roman" panose="02020603050405020304" pitchFamily="18" charset="0"/>
              </a:rPr>
              <a:t>Non Pharmacological Treatments</a:t>
            </a:r>
          </a:p>
        </p:txBody>
      </p:sp>
      <p:sp>
        <p:nvSpPr>
          <p:cNvPr id="3" name="Content Placeholder 2"/>
          <p:cNvSpPr>
            <a:spLocks noGrp="1"/>
          </p:cNvSpPr>
          <p:nvPr>
            <p:ph idx="1"/>
          </p:nvPr>
        </p:nvSpPr>
        <p:spPr>
          <a:xfrm>
            <a:off x="623047" y="1690688"/>
            <a:ext cx="10515600" cy="4731929"/>
          </a:xfrm>
        </p:spPr>
        <p:txBody>
          <a:bodyPr>
            <a:normAutofit/>
          </a:bodyPr>
          <a:lstStyle/>
          <a:p>
            <a:pPr>
              <a:buNone/>
            </a:pPr>
            <a:r>
              <a:rPr lang="en-IN" dirty="0">
                <a:latin typeface="Times New Roman" panose="02020603050405020304" pitchFamily="18" charset="0"/>
                <a:cs typeface="Times New Roman" panose="02020603050405020304" pitchFamily="18" charset="0"/>
              </a:rPr>
              <a:t/>
            </a:r>
            <a:br>
              <a:rPr lang="en-IN"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00BBDED4-4E93-EF81-3ECE-BA418E7660B1}"/>
              </a:ext>
            </a:extLst>
          </p:cNvPr>
          <p:cNvSpPr txBox="1"/>
          <p:nvPr/>
        </p:nvSpPr>
        <p:spPr>
          <a:xfrm>
            <a:off x="850604" y="1810870"/>
            <a:ext cx="10503196" cy="769441"/>
          </a:xfrm>
          <a:prstGeom prst="rect">
            <a:avLst/>
          </a:prstGeom>
          <a:noFill/>
        </p:spPr>
        <p:txBody>
          <a:bodyPr wrap="none" rtlCol="0">
            <a:spAutoFit/>
          </a:bodyPr>
          <a:lstStyle/>
          <a:p>
            <a:r>
              <a:rPr lang="en-IN" sz="2200" dirty="0">
                <a:latin typeface="Times New Roman" panose="02020603050405020304" pitchFamily="18" charset="0"/>
                <a:cs typeface="Times New Roman" panose="02020603050405020304" pitchFamily="18" charset="0"/>
              </a:rPr>
              <a:t>Drainage : of extra pleural fluid may be done using thoracentesis or a chest tube for days or</a:t>
            </a:r>
          </a:p>
          <a:p>
            <a:r>
              <a:rPr lang="en-IN" sz="2200" dirty="0">
                <a:latin typeface="Times New Roman" panose="02020603050405020304" pitchFamily="18" charset="0"/>
                <a:cs typeface="Times New Roman" panose="02020603050405020304" pitchFamily="18" charset="0"/>
              </a:rPr>
              <a:t>Weeks. This allows the extra fluid around your lungs to drain overtime.</a:t>
            </a:r>
          </a:p>
        </p:txBody>
      </p:sp>
      <p:sp>
        <p:nvSpPr>
          <p:cNvPr id="6" name="Footer Placeholder 5">
            <a:extLst>
              <a:ext uri="{FF2B5EF4-FFF2-40B4-BE49-F238E27FC236}">
                <a16:creationId xmlns:a16="http://schemas.microsoft.com/office/drawing/2014/main" xmlns="" id="{C70FAF7F-B2B3-2A85-2D02-5F0B433C3F62}"/>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a16="http://schemas.microsoft.com/office/drawing/2014/main" xmlns="" id="{686B8467-3BB4-45C3-EFA8-8699931BAF28}"/>
              </a:ext>
            </a:extLst>
          </p:cNvPr>
          <p:cNvSpPr>
            <a:spLocks noGrp="1"/>
          </p:cNvSpPr>
          <p:nvPr>
            <p:ph type="sldNum" sz="quarter" idx="12"/>
          </p:nvPr>
        </p:nvSpPr>
        <p:spPr/>
        <p:txBody>
          <a:bodyPr/>
          <a:lstStyle/>
          <a:p>
            <a:fld id="{330EA680-D336-4FF7-8B7A-9848BB0A1C32}"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487"/>
            <a:ext cx="10515600" cy="1325563"/>
          </a:xfrm>
        </p:spPr>
        <p:txBody>
          <a:bodyPr>
            <a:normAutofit/>
          </a:bodyPr>
          <a:lstStyle/>
          <a:p>
            <a:pPr algn="ctr"/>
            <a:r>
              <a:rPr lang="en-IN" sz="5400" b="1" dirty="0">
                <a:solidFill>
                  <a:srgbClr val="C00000"/>
                </a:solidFill>
                <a:latin typeface="Times New Roman" panose="02020603050405020304" pitchFamily="18" charset="0"/>
                <a:cs typeface="Times New Roman" panose="02020603050405020304" pitchFamily="18" charset="0"/>
              </a:rPr>
              <a:t>Pharmacological Treatment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46818848"/>
              </p:ext>
            </p:extLst>
          </p:nvPr>
        </p:nvGraphicFramePr>
        <p:xfrm>
          <a:off x="936431" y="1889760"/>
          <a:ext cx="10528660" cy="3078480"/>
        </p:xfrm>
        <a:graphic>
          <a:graphicData uri="http://schemas.openxmlformats.org/drawingml/2006/table">
            <a:tbl>
              <a:tblPr firstRow="1" bandRow="1">
                <a:tableStyleId>{5940675A-B579-460E-94D1-54222C63F5DA}</a:tableStyleId>
              </a:tblPr>
              <a:tblGrid>
                <a:gridCol w="1269115">
                  <a:extLst>
                    <a:ext uri="{9D8B030D-6E8A-4147-A177-3AD203B41FA5}">
                      <a16:colId xmlns:a16="http://schemas.microsoft.com/office/drawing/2014/main" xmlns="" val="20000"/>
                    </a:ext>
                  </a:extLst>
                </a:gridCol>
                <a:gridCol w="2165116">
                  <a:extLst>
                    <a:ext uri="{9D8B030D-6E8A-4147-A177-3AD203B41FA5}">
                      <a16:colId xmlns:a16="http://schemas.microsoft.com/office/drawing/2014/main" xmlns="" val="20001"/>
                    </a:ext>
                  </a:extLst>
                </a:gridCol>
                <a:gridCol w="2191391">
                  <a:extLst>
                    <a:ext uri="{9D8B030D-6E8A-4147-A177-3AD203B41FA5}">
                      <a16:colId xmlns:a16="http://schemas.microsoft.com/office/drawing/2014/main" xmlns="" val="20002"/>
                    </a:ext>
                  </a:extLst>
                </a:gridCol>
                <a:gridCol w="1371589">
                  <a:extLst>
                    <a:ext uri="{9D8B030D-6E8A-4147-A177-3AD203B41FA5}">
                      <a16:colId xmlns:a16="http://schemas.microsoft.com/office/drawing/2014/main" xmlns="" val="20003"/>
                    </a:ext>
                  </a:extLst>
                </a:gridCol>
                <a:gridCol w="1245467">
                  <a:extLst>
                    <a:ext uri="{9D8B030D-6E8A-4147-A177-3AD203B41FA5}">
                      <a16:colId xmlns:a16="http://schemas.microsoft.com/office/drawing/2014/main" xmlns="" val="20004"/>
                    </a:ext>
                  </a:extLst>
                </a:gridCol>
                <a:gridCol w="1166640">
                  <a:extLst>
                    <a:ext uri="{9D8B030D-6E8A-4147-A177-3AD203B41FA5}">
                      <a16:colId xmlns:a16="http://schemas.microsoft.com/office/drawing/2014/main" xmlns="" val="20005"/>
                    </a:ext>
                  </a:extLst>
                </a:gridCol>
                <a:gridCol w="1119342">
                  <a:extLst>
                    <a:ext uri="{9D8B030D-6E8A-4147-A177-3AD203B41FA5}">
                      <a16:colId xmlns:a16="http://schemas.microsoft.com/office/drawing/2014/main" xmlns="" val="20006"/>
                    </a:ext>
                  </a:extLst>
                </a:gridCol>
              </a:tblGrid>
              <a:tr h="370840">
                <a:tc>
                  <a:txBody>
                    <a:bodyPr/>
                    <a:lstStyle/>
                    <a:p>
                      <a:pPr algn="ctr"/>
                      <a:r>
                        <a:rPr lang="en-IN" sz="2000" b="1" dirty="0" err="1">
                          <a:solidFill>
                            <a:srgbClr val="002060"/>
                          </a:solidFill>
                          <a:latin typeface="Times New Roman" panose="02020603050405020304" pitchFamily="18" charset="0"/>
                          <a:ea typeface="Arial Unicode MS" pitchFamily="34" charset="-128"/>
                          <a:cs typeface="Times New Roman" panose="02020603050405020304" pitchFamily="18" charset="0"/>
                        </a:rPr>
                        <a:t>Sl.No</a:t>
                      </a: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Brand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Generic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Dose</a:t>
                      </a:r>
                      <a:r>
                        <a:rPr lang="en-IN" sz="2000" b="1" baseline="0" dirty="0">
                          <a:solidFill>
                            <a:srgbClr val="002060"/>
                          </a:solidFill>
                          <a:latin typeface="Times New Roman" panose="02020603050405020304" pitchFamily="18" charset="0"/>
                          <a:ea typeface="Arial Unicode MS" pitchFamily="34" charset="-128"/>
                          <a:cs typeface="Times New Roman" panose="02020603050405020304" pitchFamily="18" charset="0"/>
                        </a:rPr>
                        <a:t> </a:t>
                      </a:r>
                      <a:endPar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endParaRP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Freq.</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Route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No:</a:t>
                      </a:r>
                      <a:r>
                        <a:rPr lang="en-IN" sz="2000" b="1" baseline="0" dirty="0">
                          <a:solidFill>
                            <a:srgbClr val="002060"/>
                          </a:solidFill>
                          <a:latin typeface="Times New Roman" panose="02020603050405020304" pitchFamily="18" charset="0"/>
                          <a:ea typeface="Arial Unicode MS" pitchFamily="34" charset="-128"/>
                          <a:cs typeface="Times New Roman" panose="02020603050405020304" pitchFamily="18" charset="0"/>
                        </a:rPr>
                        <a:t> of days</a:t>
                      </a:r>
                      <a:endPar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endParaRPr>
                    </a:p>
                  </a:txBody>
                  <a:tcPr>
                    <a:solidFill>
                      <a:schemeClr val="bg2"/>
                    </a:solidFill>
                  </a:tcPr>
                </a:tc>
                <a:extLst>
                  <a:ext uri="{0D108BD9-81ED-4DB2-BD59-A6C34878D82A}">
                    <a16:rowId xmlns:a16="http://schemas.microsoft.com/office/drawing/2014/main" xmlns="" val="10000"/>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zone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Ceftriaxone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gm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1-0-1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 days </a:t>
                      </a:r>
                    </a:p>
                  </a:txBody>
                  <a:tcPr/>
                </a:tc>
                <a:extLst>
                  <a:ext uri="{0D108BD9-81ED-4DB2-BD59-A6C34878D82A}">
                    <a16:rowId xmlns:a16="http://schemas.microsoft.com/office/drawing/2014/main" xmlns="" val="10001"/>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pan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Pantoprazole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40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1-0-0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 days </a:t>
                      </a:r>
                    </a:p>
                  </a:txBody>
                  <a:tcPr/>
                </a:tc>
                <a:extLst>
                  <a:ext uri="{0D108BD9-81ED-4DB2-BD59-A6C34878D82A}">
                    <a16:rowId xmlns:a16="http://schemas.microsoft.com/office/drawing/2014/main" xmlns="" val="10002"/>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dolo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Paracetamol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650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1-1-1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 days </a:t>
                      </a:r>
                    </a:p>
                  </a:txBody>
                  <a:tcPr/>
                </a:tc>
                <a:extLst>
                  <a:ext uri="{0D108BD9-81ED-4DB2-BD59-A6C34878D82A}">
                    <a16:rowId xmlns:a16="http://schemas.microsoft.com/office/drawing/2014/main" xmlns="" val="10003"/>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a to z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Multivitamin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0-1-0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 days </a:t>
                      </a:r>
                    </a:p>
                  </a:txBody>
                  <a:tcPr/>
                </a:tc>
                <a:extLst>
                  <a:ext uri="{0D108BD9-81ED-4DB2-BD59-A6C34878D82A}">
                    <a16:rowId xmlns:a16="http://schemas.microsoft.com/office/drawing/2014/main" xmlns="" val="10004"/>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emeset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Ondansetron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1-0-1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 days </a:t>
                      </a:r>
                    </a:p>
                  </a:txBody>
                  <a:tcPr/>
                </a:tc>
                <a:extLst>
                  <a:ext uri="{0D108BD9-81ED-4DB2-BD59-A6C34878D82A}">
                    <a16:rowId xmlns:a16="http://schemas.microsoft.com/office/drawing/2014/main" xmlns="" val="10005"/>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6</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PCT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Piracetam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gm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SOS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extLst>
                  <a:ext uri="{0D108BD9-81ED-4DB2-BD59-A6C34878D82A}">
                    <a16:rowId xmlns:a16="http://schemas.microsoft.com/office/drawing/2014/main" xmlns="" val="10006"/>
                  </a:ext>
                </a:extLst>
              </a:tr>
            </a:tbl>
          </a:graphicData>
        </a:graphic>
      </p:graphicFrame>
      <p:sp>
        <p:nvSpPr>
          <p:cNvPr id="5" name="Footer Placeholder 4">
            <a:extLst>
              <a:ext uri="{FF2B5EF4-FFF2-40B4-BE49-F238E27FC236}">
                <a16:creationId xmlns:a16="http://schemas.microsoft.com/office/drawing/2014/main" xmlns="" id="{4ADF54F5-2E8E-D4FA-1A0C-18F2E640BF25}"/>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5BDA532C-EACF-AD67-1818-8616202F7D91}"/>
              </a:ext>
            </a:extLst>
          </p:cNvPr>
          <p:cNvSpPr>
            <a:spLocks noGrp="1"/>
          </p:cNvSpPr>
          <p:nvPr>
            <p:ph type="sldNum" sz="quarter" idx="12"/>
          </p:nvPr>
        </p:nvSpPr>
        <p:spPr/>
        <p:txBody>
          <a:bodyPr/>
          <a:lstStyle/>
          <a:p>
            <a:fld id="{330EA680-D336-4FF7-8B7A-9848BB0A1C32}"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latin typeface="Times New Roman" panose="02020603050405020304" pitchFamily="18" charset="0"/>
                <a:cs typeface="Times New Roman" panose="02020603050405020304" pitchFamily="18" charset="0"/>
              </a:rPr>
              <a:t>Progress Chart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09767011"/>
              </p:ext>
            </p:extLst>
          </p:nvPr>
        </p:nvGraphicFramePr>
        <p:xfrm>
          <a:off x="838200" y="2126074"/>
          <a:ext cx="10515600" cy="2377440"/>
        </p:xfrm>
        <a:graphic>
          <a:graphicData uri="http://schemas.openxmlformats.org/drawingml/2006/table">
            <a:tbl>
              <a:tblPr firstRow="1" bandRow="1">
                <a:tableStyleId>{5940675A-B579-460E-94D1-54222C63F5DA}</a:tableStyleId>
              </a:tblPr>
              <a:tblGrid>
                <a:gridCol w="2628900">
                  <a:extLst>
                    <a:ext uri="{9D8B030D-6E8A-4147-A177-3AD203B41FA5}">
                      <a16:colId xmlns:a16="http://schemas.microsoft.com/office/drawing/2014/main" xmlns="" val="20000"/>
                    </a:ext>
                  </a:extLst>
                </a:gridCol>
                <a:gridCol w="2628900">
                  <a:extLst>
                    <a:ext uri="{9D8B030D-6E8A-4147-A177-3AD203B41FA5}">
                      <a16:colId xmlns:a16="http://schemas.microsoft.com/office/drawing/2014/main" xmlns="" val="20001"/>
                    </a:ext>
                  </a:extLst>
                </a:gridCol>
                <a:gridCol w="2628900">
                  <a:extLst>
                    <a:ext uri="{9D8B030D-6E8A-4147-A177-3AD203B41FA5}">
                      <a16:colId xmlns:a16="http://schemas.microsoft.com/office/drawing/2014/main" xmlns="" val="20002"/>
                    </a:ext>
                  </a:extLst>
                </a:gridCol>
                <a:gridCol w="2628900">
                  <a:extLst>
                    <a:ext uri="{9D8B030D-6E8A-4147-A177-3AD203B41FA5}">
                      <a16:colId xmlns:a16="http://schemas.microsoft.com/office/drawing/2014/main" xmlns="" val="20003"/>
                    </a:ext>
                  </a:extLst>
                </a:gridCol>
              </a:tblGrid>
              <a:tr h="370840">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Date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Time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BP</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Pulse Rate</a:t>
                      </a:r>
                    </a:p>
                  </a:txBody>
                  <a:tcPr>
                    <a:solidFill>
                      <a:schemeClr val="bg2"/>
                    </a:solidFill>
                  </a:tcPr>
                </a:tc>
                <a:extLst>
                  <a:ext uri="{0D108BD9-81ED-4DB2-BD59-A6C34878D82A}">
                    <a16:rowId xmlns:a16="http://schemas.microsoft.com/office/drawing/2014/main" xmlns="" val="10000"/>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12 / 01 / 2024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10 : 00 am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140 / 90 </a:t>
                      </a:r>
                      <a:r>
                        <a:rPr lang="en-IN" sz="2000" dirty="0" err="1">
                          <a:latin typeface="Times New Roman" panose="02020603050405020304" pitchFamily="18" charset="0"/>
                          <a:ea typeface="Arial Unicode MS" pitchFamily="34" charset="-128"/>
                          <a:cs typeface="Times New Roman" panose="02020603050405020304" pitchFamily="18" charset="0"/>
                        </a:rPr>
                        <a:t>mmhg</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120 bpm </a:t>
                      </a:r>
                    </a:p>
                  </a:txBody>
                  <a:tcPr/>
                </a:tc>
                <a:extLst>
                  <a:ext uri="{0D108BD9-81ED-4DB2-BD59-A6C34878D82A}">
                    <a16:rowId xmlns:a16="http://schemas.microsoft.com/office/drawing/2014/main" xmlns="" val="10001"/>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13 / 01 / 2024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10 : 00 am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140 / 90 </a:t>
                      </a:r>
                      <a:r>
                        <a:rPr kumimoji="0" lang="en-IN" sz="2000" b="0" i="0" u="none" strike="noStrike" kern="120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mmhg</a:t>
                      </a:r>
                      <a:r>
                        <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120 bpm </a:t>
                      </a:r>
                      <a:endPar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endParaRPr>
                    </a:p>
                  </a:txBody>
                  <a:tcPr/>
                </a:tc>
                <a:extLst>
                  <a:ext uri="{0D108BD9-81ED-4DB2-BD59-A6C34878D82A}">
                    <a16:rowId xmlns:a16="http://schemas.microsoft.com/office/drawing/2014/main" xmlns="" val="10002"/>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14 / 01 / 2024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10 : 00 am </a:t>
                      </a:r>
                      <a:endPar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140 / 90 mmhg </a:t>
                      </a:r>
                      <a:endPar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120 bpm </a:t>
                      </a:r>
                      <a:endPar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endParaRPr>
                    </a:p>
                  </a:txBody>
                  <a:tcPr/>
                </a:tc>
                <a:extLst>
                  <a:ext uri="{0D108BD9-81ED-4DB2-BD59-A6C34878D82A}">
                    <a16:rowId xmlns:a16="http://schemas.microsoft.com/office/drawing/2014/main" xmlns="" val="10003"/>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15 / 01 / 2024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10 : 00 am </a:t>
                      </a:r>
                      <a:endPar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140 / 90 mmhg </a:t>
                      </a:r>
                      <a:endPar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120 bpm </a:t>
                      </a:r>
                      <a:endPar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endParaRPr>
                    </a:p>
                  </a:txBody>
                  <a:tcPr/>
                </a:tc>
                <a:extLst>
                  <a:ext uri="{0D108BD9-81ED-4DB2-BD59-A6C34878D82A}">
                    <a16:rowId xmlns:a16="http://schemas.microsoft.com/office/drawing/2014/main" xmlns="" val="10004"/>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16 / 01 / 2024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10 : 00 am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140 / 90 </a:t>
                      </a:r>
                      <a:r>
                        <a:rPr kumimoji="0" lang="en-IN" sz="2000" b="0" i="0" u="none" strike="noStrike" kern="120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mmhg</a:t>
                      </a:r>
                      <a:r>
                        <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120 bpm </a:t>
                      </a:r>
                    </a:p>
                  </a:txBody>
                  <a:tcPr/>
                </a:tc>
                <a:extLst>
                  <a:ext uri="{0D108BD9-81ED-4DB2-BD59-A6C34878D82A}">
                    <a16:rowId xmlns:a16="http://schemas.microsoft.com/office/drawing/2014/main" xmlns="" val="10005"/>
                  </a:ext>
                </a:extLst>
              </a:tr>
            </a:tbl>
          </a:graphicData>
        </a:graphic>
      </p:graphicFrame>
      <p:sp>
        <p:nvSpPr>
          <p:cNvPr id="5" name="Footer Placeholder 4">
            <a:extLst>
              <a:ext uri="{FF2B5EF4-FFF2-40B4-BE49-F238E27FC236}">
                <a16:creationId xmlns:a16="http://schemas.microsoft.com/office/drawing/2014/main" xmlns="" id="{BDB1E433-D9B8-FC74-270D-A2E947E1F51F}"/>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5FB1613D-25A5-DFB1-BAA7-A531E8A4526A}"/>
              </a:ext>
            </a:extLst>
          </p:cNvPr>
          <p:cNvSpPr>
            <a:spLocks noGrp="1"/>
          </p:cNvSpPr>
          <p:nvPr>
            <p:ph type="sldNum" sz="quarter" idx="12"/>
          </p:nvPr>
        </p:nvSpPr>
        <p:spPr/>
        <p:txBody>
          <a:bodyPr/>
          <a:lstStyle/>
          <a:p>
            <a:fld id="{330EA680-D336-4FF7-8B7A-9848BB0A1C32}"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1432"/>
            <a:ext cx="10515600" cy="1325563"/>
          </a:xfrm>
        </p:spPr>
        <p:txBody>
          <a:bodyPr>
            <a:normAutofit/>
          </a:bodyPr>
          <a:lstStyle/>
          <a:p>
            <a:pPr algn="ctr"/>
            <a:r>
              <a:rPr lang="en-IN" sz="5400" b="1" dirty="0">
                <a:solidFill>
                  <a:srgbClr val="C00000"/>
                </a:solidFill>
                <a:latin typeface="Times New Roman" panose="02020603050405020304" pitchFamily="18" charset="0"/>
                <a:cs typeface="Times New Roman" panose="02020603050405020304" pitchFamily="18" charset="0"/>
              </a:rPr>
              <a:t>Discharge Medications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05726094"/>
              </p:ext>
            </p:extLst>
          </p:nvPr>
        </p:nvGraphicFramePr>
        <p:xfrm>
          <a:off x="838199" y="2008506"/>
          <a:ext cx="10369731" cy="2637255"/>
        </p:xfrm>
        <a:graphic>
          <a:graphicData uri="http://schemas.openxmlformats.org/drawingml/2006/table">
            <a:tbl>
              <a:tblPr firstRow="1" bandRow="1">
                <a:tableStyleId>{5940675A-B579-460E-94D1-54222C63F5DA}</a:tableStyleId>
              </a:tblPr>
              <a:tblGrid>
                <a:gridCol w="954470">
                  <a:extLst>
                    <a:ext uri="{9D8B030D-6E8A-4147-A177-3AD203B41FA5}">
                      <a16:colId xmlns:a16="http://schemas.microsoft.com/office/drawing/2014/main" xmlns="" val="20000"/>
                    </a:ext>
                  </a:extLst>
                </a:gridCol>
                <a:gridCol w="1734302">
                  <a:extLst>
                    <a:ext uri="{9D8B030D-6E8A-4147-A177-3AD203B41FA5}">
                      <a16:colId xmlns:a16="http://schemas.microsoft.com/office/drawing/2014/main" xmlns="" val="20001"/>
                    </a:ext>
                  </a:extLst>
                </a:gridCol>
                <a:gridCol w="2181721">
                  <a:extLst>
                    <a:ext uri="{9D8B030D-6E8A-4147-A177-3AD203B41FA5}">
                      <a16:colId xmlns:a16="http://schemas.microsoft.com/office/drawing/2014/main" xmlns="" val="20002"/>
                    </a:ext>
                  </a:extLst>
                </a:gridCol>
                <a:gridCol w="1055068">
                  <a:extLst>
                    <a:ext uri="{9D8B030D-6E8A-4147-A177-3AD203B41FA5}">
                      <a16:colId xmlns:a16="http://schemas.microsoft.com/office/drawing/2014/main" xmlns="" val="20003"/>
                    </a:ext>
                  </a:extLst>
                </a:gridCol>
                <a:gridCol w="1481390">
                  <a:extLst>
                    <a:ext uri="{9D8B030D-6E8A-4147-A177-3AD203B41FA5}">
                      <a16:colId xmlns:a16="http://schemas.microsoft.com/office/drawing/2014/main" xmlns="" val="20004"/>
                    </a:ext>
                  </a:extLst>
                </a:gridCol>
                <a:gridCol w="1703445">
                  <a:extLst>
                    <a:ext uri="{9D8B030D-6E8A-4147-A177-3AD203B41FA5}">
                      <a16:colId xmlns:a16="http://schemas.microsoft.com/office/drawing/2014/main" xmlns="" val="20005"/>
                    </a:ext>
                  </a:extLst>
                </a:gridCol>
                <a:gridCol w="1259335">
                  <a:extLst>
                    <a:ext uri="{9D8B030D-6E8A-4147-A177-3AD203B41FA5}">
                      <a16:colId xmlns:a16="http://schemas.microsoft.com/office/drawing/2014/main" xmlns="" val="20006"/>
                    </a:ext>
                  </a:extLst>
                </a:gridCol>
              </a:tblGrid>
              <a:tr h="442940">
                <a:tc>
                  <a:txBody>
                    <a:bodyPr/>
                    <a:lstStyle/>
                    <a:p>
                      <a:pPr algn="ctr"/>
                      <a:r>
                        <a:rPr lang="en-IN" sz="2000" b="1" dirty="0" err="1">
                          <a:solidFill>
                            <a:srgbClr val="002060"/>
                          </a:solidFill>
                          <a:latin typeface="Times New Roman" panose="02020603050405020304" pitchFamily="18" charset="0"/>
                          <a:ea typeface="Arial Unicode MS" pitchFamily="34" charset="-128"/>
                          <a:cs typeface="Times New Roman" panose="02020603050405020304" pitchFamily="18" charset="0"/>
                        </a:rPr>
                        <a:t>Sl.No</a:t>
                      </a:r>
                      <a:endPar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endParaRP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Brand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Generic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Dose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Freq</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Route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No: of days</a:t>
                      </a:r>
                    </a:p>
                  </a:txBody>
                  <a:tcPr>
                    <a:solidFill>
                      <a:schemeClr val="bg2"/>
                    </a:solidFill>
                  </a:tcPr>
                </a:tc>
                <a:extLst>
                  <a:ext uri="{0D108BD9-81ED-4DB2-BD59-A6C34878D82A}">
                    <a16:rowId xmlns:a16="http://schemas.microsoft.com/office/drawing/2014/main" xmlns="" val="10000"/>
                  </a:ext>
                </a:extLst>
              </a:tr>
              <a:tr h="607395">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a:t>
                      </a:r>
                      <a:r>
                        <a:rPr lang="en-IN" sz="2000" dirty="0" err="1">
                          <a:latin typeface="Times New Roman" panose="02020603050405020304" pitchFamily="18" charset="0"/>
                          <a:ea typeface="Arial Unicode MS" pitchFamily="34" charset="-128"/>
                          <a:cs typeface="Times New Roman" panose="02020603050405020304" pitchFamily="18" charset="0"/>
                        </a:rPr>
                        <a:t>xone</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Ceftriaxone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gm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1-0-1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 days </a:t>
                      </a:r>
                    </a:p>
                  </a:txBody>
                  <a:tcPr/>
                </a:tc>
                <a:extLst>
                  <a:ext uri="{0D108BD9-81ED-4DB2-BD59-A6C34878D82A}">
                    <a16:rowId xmlns:a16="http://schemas.microsoft.com/office/drawing/2014/main" xmlns="" val="10001"/>
                  </a:ext>
                </a:extLst>
              </a:tr>
              <a:tr h="4429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pan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Pantoprazole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40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1-0-0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 days </a:t>
                      </a:r>
                    </a:p>
                  </a:txBody>
                  <a:tcPr/>
                </a:tc>
                <a:extLst>
                  <a:ext uri="{0D108BD9-81ED-4DB2-BD59-A6C34878D82A}">
                    <a16:rowId xmlns:a16="http://schemas.microsoft.com/office/drawing/2014/main" xmlns="" val="10002"/>
                  </a:ext>
                </a:extLst>
              </a:tr>
              <a:tr h="4429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emeset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Ondansetron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1-0-1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 days </a:t>
                      </a:r>
                    </a:p>
                  </a:txBody>
                  <a:tcPr/>
                </a:tc>
                <a:extLst>
                  <a:ext uri="{0D108BD9-81ED-4DB2-BD59-A6C34878D82A}">
                    <a16:rowId xmlns:a16="http://schemas.microsoft.com/office/drawing/2014/main" xmlns="" val="10003"/>
                  </a:ext>
                </a:extLst>
              </a:tr>
              <a:tr h="4429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pct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Piracetam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gm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SOS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 days </a:t>
                      </a:r>
                    </a:p>
                  </a:txBody>
                  <a:tcPr/>
                </a:tc>
                <a:extLst>
                  <a:ext uri="{0D108BD9-81ED-4DB2-BD59-A6C34878D82A}">
                    <a16:rowId xmlns:a16="http://schemas.microsoft.com/office/drawing/2014/main" xmlns="" val="10004"/>
                  </a:ext>
                </a:extLst>
              </a:tr>
            </a:tbl>
          </a:graphicData>
        </a:graphic>
      </p:graphicFrame>
      <p:graphicFrame>
        <p:nvGraphicFramePr>
          <p:cNvPr id="6" name="Table 5">
            <a:extLst>
              <a:ext uri="{FF2B5EF4-FFF2-40B4-BE49-F238E27FC236}">
                <a16:creationId xmlns:a16="http://schemas.microsoft.com/office/drawing/2014/main" xmlns="" id="{D94DC83B-0E80-C784-53C3-198FA4DD1D49}"/>
              </a:ext>
            </a:extLst>
          </p:cNvPr>
          <p:cNvGraphicFramePr>
            <a:graphicFrameLocks noGrp="1"/>
          </p:cNvGraphicFramePr>
          <p:nvPr>
            <p:extLst>
              <p:ext uri="{D42A27DB-BD31-4B8C-83A1-F6EECF244321}">
                <p14:modId xmlns:p14="http://schemas.microsoft.com/office/powerpoint/2010/main" val="1655485364"/>
              </p:ext>
            </p:extLst>
          </p:nvPr>
        </p:nvGraphicFramePr>
        <p:xfrm>
          <a:off x="838199" y="4645761"/>
          <a:ext cx="10369730" cy="1381760"/>
        </p:xfrm>
        <a:graphic>
          <a:graphicData uri="http://schemas.openxmlformats.org/drawingml/2006/table">
            <a:tbl>
              <a:tblPr firstRow="1" bandRow="1">
                <a:tableStyleId>{5940675A-B579-460E-94D1-54222C63F5DA}</a:tableStyleId>
              </a:tblPr>
              <a:tblGrid>
                <a:gridCol w="954742">
                  <a:extLst>
                    <a:ext uri="{9D8B030D-6E8A-4147-A177-3AD203B41FA5}">
                      <a16:colId xmlns:a16="http://schemas.microsoft.com/office/drawing/2014/main" xmlns="" val="1575487304"/>
                    </a:ext>
                  </a:extLst>
                </a:gridCol>
                <a:gridCol w="1730188">
                  <a:extLst>
                    <a:ext uri="{9D8B030D-6E8A-4147-A177-3AD203B41FA5}">
                      <a16:colId xmlns:a16="http://schemas.microsoft.com/office/drawing/2014/main" xmlns="" val="2518970048"/>
                    </a:ext>
                  </a:extLst>
                </a:gridCol>
                <a:gridCol w="2196353">
                  <a:extLst>
                    <a:ext uri="{9D8B030D-6E8A-4147-A177-3AD203B41FA5}">
                      <a16:colId xmlns:a16="http://schemas.microsoft.com/office/drawing/2014/main" xmlns="" val="876119789"/>
                    </a:ext>
                  </a:extLst>
                </a:gridCol>
                <a:gridCol w="1044277">
                  <a:extLst>
                    <a:ext uri="{9D8B030D-6E8A-4147-A177-3AD203B41FA5}">
                      <a16:colId xmlns:a16="http://schemas.microsoft.com/office/drawing/2014/main" xmlns="" val="3075996727"/>
                    </a:ext>
                  </a:extLst>
                </a:gridCol>
                <a:gridCol w="1481390">
                  <a:extLst>
                    <a:ext uri="{9D8B030D-6E8A-4147-A177-3AD203B41FA5}">
                      <a16:colId xmlns:a16="http://schemas.microsoft.com/office/drawing/2014/main" xmlns="" val="1169919561"/>
                    </a:ext>
                  </a:extLst>
                </a:gridCol>
                <a:gridCol w="1705675">
                  <a:extLst>
                    <a:ext uri="{9D8B030D-6E8A-4147-A177-3AD203B41FA5}">
                      <a16:colId xmlns:a16="http://schemas.microsoft.com/office/drawing/2014/main" xmlns="" val="4013867737"/>
                    </a:ext>
                  </a:extLst>
                </a:gridCol>
                <a:gridCol w="1257105">
                  <a:extLst>
                    <a:ext uri="{9D8B030D-6E8A-4147-A177-3AD203B41FA5}">
                      <a16:colId xmlns:a16="http://schemas.microsoft.com/office/drawing/2014/main" xmlns="" val="911937568"/>
                    </a:ext>
                  </a:extLst>
                </a:gridCol>
              </a:tblGrid>
              <a:tr h="370840">
                <a:tc>
                  <a:txBody>
                    <a:bodyPr/>
                    <a:lstStyle/>
                    <a:p>
                      <a:pPr algn="ctr"/>
                      <a:r>
                        <a:rPr lang="en-IN" dirty="0">
                          <a:latin typeface="Times New Roman" panose="02020603050405020304" pitchFamily="18" charset="0"/>
                          <a:cs typeface="Times New Roman" panose="02020603050405020304" pitchFamily="18" charset="0"/>
                        </a:rPr>
                        <a:t>5</a:t>
                      </a:r>
                    </a:p>
                  </a:txBody>
                  <a:tcPr/>
                </a:tc>
                <a:tc>
                  <a:txBody>
                    <a:bodyPr/>
                    <a:lstStyle/>
                    <a:p>
                      <a:pPr algn="ctr"/>
                      <a:r>
                        <a:rPr lang="en-IN" dirty="0">
                          <a:latin typeface="Times New Roman" panose="02020603050405020304" pitchFamily="18" charset="0"/>
                          <a:cs typeface="Times New Roman" panose="02020603050405020304" pitchFamily="18" charset="0"/>
                        </a:rPr>
                        <a:t>Tab dolo </a:t>
                      </a:r>
                    </a:p>
                  </a:txBody>
                  <a:tcPr/>
                </a:tc>
                <a:tc>
                  <a:txBody>
                    <a:bodyPr/>
                    <a:lstStyle/>
                    <a:p>
                      <a:pPr algn="ctr"/>
                      <a:r>
                        <a:rPr lang="en-IN" dirty="0">
                          <a:latin typeface="Times New Roman" panose="02020603050405020304" pitchFamily="18" charset="0"/>
                          <a:cs typeface="Times New Roman" panose="02020603050405020304" pitchFamily="18" charset="0"/>
                        </a:rPr>
                        <a:t>Paracetamol </a:t>
                      </a:r>
                    </a:p>
                  </a:txBody>
                  <a:tcPr/>
                </a:tc>
                <a:tc>
                  <a:txBody>
                    <a:bodyPr/>
                    <a:lstStyle/>
                    <a:p>
                      <a:pPr algn="ctr"/>
                      <a:r>
                        <a:rPr lang="en-IN" dirty="0">
                          <a:latin typeface="Times New Roman" panose="02020603050405020304" pitchFamily="18" charset="0"/>
                          <a:cs typeface="Times New Roman" panose="02020603050405020304" pitchFamily="18" charset="0"/>
                        </a:rPr>
                        <a:t>650 mg </a:t>
                      </a:r>
                    </a:p>
                  </a:txBody>
                  <a:tcPr/>
                </a:tc>
                <a:tc>
                  <a:txBody>
                    <a:bodyPr/>
                    <a:lstStyle/>
                    <a:p>
                      <a:pPr algn="ctr"/>
                      <a:r>
                        <a:rPr lang="en-IN" dirty="0">
                          <a:latin typeface="Times New Roman" panose="02020603050405020304" pitchFamily="18" charset="0"/>
                          <a:cs typeface="Times New Roman" panose="02020603050405020304" pitchFamily="18" charset="0"/>
                        </a:rPr>
                        <a:t>1-1-1 </a:t>
                      </a:r>
                    </a:p>
                  </a:txBody>
                  <a:tcPr/>
                </a:tc>
                <a:tc>
                  <a:txBody>
                    <a:bodyPr/>
                    <a:lstStyle/>
                    <a:p>
                      <a:pPr algn="ctr"/>
                      <a:r>
                        <a:rPr lang="en-IN" dirty="0">
                          <a:latin typeface="Times New Roman" panose="02020603050405020304" pitchFamily="18" charset="0"/>
                          <a:cs typeface="Times New Roman" panose="02020603050405020304" pitchFamily="18" charset="0"/>
                        </a:rPr>
                        <a:t>PO </a:t>
                      </a:r>
                    </a:p>
                  </a:txBody>
                  <a:tcPr/>
                </a:tc>
                <a:tc>
                  <a:txBody>
                    <a:bodyPr/>
                    <a:lstStyle/>
                    <a:p>
                      <a:pPr algn="ctr"/>
                      <a:r>
                        <a:rPr lang="en-IN" dirty="0">
                          <a:latin typeface="Times New Roman" panose="02020603050405020304" pitchFamily="18" charset="0"/>
                          <a:cs typeface="Times New Roman" panose="02020603050405020304" pitchFamily="18" charset="0"/>
                        </a:rPr>
                        <a:t>5 days </a:t>
                      </a:r>
                    </a:p>
                  </a:txBody>
                  <a:tcPr/>
                </a:tc>
                <a:extLst>
                  <a:ext uri="{0D108BD9-81ED-4DB2-BD59-A6C34878D82A}">
                    <a16:rowId xmlns:a16="http://schemas.microsoft.com/office/drawing/2014/main" xmlns="" val="574973842"/>
                  </a:ext>
                </a:extLst>
              </a:tr>
              <a:tr h="370840">
                <a:tc>
                  <a:txBody>
                    <a:bodyPr/>
                    <a:lstStyle/>
                    <a:p>
                      <a:pPr algn="ctr"/>
                      <a:r>
                        <a:rPr lang="en-IN" dirty="0">
                          <a:latin typeface="Times New Roman" panose="02020603050405020304" pitchFamily="18" charset="0"/>
                          <a:cs typeface="Times New Roman" panose="02020603050405020304" pitchFamily="18" charset="0"/>
                        </a:rPr>
                        <a:t>6</a:t>
                      </a:r>
                    </a:p>
                  </a:txBody>
                  <a:tcPr/>
                </a:tc>
                <a:tc>
                  <a:txBody>
                    <a:bodyPr/>
                    <a:lstStyle/>
                    <a:p>
                      <a:pPr algn="ctr"/>
                      <a:r>
                        <a:rPr lang="en-IN" dirty="0">
                          <a:latin typeface="Times New Roman" panose="02020603050405020304" pitchFamily="18" charset="0"/>
                          <a:cs typeface="Times New Roman" panose="02020603050405020304" pitchFamily="18" charset="0"/>
                        </a:rPr>
                        <a:t>Tab a to z gold </a:t>
                      </a:r>
                    </a:p>
                  </a:txBody>
                  <a:tcPr/>
                </a:tc>
                <a:tc>
                  <a:txBody>
                    <a:bodyPr/>
                    <a:lstStyle/>
                    <a:p>
                      <a:pPr algn="ctr"/>
                      <a:r>
                        <a:rPr lang="en-IN" dirty="0">
                          <a:latin typeface="Times New Roman" panose="02020603050405020304" pitchFamily="18" charset="0"/>
                          <a:cs typeface="Times New Roman" panose="02020603050405020304" pitchFamily="18" charset="0"/>
                        </a:rPr>
                        <a:t>Vitamin </a:t>
                      </a:r>
                    </a:p>
                  </a:txBody>
                  <a:tcPr/>
                </a:tc>
                <a:tc>
                  <a:txBody>
                    <a:bodyPr/>
                    <a:lstStyle/>
                    <a:p>
                      <a:pPr algn="ctr"/>
                      <a:r>
                        <a:rPr lang="en-IN" dirty="0">
                          <a:latin typeface="Times New Roman" panose="02020603050405020304" pitchFamily="18" charset="0"/>
                          <a:cs typeface="Times New Roman" panose="02020603050405020304" pitchFamily="18" charset="0"/>
                        </a:rPr>
                        <a:t>-</a:t>
                      </a:r>
                    </a:p>
                  </a:txBody>
                  <a:tcPr/>
                </a:tc>
                <a:tc>
                  <a:txBody>
                    <a:bodyPr/>
                    <a:lstStyle/>
                    <a:p>
                      <a:pPr algn="ctr"/>
                      <a:r>
                        <a:rPr lang="en-IN" dirty="0">
                          <a:latin typeface="Times New Roman" panose="02020603050405020304" pitchFamily="18" charset="0"/>
                          <a:cs typeface="Times New Roman" panose="02020603050405020304" pitchFamily="18" charset="0"/>
                        </a:rPr>
                        <a:t>0-1-0 </a:t>
                      </a:r>
                    </a:p>
                  </a:txBody>
                  <a:tcPr/>
                </a:tc>
                <a:tc>
                  <a:txBody>
                    <a:bodyPr/>
                    <a:lstStyle/>
                    <a:p>
                      <a:pPr algn="ctr"/>
                      <a:r>
                        <a:rPr lang="en-IN" dirty="0">
                          <a:latin typeface="Times New Roman" panose="02020603050405020304" pitchFamily="18" charset="0"/>
                          <a:cs typeface="Times New Roman" panose="02020603050405020304" pitchFamily="18" charset="0"/>
                        </a:rPr>
                        <a:t>PO </a:t>
                      </a:r>
                    </a:p>
                  </a:txBody>
                  <a:tcPr/>
                </a:tc>
                <a:tc>
                  <a:txBody>
                    <a:bodyPr/>
                    <a:lstStyle/>
                    <a:p>
                      <a:pPr algn="ctr"/>
                      <a:r>
                        <a:rPr lang="en-IN" dirty="0">
                          <a:latin typeface="Times New Roman" panose="02020603050405020304" pitchFamily="18" charset="0"/>
                          <a:cs typeface="Times New Roman" panose="02020603050405020304" pitchFamily="18" charset="0"/>
                        </a:rPr>
                        <a:t>5 days </a:t>
                      </a:r>
                    </a:p>
                  </a:txBody>
                  <a:tcPr/>
                </a:tc>
                <a:extLst>
                  <a:ext uri="{0D108BD9-81ED-4DB2-BD59-A6C34878D82A}">
                    <a16:rowId xmlns:a16="http://schemas.microsoft.com/office/drawing/2014/main" xmlns="" val="2695275216"/>
                  </a:ext>
                </a:extLst>
              </a:tr>
              <a:tr h="370840">
                <a:tc>
                  <a:txBody>
                    <a:bodyPr/>
                    <a:lstStyle/>
                    <a:p>
                      <a:pPr algn="ctr"/>
                      <a:r>
                        <a:rPr lang="en-IN" dirty="0">
                          <a:latin typeface="Times New Roman" panose="02020603050405020304" pitchFamily="18" charset="0"/>
                          <a:cs typeface="Times New Roman" panose="02020603050405020304" pitchFamily="18" charset="0"/>
                        </a:rPr>
                        <a:t>7</a:t>
                      </a:r>
                    </a:p>
                  </a:txBody>
                  <a:tcPr/>
                </a:tc>
                <a:tc>
                  <a:txBody>
                    <a:bodyPr/>
                    <a:lstStyle/>
                    <a:p>
                      <a:pPr algn="ctr"/>
                      <a:r>
                        <a:rPr lang="en-IN" dirty="0">
                          <a:latin typeface="Times New Roman" panose="02020603050405020304" pitchFamily="18" charset="0"/>
                          <a:cs typeface="Times New Roman" panose="02020603050405020304" pitchFamily="18" charset="0"/>
                        </a:rPr>
                        <a:t>Cap </a:t>
                      </a:r>
                      <a:r>
                        <a:rPr lang="en-IN" dirty="0" err="1">
                          <a:latin typeface="Times New Roman" panose="02020603050405020304" pitchFamily="18" charset="0"/>
                          <a:cs typeface="Times New Roman" panose="02020603050405020304" pitchFamily="18" charset="0"/>
                        </a:rPr>
                        <a:t>sompraz</a:t>
                      </a:r>
                      <a:r>
                        <a:rPr lang="en-IN" dirty="0">
                          <a:latin typeface="Times New Roman" panose="02020603050405020304" pitchFamily="18" charset="0"/>
                          <a:cs typeface="Times New Roman" panose="02020603050405020304" pitchFamily="18" charset="0"/>
                        </a:rPr>
                        <a:t> D </a:t>
                      </a:r>
                    </a:p>
                  </a:txBody>
                  <a:tcPr/>
                </a:tc>
                <a:tc>
                  <a:txBody>
                    <a:bodyPr/>
                    <a:lstStyle/>
                    <a:p>
                      <a:pPr algn="ctr"/>
                      <a:r>
                        <a:rPr lang="en-IN" dirty="0">
                          <a:latin typeface="Times New Roman" panose="02020603050405020304" pitchFamily="18" charset="0"/>
                          <a:cs typeface="Times New Roman" panose="02020603050405020304" pitchFamily="18" charset="0"/>
                        </a:rPr>
                        <a:t>Domperidone + esomeprazole</a:t>
                      </a:r>
                    </a:p>
                  </a:txBody>
                  <a:tcPr/>
                </a:tc>
                <a:tc>
                  <a:txBody>
                    <a:bodyPr/>
                    <a:lstStyle/>
                    <a:p>
                      <a:pPr algn="ctr"/>
                      <a:r>
                        <a:rPr lang="en-IN" dirty="0">
                          <a:latin typeface="Times New Roman" panose="02020603050405020304" pitchFamily="18" charset="0"/>
                          <a:cs typeface="Times New Roman" panose="02020603050405020304" pitchFamily="18" charset="0"/>
                        </a:rPr>
                        <a:t>30mg </a:t>
                      </a:r>
                      <a:r>
                        <a:rPr lang="en-IN" baseline="0" dirty="0">
                          <a:latin typeface="Times New Roman" panose="02020603050405020304" pitchFamily="18" charset="0"/>
                          <a:cs typeface="Times New Roman" panose="02020603050405020304" pitchFamily="18" charset="0"/>
                        </a:rPr>
                        <a:t>+ 40 mg</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IN" dirty="0">
                          <a:latin typeface="Times New Roman" panose="02020603050405020304" pitchFamily="18" charset="0"/>
                          <a:cs typeface="Times New Roman" panose="02020603050405020304" pitchFamily="18" charset="0"/>
                        </a:rPr>
                        <a:t>1-0-0 </a:t>
                      </a:r>
                    </a:p>
                  </a:txBody>
                  <a:tcPr/>
                </a:tc>
                <a:tc>
                  <a:txBody>
                    <a:bodyPr/>
                    <a:lstStyle/>
                    <a:p>
                      <a:pPr algn="ctr"/>
                      <a:r>
                        <a:rPr lang="en-IN" dirty="0">
                          <a:latin typeface="Times New Roman" panose="02020603050405020304" pitchFamily="18" charset="0"/>
                          <a:cs typeface="Times New Roman" panose="02020603050405020304" pitchFamily="18" charset="0"/>
                        </a:rPr>
                        <a:t>PO </a:t>
                      </a:r>
                    </a:p>
                  </a:txBody>
                  <a:tcPr/>
                </a:tc>
                <a:tc>
                  <a:txBody>
                    <a:bodyPr/>
                    <a:lstStyle/>
                    <a:p>
                      <a:pPr algn="ctr"/>
                      <a:r>
                        <a:rPr lang="en-IN" dirty="0">
                          <a:latin typeface="Times New Roman" panose="02020603050405020304" pitchFamily="18" charset="0"/>
                          <a:cs typeface="Times New Roman" panose="02020603050405020304" pitchFamily="18" charset="0"/>
                        </a:rPr>
                        <a:t>5 days </a:t>
                      </a:r>
                    </a:p>
                  </a:txBody>
                  <a:tcPr/>
                </a:tc>
                <a:extLst>
                  <a:ext uri="{0D108BD9-81ED-4DB2-BD59-A6C34878D82A}">
                    <a16:rowId xmlns:a16="http://schemas.microsoft.com/office/drawing/2014/main" xmlns="" val="2699347138"/>
                  </a:ext>
                </a:extLst>
              </a:tr>
            </a:tbl>
          </a:graphicData>
        </a:graphic>
      </p:graphicFrame>
      <p:sp>
        <p:nvSpPr>
          <p:cNvPr id="5" name="Footer Placeholder 4">
            <a:extLst>
              <a:ext uri="{FF2B5EF4-FFF2-40B4-BE49-F238E27FC236}">
                <a16:creationId xmlns:a16="http://schemas.microsoft.com/office/drawing/2014/main" xmlns="" id="{11CE6350-A34F-8B0B-AAB1-8B63AE8CF0FF}"/>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a16="http://schemas.microsoft.com/office/drawing/2014/main" xmlns="" id="{DF787FF5-D298-6E95-B61E-6B918FBD5251}"/>
              </a:ext>
            </a:extLst>
          </p:cNvPr>
          <p:cNvSpPr>
            <a:spLocks noGrp="1"/>
          </p:cNvSpPr>
          <p:nvPr>
            <p:ph type="sldNum" sz="quarter" idx="12"/>
          </p:nvPr>
        </p:nvSpPr>
        <p:spPr/>
        <p:txBody>
          <a:bodyPr/>
          <a:lstStyle/>
          <a:p>
            <a:fld id="{330EA680-D336-4FF7-8B7A-9848BB0A1C32}"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latin typeface="Times New Roman" panose="02020603050405020304" pitchFamily="18" charset="0"/>
                <a:cs typeface="Times New Roman" panose="02020603050405020304" pitchFamily="18" charset="0"/>
              </a:rPr>
              <a:t>Patient Counselling</a:t>
            </a:r>
          </a:p>
        </p:txBody>
      </p:sp>
      <p:sp>
        <p:nvSpPr>
          <p:cNvPr id="3" name="Content Placeholder 2"/>
          <p:cNvSpPr>
            <a:spLocks noGrp="1"/>
          </p:cNvSpPr>
          <p:nvPr>
            <p:ph idx="1"/>
          </p:nvPr>
        </p:nvSpPr>
        <p:spPr/>
        <p:txBody>
          <a:bodyPr>
            <a:normAutofit/>
          </a:bodyPr>
          <a:lstStyle/>
          <a:p>
            <a:pPr marL="0" indent="0">
              <a:buClr>
                <a:srgbClr val="C00000"/>
              </a:buClr>
              <a:buNone/>
            </a:pPr>
            <a:endParaRPr lang="en-IN" sz="2200" dirty="0">
              <a:latin typeface="Times New Roman" panose="02020603050405020304" pitchFamily="18" charset="0"/>
              <a:ea typeface="Arial Unicode MS" pitchFamily="34" charset="-128"/>
              <a:cs typeface="Times New Roman" panose="02020603050405020304" pitchFamily="18" charset="0"/>
            </a:endParaRPr>
          </a:p>
          <a:p>
            <a:pPr>
              <a:buClr>
                <a:srgbClr val="C00000"/>
              </a:buClr>
              <a:buFont typeface="Wingdings" pitchFamily="2" charset="2"/>
              <a:buChar char="ü"/>
            </a:pPr>
            <a:r>
              <a:rPr lang="en-IN" sz="2200" dirty="0">
                <a:latin typeface="Times New Roman" panose="02020603050405020304" pitchFamily="18" charset="0"/>
                <a:ea typeface="Arial Unicode MS" pitchFamily="34" charset="-128"/>
                <a:cs typeface="Times New Roman" panose="02020603050405020304" pitchFamily="18" charset="0"/>
              </a:rPr>
              <a:t>Eat a variety of healthy foods </a:t>
            </a:r>
          </a:p>
          <a:p>
            <a:pPr>
              <a:buClr>
                <a:srgbClr val="C00000"/>
              </a:buClr>
              <a:buFont typeface="Wingdings" pitchFamily="2" charset="2"/>
              <a:buChar char="ü"/>
            </a:pPr>
            <a:r>
              <a:rPr lang="en-IN" sz="2200" dirty="0">
                <a:latin typeface="Times New Roman" panose="02020603050405020304" pitchFamily="18" charset="0"/>
                <a:ea typeface="Arial Unicode MS" pitchFamily="34" charset="-128"/>
                <a:cs typeface="Times New Roman" panose="02020603050405020304" pitchFamily="18" charset="0"/>
              </a:rPr>
              <a:t>Do not smoke and do not allow others to smoke around you. Nicotine and other chemicals in cigarettes and cigars increase your risk for lung infections such as pneumonia</a:t>
            </a:r>
          </a:p>
          <a:p>
            <a:pPr>
              <a:buClr>
                <a:srgbClr val="C00000"/>
              </a:buClr>
              <a:buFont typeface="Wingdings" pitchFamily="2" charset="2"/>
              <a:buChar char="ü"/>
            </a:pPr>
            <a:r>
              <a:rPr lang="en-IN" sz="2200" dirty="0">
                <a:latin typeface="Times New Roman" panose="02020603050405020304" pitchFamily="18" charset="0"/>
                <a:ea typeface="Arial Unicode MS" pitchFamily="34" charset="-128"/>
                <a:cs typeface="Times New Roman" panose="02020603050405020304" pitchFamily="18" charset="0"/>
              </a:rPr>
              <a:t>Drink liquids as directed and rest as needed as liquids help your air passages moist</a:t>
            </a:r>
          </a:p>
          <a:p>
            <a:pPr>
              <a:buClr>
                <a:srgbClr val="C00000"/>
              </a:buClr>
              <a:buFont typeface="Wingdings" pitchFamily="2" charset="2"/>
              <a:buChar char="ü"/>
            </a:pPr>
            <a:r>
              <a:rPr lang="en-IN" sz="2200" dirty="0">
                <a:latin typeface="Times New Roman" panose="02020603050405020304" pitchFamily="18" charset="0"/>
                <a:ea typeface="Arial Unicode MS" pitchFamily="34" charset="-128"/>
                <a:cs typeface="Times New Roman" panose="02020603050405020304" pitchFamily="18" charset="0"/>
              </a:rPr>
              <a:t>Exercise Regularly. Ask about the best exercise plan to the physician</a:t>
            </a:r>
          </a:p>
          <a:p>
            <a:endParaRPr lang="en-IN" dirty="0"/>
          </a:p>
        </p:txBody>
      </p:sp>
      <p:sp>
        <p:nvSpPr>
          <p:cNvPr id="6" name="Footer Placeholder 5">
            <a:extLst>
              <a:ext uri="{FF2B5EF4-FFF2-40B4-BE49-F238E27FC236}">
                <a16:creationId xmlns:a16="http://schemas.microsoft.com/office/drawing/2014/main" xmlns="" id="{59EE5C18-CDA4-41F4-6CE4-4C7F01E3DC9C}"/>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a16="http://schemas.microsoft.com/office/drawing/2014/main" xmlns="" id="{B9425822-8CB7-49BF-C7F6-B66C18E015B8}"/>
              </a:ext>
            </a:extLst>
          </p:cNvPr>
          <p:cNvSpPr>
            <a:spLocks noGrp="1"/>
          </p:cNvSpPr>
          <p:nvPr>
            <p:ph type="sldNum" sz="quarter" idx="12"/>
          </p:nvPr>
        </p:nvSpPr>
        <p:spPr/>
        <p:txBody>
          <a:bodyPr/>
          <a:lstStyle/>
          <a:p>
            <a:fld id="{330EA680-D336-4FF7-8B7A-9848BB0A1C32}"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31479" y="2549324"/>
            <a:ext cx="7754815" cy="156966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9600" b="1" cap="none" spc="50"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THANK YOU</a:t>
            </a:r>
          </a:p>
        </p:txBody>
      </p:sp>
      <p:sp>
        <p:nvSpPr>
          <p:cNvPr id="3" name="Footer Placeholder 2">
            <a:extLst>
              <a:ext uri="{FF2B5EF4-FFF2-40B4-BE49-F238E27FC236}">
                <a16:creationId xmlns:a16="http://schemas.microsoft.com/office/drawing/2014/main" xmlns="" id="{BBB7A2B4-5332-7971-5F6E-BDD6EC842773}"/>
              </a:ext>
            </a:extLst>
          </p:cNvPr>
          <p:cNvSpPr>
            <a:spLocks noGrp="1"/>
          </p:cNvSpPr>
          <p:nvPr>
            <p:ph type="ftr" sz="quarter" idx="11"/>
          </p:nvPr>
        </p:nvSpPr>
        <p:spPr/>
        <p:txBody>
          <a:bodyPr/>
          <a:lstStyle/>
          <a:p>
            <a:r>
              <a:rPr lang="en-US" smtClean="0"/>
              <a:t>RDP</a:t>
            </a:r>
            <a:endParaRPr lang="en-US"/>
          </a:p>
        </p:txBody>
      </p:sp>
      <p:sp>
        <p:nvSpPr>
          <p:cNvPr id="5" name="Slide Number Placeholder 4">
            <a:extLst>
              <a:ext uri="{FF2B5EF4-FFF2-40B4-BE49-F238E27FC236}">
                <a16:creationId xmlns:a16="http://schemas.microsoft.com/office/drawing/2014/main" xmlns="" id="{D7181891-77AA-6E72-B58F-FB6916F8AFCC}"/>
              </a:ext>
            </a:extLst>
          </p:cNvPr>
          <p:cNvSpPr>
            <a:spLocks noGrp="1"/>
          </p:cNvSpPr>
          <p:nvPr>
            <p:ph type="sldNum" sz="quarter" idx="12"/>
          </p:nvPr>
        </p:nvSpPr>
        <p:spPr/>
        <p:txBody>
          <a:bodyPr/>
          <a:lstStyle/>
          <a:p>
            <a:fld id="{330EA680-D336-4FF7-8B7A-9848BB0A1C32}" type="slidenum">
              <a:rPr lang="en-US" smtClean="0"/>
              <a:pPr/>
              <a:t>18</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latin typeface="Times New Roman" panose="02020603050405020304" pitchFamily="18" charset="0"/>
                <a:cs typeface="Times New Roman" panose="02020603050405020304" pitchFamily="18" charset="0"/>
              </a:rPr>
              <a:t>Introduction</a:t>
            </a:r>
          </a:p>
        </p:txBody>
      </p:sp>
      <p:sp>
        <p:nvSpPr>
          <p:cNvPr id="3" name="TextBox 2">
            <a:extLst>
              <a:ext uri="{FF2B5EF4-FFF2-40B4-BE49-F238E27FC236}">
                <a16:creationId xmlns:a16="http://schemas.microsoft.com/office/drawing/2014/main" xmlns="" id="{175ADC62-CC0C-BEB5-3748-C44E2175BD8D}"/>
              </a:ext>
            </a:extLst>
          </p:cNvPr>
          <p:cNvSpPr txBox="1"/>
          <p:nvPr/>
        </p:nvSpPr>
        <p:spPr>
          <a:xfrm>
            <a:off x="762000" y="1690688"/>
            <a:ext cx="10515600" cy="1785104"/>
          </a:xfrm>
          <a:prstGeom prst="rect">
            <a:avLst/>
          </a:prstGeom>
          <a:noFill/>
        </p:spPr>
        <p:txBody>
          <a:bodyPr wrap="square" rtlCol="0">
            <a:spAutoFit/>
          </a:bodyPr>
          <a:lstStyle/>
          <a:p>
            <a:pPr algn="just"/>
            <a:r>
              <a:rPr lang="en-IN" sz="2200" dirty="0">
                <a:latin typeface="Times New Roman" panose="02020603050405020304" pitchFamily="18" charset="0"/>
                <a:cs typeface="Times New Roman" panose="02020603050405020304" pitchFamily="18" charset="0"/>
              </a:rPr>
              <a:t>Tubular effusion is one of the most common forms of extrapulmonary tuberculosis. It is usually present as acute illness with fever, cough, and pleuritic chest pain. The pleural fluid is an exudate that usually has predominantly lymphocytes. The gold standard for the diagnosis of effusion remains the detection of </a:t>
            </a:r>
            <a:r>
              <a:rPr lang="en-IN" sz="2200" i="1" dirty="0">
                <a:latin typeface="Times New Roman" panose="02020603050405020304" pitchFamily="18" charset="0"/>
                <a:cs typeface="Times New Roman" panose="02020603050405020304" pitchFamily="18" charset="0"/>
              </a:rPr>
              <a:t>Mycobacterium tuberculosis </a:t>
            </a:r>
            <a:r>
              <a:rPr lang="en-IN" sz="2200" dirty="0">
                <a:latin typeface="Times New Roman" panose="02020603050405020304" pitchFamily="18" charset="0"/>
                <a:cs typeface="Times New Roman" panose="02020603050405020304" pitchFamily="18" charset="0"/>
              </a:rPr>
              <a:t>in pleural fluid, or pleural biopsy specimens, either by microscopy and/or culture</a:t>
            </a:r>
            <a:endParaRPr lang="en-IN" sz="2200" i="1"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55CD0105-D717-CDB5-55DB-EF4E0D4EE612}"/>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190591E5-327F-0BA8-A543-1CECA2950891}"/>
              </a:ext>
            </a:extLst>
          </p:cNvPr>
          <p:cNvSpPr>
            <a:spLocks noGrp="1"/>
          </p:cNvSpPr>
          <p:nvPr>
            <p:ph type="sldNum" sz="quarter" idx="12"/>
          </p:nvPr>
        </p:nvSpPr>
        <p:spPr/>
        <p:txBody>
          <a:bodyPr/>
          <a:lstStyle/>
          <a:p>
            <a:fld id="{330EA680-D336-4FF7-8B7A-9848BB0A1C32}"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latin typeface="Times New Roman" panose="02020603050405020304" pitchFamily="18" charset="0"/>
                <a:cs typeface="Times New Roman" panose="02020603050405020304" pitchFamily="18" charset="0"/>
              </a:rPr>
              <a:t>SOAP Analysis</a:t>
            </a:r>
          </a:p>
        </p:txBody>
      </p:sp>
      <p:sp>
        <p:nvSpPr>
          <p:cNvPr id="3" name="Content Placeholder 2"/>
          <p:cNvSpPr>
            <a:spLocks noGrp="1"/>
          </p:cNvSpPr>
          <p:nvPr>
            <p:ph idx="1"/>
          </p:nvPr>
        </p:nvSpPr>
        <p:spPr/>
        <p:txBody>
          <a:bodyPr/>
          <a:lstStyle/>
          <a:p>
            <a:pPr>
              <a:buClr>
                <a:srgbClr val="C00000"/>
              </a:buClr>
              <a:buNone/>
            </a:pPr>
            <a:endParaRPr lang="en-IN" dirty="0"/>
          </a:p>
          <a:p>
            <a:pPr>
              <a:buClr>
                <a:srgbClr val="C00000"/>
              </a:buClr>
              <a:buFont typeface="Wingdings" pitchFamily="2" charset="2"/>
              <a:buChar char="q"/>
            </a:pPr>
            <a:r>
              <a:rPr lang="en-IN" dirty="0">
                <a:latin typeface="Arial Unicode MS" pitchFamily="34" charset="-128"/>
                <a:ea typeface="Arial Unicode MS" pitchFamily="34" charset="-128"/>
                <a:cs typeface="Arial Unicode MS" pitchFamily="34" charset="-128"/>
              </a:rPr>
              <a:t> </a:t>
            </a:r>
            <a:r>
              <a:rPr lang="en-IN" dirty="0">
                <a:latin typeface="Times New Roman" panose="02020603050405020304" pitchFamily="18" charset="0"/>
                <a:ea typeface="Arial Unicode MS" pitchFamily="34" charset="-128"/>
                <a:cs typeface="Times New Roman" panose="02020603050405020304" pitchFamily="18" charset="0"/>
              </a:rPr>
              <a:t>S -  Subjective Findings</a:t>
            </a:r>
          </a:p>
          <a:p>
            <a:pPr>
              <a:buClr>
                <a:srgbClr val="C00000"/>
              </a:buClr>
              <a:buFont typeface="Wingdings" pitchFamily="2" charset="2"/>
              <a:buChar char="q"/>
            </a:pPr>
            <a:r>
              <a:rPr lang="en-IN" dirty="0">
                <a:latin typeface="Times New Roman" panose="02020603050405020304" pitchFamily="18" charset="0"/>
                <a:ea typeface="Arial Unicode MS" pitchFamily="34" charset="-128"/>
                <a:cs typeface="Times New Roman" panose="02020603050405020304" pitchFamily="18" charset="0"/>
              </a:rPr>
              <a:t> O -  Objective Findings</a:t>
            </a:r>
          </a:p>
          <a:p>
            <a:pPr>
              <a:buClr>
                <a:srgbClr val="C00000"/>
              </a:buClr>
              <a:buFont typeface="Wingdings" pitchFamily="2" charset="2"/>
              <a:buChar char="q"/>
            </a:pPr>
            <a:r>
              <a:rPr lang="en-IN" dirty="0">
                <a:latin typeface="Times New Roman" panose="02020603050405020304" pitchFamily="18" charset="0"/>
                <a:ea typeface="Arial Unicode MS" pitchFamily="34" charset="-128"/>
                <a:cs typeface="Times New Roman" panose="02020603050405020304" pitchFamily="18" charset="0"/>
              </a:rPr>
              <a:t> A – Assessment</a:t>
            </a:r>
          </a:p>
          <a:p>
            <a:pPr>
              <a:buClr>
                <a:srgbClr val="C00000"/>
              </a:buClr>
              <a:buFont typeface="Wingdings" pitchFamily="2" charset="2"/>
              <a:buChar char="q"/>
            </a:pPr>
            <a:r>
              <a:rPr lang="en-IN" dirty="0">
                <a:latin typeface="Times New Roman" panose="02020603050405020304" pitchFamily="18" charset="0"/>
                <a:ea typeface="Arial Unicode MS" pitchFamily="34" charset="-128"/>
                <a:cs typeface="Times New Roman" panose="02020603050405020304" pitchFamily="18" charset="0"/>
              </a:rPr>
              <a:t> P - Plan</a:t>
            </a:r>
            <a:endParaRPr lang="en-IN"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A6D72E63-2222-ABD1-F482-C19E1B527FB6}"/>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C2B13B30-FF18-F7AD-6FA5-092D516617EB}"/>
              </a:ext>
            </a:extLst>
          </p:cNvPr>
          <p:cNvSpPr>
            <a:spLocks noGrp="1"/>
          </p:cNvSpPr>
          <p:nvPr>
            <p:ph type="sldNum" sz="quarter" idx="12"/>
          </p:nvPr>
        </p:nvSpPr>
        <p:spPr/>
        <p:txBody>
          <a:bodyPr/>
          <a:lstStyle/>
          <a:p>
            <a:fld id="{330EA680-D336-4FF7-8B7A-9848BB0A1C32}"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800" b="1" dirty="0">
                <a:solidFill>
                  <a:srgbClr val="C00000"/>
                </a:solidFill>
                <a:latin typeface="Times New Roman" panose="02020603050405020304" pitchFamily="18" charset="0"/>
                <a:cs typeface="Times New Roman" panose="02020603050405020304" pitchFamily="18" charset="0"/>
              </a:rPr>
              <a:t>Patient Demographic Details</a:t>
            </a:r>
          </a:p>
        </p:txBody>
      </p:sp>
      <p:sp>
        <p:nvSpPr>
          <p:cNvPr id="3" name="Content Placeholder 2"/>
          <p:cNvSpPr>
            <a:spLocks noGrp="1"/>
          </p:cNvSpPr>
          <p:nvPr>
            <p:ph idx="1"/>
          </p:nvPr>
        </p:nvSpPr>
        <p:spPr/>
        <p:txBody>
          <a:bodyPr>
            <a:normAutofit/>
          </a:bodyPr>
          <a:lstStyle/>
          <a:p>
            <a:pPr>
              <a:buClr>
                <a:srgbClr val="C00000"/>
              </a:buClr>
              <a:buNone/>
            </a:pPr>
            <a:r>
              <a:rPr lang="en-IN" sz="3200" b="1" u="sng" dirty="0">
                <a:solidFill>
                  <a:srgbClr val="C00000"/>
                </a:solidFill>
                <a:latin typeface="Times New Roman" panose="02020603050405020304" pitchFamily="18" charset="0"/>
                <a:ea typeface="Arial Unicode MS" pitchFamily="34" charset="-128"/>
                <a:cs typeface="Times New Roman" panose="02020603050405020304" pitchFamily="18" charset="0"/>
              </a:rPr>
              <a:t>Patient Demographic Details</a:t>
            </a:r>
            <a:endParaRPr lang="en-IN" sz="3600" b="1" u="sng" dirty="0">
              <a:solidFill>
                <a:srgbClr val="C00000"/>
              </a:solidFill>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b="1" dirty="0">
                <a:latin typeface="Times New Roman" panose="02020603050405020304" pitchFamily="18" charset="0"/>
                <a:ea typeface="Arial Unicode MS" pitchFamily="34" charset="-128"/>
                <a:cs typeface="Times New Roman" panose="02020603050405020304" pitchFamily="18" charset="0"/>
              </a:rPr>
              <a:t>Name:</a:t>
            </a:r>
            <a:r>
              <a:rPr lang="en-IN" dirty="0">
                <a:latin typeface="Times New Roman" panose="02020603050405020304" pitchFamily="18" charset="0"/>
                <a:ea typeface="Arial Unicode MS" pitchFamily="34" charset="-128"/>
                <a:cs typeface="Times New Roman" panose="02020603050405020304" pitchFamily="18" charset="0"/>
              </a:rPr>
              <a:t> XYZ                                                    </a:t>
            </a:r>
            <a:r>
              <a:rPr lang="en-IN" b="1" dirty="0">
                <a:latin typeface="Times New Roman" panose="02020603050405020304" pitchFamily="18" charset="0"/>
                <a:ea typeface="Arial Unicode MS" pitchFamily="34" charset="-128"/>
                <a:cs typeface="Times New Roman" panose="02020603050405020304" pitchFamily="18" charset="0"/>
              </a:rPr>
              <a:t>DOA</a:t>
            </a:r>
            <a:r>
              <a:rPr lang="en-IN" dirty="0">
                <a:latin typeface="Times New Roman" panose="02020603050405020304" pitchFamily="18" charset="0"/>
                <a:ea typeface="Arial Unicode MS" pitchFamily="34" charset="-128"/>
                <a:cs typeface="Times New Roman" panose="02020603050405020304" pitchFamily="18" charset="0"/>
              </a:rPr>
              <a:t>: 12 / 01 / 2024 </a:t>
            </a:r>
          </a:p>
          <a:p>
            <a:pPr>
              <a:buClr>
                <a:srgbClr val="C00000"/>
              </a:buClr>
            </a:pPr>
            <a:r>
              <a:rPr lang="en-IN" b="1" dirty="0">
                <a:latin typeface="Times New Roman" panose="02020603050405020304" pitchFamily="18" charset="0"/>
                <a:ea typeface="Arial Unicode MS" pitchFamily="34" charset="-128"/>
                <a:cs typeface="Times New Roman" panose="02020603050405020304" pitchFamily="18" charset="0"/>
              </a:rPr>
              <a:t>Age: </a:t>
            </a:r>
            <a:r>
              <a:rPr lang="en-IN" dirty="0">
                <a:latin typeface="Times New Roman" panose="02020603050405020304" pitchFamily="18" charset="0"/>
                <a:ea typeface="Arial Unicode MS" pitchFamily="34" charset="-128"/>
                <a:cs typeface="Times New Roman" panose="02020603050405020304" pitchFamily="18" charset="0"/>
              </a:rPr>
              <a:t>38 years                                                  </a:t>
            </a:r>
            <a:r>
              <a:rPr lang="en-IN" b="1" dirty="0">
                <a:latin typeface="Times New Roman" panose="02020603050405020304" pitchFamily="18" charset="0"/>
                <a:ea typeface="Arial Unicode MS" pitchFamily="34" charset="-128"/>
                <a:cs typeface="Times New Roman" panose="02020603050405020304" pitchFamily="18" charset="0"/>
              </a:rPr>
              <a:t>DOD: </a:t>
            </a:r>
            <a:r>
              <a:rPr lang="en-IN" dirty="0">
                <a:latin typeface="Times New Roman" panose="02020603050405020304" pitchFamily="18" charset="0"/>
                <a:ea typeface="Arial Unicode MS" pitchFamily="34" charset="-128"/>
                <a:cs typeface="Times New Roman" panose="02020603050405020304" pitchFamily="18" charset="0"/>
              </a:rPr>
              <a:t>16 / 01 / 2024 </a:t>
            </a:r>
          </a:p>
          <a:p>
            <a:pPr>
              <a:buClr>
                <a:srgbClr val="C00000"/>
              </a:buClr>
            </a:pPr>
            <a:r>
              <a:rPr lang="en-IN" b="1" dirty="0">
                <a:latin typeface="Times New Roman" panose="02020603050405020304" pitchFamily="18" charset="0"/>
                <a:ea typeface="Arial Unicode MS" pitchFamily="34" charset="-128"/>
                <a:cs typeface="Times New Roman" panose="02020603050405020304" pitchFamily="18" charset="0"/>
              </a:rPr>
              <a:t>Sex:</a:t>
            </a:r>
            <a:r>
              <a:rPr lang="en-IN" dirty="0">
                <a:latin typeface="Times New Roman" panose="02020603050405020304" pitchFamily="18" charset="0"/>
                <a:ea typeface="Arial Unicode MS" pitchFamily="34" charset="-128"/>
                <a:cs typeface="Times New Roman" panose="02020603050405020304" pitchFamily="18" charset="0"/>
              </a:rPr>
              <a:t> male                                                         </a:t>
            </a:r>
            <a:r>
              <a:rPr lang="en-IN" b="1" dirty="0">
                <a:latin typeface="Times New Roman" panose="02020603050405020304" pitchFamily="18" charset="0"/>
                <a:ea typeface="Arial Unicode MS" pitchFamily="34" charset="-128"/>
                <a:cs typeface="Times New Roman" panose="02020603050405020304" pitchFamily="18" charset="0"/>
              </a:rPr>
              <a:t>IP No:</a:t>
            </a:r>
            <a:endParaRPr lang="en-IN" dirty="0">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b="1" dirty="0">
                <a:latin typeface="Times New Roman" panose="02020603050405020304" pitchFamily="18" charset="0"/>
                <a:ea typeface="Arial Unicode MS" pitchFamily="34" charset="-128"/>
                <a:cs typeface="Times New Roman" panose="02020603050405020304" pitchFamily="18" charset="0"/>
              </a:rPr>
              <a:t>Weight</a:t>
            </a:r>
            <a:r>
              <a:rPr lang="en-IN" dirty="0">
                <a:latin typeface="Times New Roman" panose="02020603050405020304" pitchFamily="18" charset="0"/>
                <a:ea typeface="Arial Unicode MS" pitchFamily="34" charset="-128"/>
                <a:cs typeface="Times New Roman" panose="02020603050405020304" pitchFamily="18" charset="0"/>
              </a:rPr>
              <a:t> : </a:t>
            </a:r>
          </a:p>
          <a:p>
            <a:endParaRPr lang="en-IN" dirty="0">
              <a:latin typeface="Times New Roman" panose="02020603050405020304" pitchFamily="18" charset="0"/>
              <a:ea typeface="Arial Unicode MS" pitchFamily="34" charset="-128"/>
              <a:cs typeface="Times New Roman" panose="02020603050405020304" pitchFamily="18" charset="0"/>
            </a:endParaRPr>
          </a:p>
          <a:p>
            <a:pPr>
              <a:buNone/>
            </a:pPr>
            <a:r>
              <a:rPr lang="en-IN" b="1" u="sng" dirty="0">
                <a:latin typeface="Times New Roman" panose="02020603050405020304" pitchFamily="18" charset="0"/>
                <a:ea typeface="Arial Unicode MS" pitchFamily="34" charset="-128"/>
                <a:cs typeface="Times New Roman" panose="02020603050405020304" pitchFamily="18" charset="0"/>
              </a:rPr>
              <a:t>Complaints on Admission :</a:t>
            </a:r>
          </a:p>
          <a:p>
            <a:pPr marL="0" indent="0">
              <a:buNone/>
            </a:pPr>
            <a:r>
              <a:rPr lang="en-IN" dirty="0">
                <a:latin typeface="Times New Roman" panose="02020603050405020304" pitchFamily="18" charset="0"/>
                <a:cs typeface="Times New Roman" panose="02020603050405020304" pitchFamily="18" charset="0"/>
              </a:rPr>
              <a:t>c/o breathlessness , cough , fever since 1 week . </a:t>
            </a:r>
          </a:p>
        </p:txBody>
      </p:sp>
      <p:sp>
        <p:nvSpPr>
          <p:cNvPr id="5" name="Footer Placeholder 4">
            <a:extLst>
              <a:ext uri="{FF2B5EF4-FFF2-40B4-BE49-F238E27FC236}">
                <a16:creationId xmlns:a16="http://schemas.microsoft.com/office/drawing/2014/main" xmlns="" id="{B5CD4A05-44F5-68A5-D343-8796D5CEFB7C}"/>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94D5A627-29C7-DFFF-7F2B-1051DE958C1F}"/>
              </a:ext>
            </a:extLst>
          </p:cNvPr>
          <p:cNvSpPr>
            <a:spLocks noGrp="1"/>
          </p:cNvSpPr>
          <p:nvPr>
            <p:ph type="sldNum" sz="quarter" idx="12"/>
          </p:nvPr>
        </p:nvSpPr>
        <p:spPr/>
        <p:txBody>
          <a:bodyPr/>
          <a:lstStyle/>
          <a:p>
            <a:fld id="{330EA680-D336-4FF7-8B7A-9848BB0A1C32}"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latin typeface="Times New Roman" panose="02020603050405020304" pitchFamily="18" charset="0"/>
                <a:cs typeface="Times New Roman" panose="02020603050405020304" pitchFamily="18" charset="0"/>
              </a:rPr>
              <a:t>Subjective Evidences</a:t>
            </a:r>
          </a:p>
        </p:txBody>
      </p:sp>
      <p:sp>
        <p:nvSpPr>
          <p:cNvPr id="3" name="Content Placeholder 2"/>
          <p:cNvSpPr>
            <a:spLocks noGrp="1"/>
          </p:cNvSpPr>
          <p:nvPr>
            <p:ph idx="1"/>
          </p:nvPr>
        </p:nvSpPr>
        <p:spPr/>
        <p:txBody>
          <a:bodyPr>
            <a:normAutofit/>
          </a:bodyPr>
          <a:lstStyle/>
          <a:p>
            <a:pPr marL="0" indent="0">
              <a:buClr>
                <a:srgbClr val="C00000"/>
              </a:buClr>
              <a:buNone/>
            </a:pPr>
            <a:r>
              <a:rPr lang="en-IN" dirty="0">
                <a:latin typeface="Times New Roman" panose="02020603050405020304" pitchFamily="18" charset="0"/>
                <a:ea typeface="Arial Unicode MS" pitchFamily="34" charset="-128"/>
                <a:cs typeface="Times New Roman" panose="02020603050405020304" pitchFamily="18" charset="0"/>
              </a:rPr>
              <a:t>1. </a:t>
            </a:r>
            <a:r>
              <a:rPr lang="en-IN" dirty="0">
                <a:latin typeface="Times New Roman" panose="02020603050405020304" pitchFamily="18" charset="0"/>
                <a:cs typeface="Times New Roman" panose="02020603050405020304" pitchFamily="18" charset="0"/>
              </a:rPr>
              <a:t>c/o breathlessness  since 1 week </a:t>
            </a:r>
            <a:endParaRPr lang="en-IN" dirty="0">
              <a:latin typeface="Times New Roman" panose="02020603050405020304" pitchFamily="18" charset="0"/>
              <a:ea typeface="Arial Unicode MS" pitchFamily="34" charset="-128"/>
              <a:cs typeface="Times New Roman" panose="02020603050405020304" pitchFamily="18" charset="0"/>
            </a:endParaRPr>
          </a:p>
          <a:p>
            <a:pPr marL="0" indent="0">
              <a:buClr>
                <a:srgbClr val="C00000"/>
              </a:buClr>
              <a:buNone/>
            </a:pPr>
            <a:r>
              <a:rPr lang="en-IN" dirty="0">
                <a:latin typeface="Times New Roman" panose="02020603050405020304" pitchFamily="18" charset="0"/>
                <a:ea typeface="Arial Unicode MS" pitchFamily="34" charset="-128"/>
                <a:cs typeface="Times New Roman" panose="02020603050405020304" pitchFamily="18" charset="0"/>
              </a:rPr>
              <a:t>2. c/o cough since 1 week . </a:t>
            </a:r>
          </a:p>
          <a:p>
            <a:pPr marL="0" indent="0">
              <a:buClr>
                <a:srgbClr val="C00000"/>
              </a:buClr>
              <a:buNone/>
            </a:pPr>
            <a:r>
              <a:rPr lang="en-IN" dirty="0">
                <a:latin typeface="Times New Roman" panose="02020603050405020304" pitchFamily="18" charset="0"/>
                <a:ea typeface="Arial Unicode MS" pitchFamily="34" charset="-128"/>
                <a:cs typeface="Times New Roman" panose="02020603050405020304" pitchFamily="18" charset="0"/>
              </a:rPr>
              <a:t>3. c/o fever since 1 week . </a:t>
            </a:r>
          </a:p>
          <a:p>
            <a:pPr>
              <a:buClr>
                <a:srgbClr val="C00000"/>
              </a:buClr>
              <a:buFont typeface="Wingdings" pitchFamily="2" charset="2"/>
              <a:buChar char="ü"/>
            </a:pPr>
            <a:endParaRPr lang="en-IN" dirty="0">
              <a:latin typeface="Times New Roman" panose="02020603050405020304" pitchFamily="18" charset="0"/>
              <a:ea typeface="Arial Unicode MS" pitchFamily="34" charset="-128"/>
              <a:cs typeface="Times New Roman" panose="02020603050405020304" pitchFamily="18" charset="0"/>
            </a:endParaRPr>
          </a:p>
          <a:p>
            <a:pPr>
              <a:buClr>
                <a:srgbClr val="C00000"/>
              </a:buClr>
              <a:buNone/>
            </a:pPr>
            <a:r>
              <a:rPr lang="en-IN" dirty="0">
                <a:latin typeface="Times New Roman" panose="02020603050405020304" pitchFamily="18" charset="0"/>
                <a:ea typeface="Arial Unicode MS" pitchFamily="34" charset="-128"/>
                <a:cs typeface="Times New Roman" panose="02020603050405020304" pitchFamily="18" charset="0"/>
              </a:rPr>
              <a:t>                         Symptoms were present since last</a:t>
            </a:r>
            <a:r>
              <a:rPr lang="en-IN" sz="2400" dirty="0">
                <a:latin typeface="Times New Roman" panose="02020603050405020304" pitchFamily="18" charset="0"/>
                <a:ea typeface="Arial Unicode MS" pitchFamily="34" charset="-128"/>
                <a:cs typeface="Times New Roman" panose="02020603050405020304" pitchFamily="18" charset="0"/>
              </a:rPr>
              <a:t> since 1 week . </a:t>
            </a:r>
            <a:endParaRPr lang="en-IN" dirty="0">
              <a:latin typeface="Times New Roman" panose="02020603050405020304" pitchFamily="18" charset="0"/>
              <a:ea typeface="Arial Unicode MS" pitchFamily="34" charset="-128"/>
              <a:cs typeface="Times New Roman" panose="02020603050405020304" pitchFamily="18" charset="0"/>
            </a:endParaRPr>
          </a:p>
        </p:txBody>
      </p:sp>
      <p:sp>
        <p:nvSpPr>
          <p:cNvPr id="5" name="Footer Placeholder 4">
            <a:extLst>
              <a:ext uri="{FF2B5EF4-FFF2-40B4-BE49-F238E27FC236}">
                <a16:creationId xmlns:a16="http://schemas.microsoft.com/office/drawing/2014/main" xmlns="" id="{C26E04D2-893F-472F-74CF-D188DC6E217E}"/>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39A296DF-0E4B-43F0-A35D-78B29CA145BF}"/>
              </a:ext>
            </a:extLst>
          </p:cNvPr>
          <p:cNvSpPr>
            <a:spLocks noGrp="1"/>
          </p:cNvSpPr>
          <p:nvPr>
            <p:ph type="sldNum" sz="quarter" idx="12"/>
          </p:nvPr>
        </p:nvSpPr>
        <p:spPr/>
        <p:txBody>
          <a:bodyPr/>
          <a:lstStyle/>
          <a:p>
            <a:fld id="{330EA680-D336-4FF7-8B7A-9848BB0A1C32}"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solidFill>
                  <a:srgbClr val="002060"/>
                </a:solidFill>
                <a:latin typeface="Times New Roman" panose="02020603050405020304" pitchFamily="18" charset="0"/>
                <a:cs typeface="Times New Roman" panose="02020603050405020304" pitchFamily="18" charset="0"/>
              </a:rPr>
              <a:t>Past History</a:t>
            </a:r>
          </a:p>
        </p:txBody>
      </p:sp>
      <p:sp>
        <p:nvSpPr>
          <p:cNvPr id="3" name="Content Placeholder 2"/>
          <p:cNvSpPr>
            <a:spLocks noGrp="1"/>
          </p:cNvSpPr>
          <p:nvPr>
            <p:ph idx="1"/>
          </p:nvPr>
        </p:nvSpPr>
        <p:spPr>
          <a:xfrm>
            <a:off x="838199" y="1825625"/>
            <a:ext cx="11013141" cy="4351338"/>
          </a:xfrm>
        </p:spPr>
        <p:txBody>
          <a:bodyPr>
            <a:normAutofit/>
          </a:bodyPr>
          <a:lstStyle/>
          <a:p>
            <a:pPr>
              <a:buClr>
                <a:srgbClr val="C00000"/>
              </a:buClr>
              <a:buFont typeface="Wingdings" pitchFamily="2" charset="2"/>
              <a:buChar char="Ø"/>
            </a:pPr>
            <a:r>
              <a:rPr lang="en-IN" b="1" dirty="0">
                <a:latin typeface="Times New Roman" panose="02020603050405020304" pitchFamily="18" charset="0"/>
                <a:ea typeface="Arial Unicode MS" pitchFamily="34" charset="-128"/>
                <a:cs typeface="Times New Roman" panose="02020603050405020304" pitchFamily="18" charset="0"/>
              </a:rPr>
              <a:t>Past Medical History </a:t>
            </a:r>
            <a:r>
              <a:rPr lang="en-IN" dirty="0">
                <a:latin typeface="Times New Roman" panose="02020603050405020304" pitchFamily="18" charset="0"/>
                <a:ea typeface="Arial Unicode MS" pitchFamily="34" charset="-128"/>
                <a:cs typeface="Times New Roman" panose="02020603050405020304" pitchFamily="18" charset="0"/>
              </a:rPr>
              <a:t>: nil  </a:t>
            </a:r>
          </a:p>
          <a:p>
            <a:pPr>
              <a:buClr>
                <a:srgbClr val="C00000"/>
              </a:buClr>
              <a:buFont typeface="Wingdings" pitchFamily="2" charset="2"/>
              <a:buChar char="Ø"/>
            </a:pPr>
            <a:r>
              <a:rPr lang="en-IN" b="1" dirty="0">
                <a:latin typeface="Times New Roman" panose="02020603050405020304" pitchFamily="18" charset="0"/>
                <a:ea typeface="Arial Unicode MS" pitchFamily="34" charset="-128"/>
                <a:cs typeface="Times New Roman" panose="02020603050405020304" pitchFamily="18" charset="0"/>
              </a:rPr>
              <a:t>Past Medication History </a:t>
            </a:r>
            <a:r>
              <a:rPr lang="en-IN" dirty="0">
                <a:latin typeface="Times New Roman" panose="02020603050405020304" pitchFamily="18" charset="0"/>
                <a:ea typeface="Arial Unicode MS" pitchFamily="34" charset="-128"/>
                <a:cs typeface="Times New Roman" panose="02020603050405020304" pitchFamily="18" charset="0"/>
              </a:rPr>
              <a:t>: nil </a:t>
            </a:r>
          </a:p>
          <a:p>
            <a:pPr>
              <a:buClr>
                <a:srgbClr val="C00000"/>
              </a:buClr>
              <a:buFont typeface="Wingdings" pitchFamily="2" charset="2"/>
              <a:buChar char="Ø"/>
            </a:pPr>
            <a:r>
              <a:rPr lang="en-IN" b="1" dirty="0">
                <a:latin typeface="Times New Roman" panose="02020603050405020304" pitchFamily="18" charset="0"/>
                <a:ea typeface="Arial Unicode MS" pitchFamily="34" charset="-128"/>
                <a:cs typeface="Times New Roman" panose="02020603050405020304" pitchFamily="18" charset="0"/>
              </a:rPr>
              <a:t>Social History </a:t>
            </a:r>
            <a:r>
              <a:rPr lang="en-IN" dirty="0">
                <a:latin typeface="Times New Roman" panose="02020603050405020304" pitchFamily="18" charset="0"/>
                <a:ea typeface="Arial Unicode MS" pitchFamily="34" charset="-128"/>
                <a:cs typeface="Times New Roman" panose="02020603050405020304" pitchFamily="18" charset="0"/>
              </a:rPr>
              <a:t>:nil </a:t>
            </a:r>
          </a:p>
          <a:p>
            <a:pPr>
              <a:buClr>
                <a:srgbClr val="C00000"/>
              </a:buClr>
              <a:buFont typeface="Wingdings" pitchFamily="2" charset="2"/>
              <a:buChar char="Ø"/>
            </a:pPr>
            <a:r>
              <a:rPr lang="en-IN" b="1" dirty="0">
                <a:latin typeface="Times New Roman" panose="02020603050405020304" pitchFamily="18" charset="0"/>
                <a:ea typeface="Arial Unicode MS" pitchFamily="34" charset="-128"/>
                <a:cs typeface="Times New Roman" panose="02020603050405020304" pitchFamily="18" charset="0"/>
              </a:rPr>
              <a:t>Family History </a:t>
            </a:r>
            <a:r>
              <a:rPr lang="en-IN" dirty="0">
                <a:latin typeface="Times New Roman" panose="02020603050405020304" pitchFamily="18" charset="0"/>
                <a:ea typeface="Arial Unicode MS" pitchFamily="34" charset="-128"/>
                <a:cs typeface="Times New Roman" panose="02020603050405020304" pitchFamily="18" charset="0"/>
              </a:rPr>
              <a:t>: mixed , smoking and alcoholic ( monthly 4 to 5 times ) </a:t>
            </a:r>
            <a:endParaRPr lang="en-IN" sz="3200" dirty="0"/>
          </a:p>
        </p:txBody>
      </p:sp>
      <p:sp>
        <p:nvSpPr>
          <p:cNvPr id="5" name="Footer Placeholder 4">
            <a:extLst>
              <a:ext uri="{FF2B5EF4-FFF2-40B4-BE49-F238E27FC236}">
                <a16:creationId xmlns:a16="http://schemas.microsoft.com/office/drawing/2014/main" xmlns="" id="{5506D3C8-66D0-42A4-E9D6-4571C824DC07}"/>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E8085B8C-719C-E7E8-3780-E4BC38532E94}"/>
              </a:ext>
            </a:extLst>
          </p:cNvPr>
          <p:cNvSpPr>
            <a:spLocks noGrp="1"/>
          </p:cNvSpPr>
          <p:nvPr>
            <p:ph type="sldNum" sz="quarter" idx="12"/>
          </p:nvPr>
        </p:nvSpPr>
        <p:spPr/>
        <p:txBody>
          <a:bodyPr/>
          <a:lstStyle/>
          <a:p>
            <a:fld id="{330EA680-D336-4FF7-8B7A-9848BB0A1C32}"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solidFill>
                  <a:srgbClr val="002060"/>
                </a:solidFill>
                <a:latin typeface="Times New Roman" panose="02020603050405020304" pitchFamily="18" charset="0"/>
                <a:cs typeface="Times New Roman" panose="02020603050405020304" pitchFamily="18" charset="0"/>
              </a:rPr>
              <a:t>Physical Examination</a:t>
            </a:r>
          </a:p>
        </p:txBody>
      </p:sp>
      <p:sp>
        <p:nvSpPr>
          <p:cNvPr id="3" name="Content Placeholder 2"/>
          <p:cNvSpPr>
            <a:spLocks noGrp="1"/>
          </p:cNvSpPr>
          <p:nvPr>
            <p:ph idx="1"/>
          </p:nvPr>
        </p:nvSpPr>
        <p:spPr/>
        <p:txBody>
          <a:bodyPr>
            <a:normAutofit/>
          </a:bodyPr>
          <a:lstStyle/>
          <a:p>
            <a:pPr>
              <a:buClr>
                <a:srgbClr val="C00000"/>
              </a:buClr>
            </a:pPr>
            <a:r>
              <a:rPr lang="en-IN" b="1" u="sng" dirty="0">
                <a:latin typeface="Times New Roman" panose="02020603050405020304" pitchFamily="18" charset="0"/>
                <a:ea typeface="Arial Unicode MS" pitchFamily="34" charset="-128"/>
                <a:cs typeface="Times New Roman" panose="02020603050405020304" pitchFamily="18" charset="0"/>
              </a:rPr>
              <a:t>General : </a:t>
            </a:r>
            <a:endParaRPr lang="en-IN" dirty="0">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dirty="0">
                <a:latin typeface="Times New Roman" panose="02020603050405020304" pitchFamily="18" charset="0"/>
                <a:ea typeface="Arial Unicode MS" pitchFamily="34" charset="-128"/>
                <a:cs typeface="Times New Roman" panose="02020603050405020304" pitchFamily="18" charset="0"/>
              </a:rPr>
              <a:t>CVS : s1 s2 + </a:t>
            </a:r>
          </a:p>
          <a:p>
            <a:pPr>
              <a:buClr>
                <a:srgbClr val="C00000"/>
              </a:buClr>
            </a:pPr>
            <a:r>
              <a:rPr lang="en-IN" dirty="0">
                <a:latin typeface="Times New Roman" panose="02020603050405020304" pitchFamily="18" charset="0"/>
                <a:ea typeface="Arial Unicode MS" pitchFamily="34" charset="-128"/>
                <a:cs typeface="Times New Roman" panose="02020603050405020304" pitchFamily="18" charset="0"/>
              </a:rPr>
              <a:t>CNS : conscious and oriented . </a:t>
            </a:r>
          </a:p>
          <a:p>
            <a:pPr>
              <a:buClr>
                <a:srgbClr val="C00000"/>
              </a:buClr>
            </a:pPr>
            <a:r>
              <a:rPr lang="en-IN" b="1" u="sng" dirty="0">
                <a:latin typeface="Times New Roman" panose="02020603050405020304" pitchFamily="18" charset="0"/>
                <a:ea typeface="Arial Unicode MS" pitchFamily="34" charset="-128"/>
                <a:cs typeface="Times New Roman" panose="02020603050405020304" pitchFamily="18" charset="0"/>
              </a:rPr>
              <a:t>Others :</a:t>
            </a:r>
          </a:p>
          <a:p>
            <a:pPr>
              <a:buClr>
                <a:srgbClr val="C00000"/>
              </a:buClr>
              <a:buFont typeface="Wingdings" pitchFamily="2" charset="2"/>
              <a:buChar char="ü"/>
            </a:pPr>
            <a:r>
              <a:rPr lang="en-IN" dirty="0">
                <a:latin typeface="Times New Roman" panose="02020603050405020304" pitchFamily="18" charset="0"/>
                <a:ea typeface="Arial Unicode MS" pitchFamily="34" charset="-128"/>
                <a:cs typeface="Times New Roman" panose="02020603050405020304" pitchFamily="18" charset="0"/>
              </a:rPr>
              <a:t>BP : 140 / 90 </a:t>
            </a:r>
            <a:r>
              <a:rPr lang="en-IN" dirty="0" err="1">
                <a:latin typeface="Times New Roman" panose="02020603050405020304" pitchFamily="18" charset="0"/>
                <a:ea typeface="Arial Unicode MS" pitchFamily="34" charset="-128"/>
                <a:cs typeface="Times New Roman" panose="02020603050405020304" pitchFamily="18" charset="0"/>
              </a:rPr>
              <a:t>mmhg</a:t>
            </a:r>
            <a:r>
              <a:rPr lang="en-IN" dirty="0">
                <a:latin typeface="Times New Roman" panose="02020603050405020304" pitchFamily="18" charset="0"/>
                <a:ea typeface="Arial Unicode MS" pitchFamily="34" charset="-128"/>
                <a:cs typeface="Times New Roman" panose="02020603050405020304" pitchFamily="18" charset="0"/>
              </a:rPr>
              <a:t> </a:t>
            </a:r>
          </a:p>
          <a:p>
            <a:pPr>
              <a:buClr>
                <a:srgbClr val="C00000"/>
              </a:buClr>
              <a:buFont typeface="Wingdings" pitchFamily="2" charset="2"/>
              <a:buChar char="ü"/>
            </a:pPr>
            <a:r>
              <a:rPr lang="en-IN" dirty="0">
                <a:latin typeface="Times New Roman" panose="02020603050405020304" pitchFamily="18" charset="0"/>
                <a:ea typeface="Arial Unicode MS" pitchFamily="34" charset="-128"/>
                <a:cs typeface="Times New Roman" panose="02020603050405020304" pitchFamily="18" charset="0"/>
              </a:rPr>
              <a:t>Pulse : </a:t>
            </a:r>
            <a:r>
              <a:rPr lang="en-IN" dirty="0">
                <a:solidFill>
                  <a:srgbClr val="FF0000"/>
                </a:solidFill>
                <a:latin typeface="Times New Roman" panose="02020603050405020304" pitchFamily="18" charset="0"/>
                <a:ea typeface="Arial Unicode MS" pitchFamily="34" charset="-128"/>
                <a:cs typeface="Times New Roman" panose="02020603050405020304" pitchFamily="18" charset="0"/>
              </a:rPr>
              <a:t>120 bpm </a:t>
            </a:r>
          </a:p>
          <a:p>
            <a:pPr>
              <a:buClr>
                <a:srgbClr val="C00000"/>
              </a:buClr>
              <a:buFont typeface="Wingdings" pitchFamily="2" charset="2"/>
              <a:buChar char="ü"/>
            </a:pPr>
            <a:r>
              <a:rPr lang="en-IN" dirty="0">
                <a:latin typeface="Times New Roman" panose="02020603050405020304" pitchFamily="18" charset="0"/>
                <a:ea typeface="Arial Unicode MS" pitchFamily="34" charset="-128"/>
                <a:cs typeface="Times New Roman" panose="02020603050405020304" pitchFamily="18" charset="0"/>
              </a:rPr>
              <a:t>Temp : 100 F </a:t>
            </a:r>
          </a:p>
          <a:p>
            <a:pPr>
              <a:buClr>
                <a:srgbClr val="C00000"/>
              </a:buClr>
              <a:buFont typeface="Wingdings" pitchFamily="2" charset="2"/>
              <a:buChar char="ü"/>
            </a:pPr>
            <a:r>
              <a:rPr lang="en-IN" dirty="0">
                <a:latin typeface="Times New Roman" panose="02020603050405020304" pitchFamily="18" charset="0"/>
                <a:ea typeface="Arial Unicode MS" pitchFamily="34" charset="-128"/>
                <a:cs typeface="Times New Roman" panose="02020603050405020304" pitchFamily="18" charset="0"/>
              </a:rPr>
              <a:t>RR : 22 </a:t>
            </a:r>
            <a:r>
              <a:rPr lang="en-IN" dirty="0" err="1">
                <a:latin typeface="Times New Roman" panose="02020603050405020304" pitchFamily="18" charset="0"/>
                <a:ea typeface="Arial Unicode MS" pitchFamily="34" charset="-128"/>
                <a:cs typeface="Times New Roman" panose="02020603050405020304" pitchFamily="18" charset="0"/>
              </a:rPr>
              <a:t>cpm</a:t>
            </a:r>
            <a:r>
              <a:rPr lang="en-IN" dirty="0">
                <a:latin typeface="Times New Roman" panose="02020603050405020304" pitchFamily="18" charset="0"/>
                <a:ea typeface="Arial Unicode MS" pitchFamily="34" charset="-128"/>
                <a:cs typeface="Times New Roman" panose="02020603050405020304" pitchFamily="18" charset="0"/>
              </a:rPr>
              <a:t> </a:t>
            </a:r>
            <a:endParaRPr lang="en-IN" dirty="0">
              <a:latin typeface="Arial Unicode MS" pitchFamily="34" charset="-128"/>
              <a:ea typeface="Arial Unicode MS" pitchFamily="34" charset="-128"/>
              <a:cs typeface="Arial Unicode MS" pitchFamily="34" charset="-128"/>
            </a:endParaRPr>
          </a:p>
          <a:p>
            <a:endParaRPr lang="en-IN" dirty="0"/>
          </a:p>
        </p:txBody>
      </p:sp>
      <p:sp>
        <p:nvSpPr>
          <p:cNvPr id="5" name="Footer Placeholder 4">
            <a:extLst>
              <a:ext uri="{FF2B5EF4-FFF2-40B4-BE49-F238E27FC236}">
                <a16:creationId xmlns:a16="http://schemas.microsoft.com/office/drawing/2014/main" xmlns="" id="{0F43BBF5-A02B-341D-6ACE-DC9DF3319750}"/>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C8C47B70-9BAD-39E7-4F2A-42B26C90B10B}"/>
              </a:ext>
            </a:extLst>
          </p:cNvPr>
          <p:cNvSpPr>
            <a:spLocks noGrp="1"/>
          </p:cNvSpPr>
          <p:nvPr>
            <p:ph type="sldNum" sz="quarter" idx="12"/>
          </p:nvPr>
        </p:nvSpPr>
        <p:spPr/>
        <p:txBody>
          <a:bodyPr/>
          <a:lstStyle/>
          <a:p>
            <a:fld id="{330EA680-D336-4FF7-8B7A-9848BB0A1C32}"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71E622-347F-C2F2-4AE9-A53BA66AA0EE}"/>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OTHER</a:t>
            </a:r>
          </a:p>
        </p:txBody>
      </p:sp>
      <p:sp>
        <p:nvSpPr>
          <p:cNvPr id="3" name="Content Placeholder 2">
            <a:extLst>
              <a:ext uri="{FF2B5EF4-FFF2-40B4-BE49-F238E27FC236}">
                <a16:creationId xmlns:a16="http://schemas.microsoft.com/office/drawing/2014/main" xmlns="" id="{D1CA7502-404C-F2C1-CFCA-E7FE0B001B25}"/>
              </a:ext>
            </a:extLst>
          </p:cNvPr>
          <p:cNvSpPr>
            <a:spLocks noGrp="1"/>
          </p:cNvSpPr>
          <p:nvPr>
            <p:ph idx="1"/>
          </p:nvPr>
        </p:nvSpPr>
        <p:spPr/>
        <p:txBody>
          <a:bodyPr/>
          <a:lstStyle/>
          <a:p>
            <a:pPr marL="0" indent="0">
              <a:buNone/>
            </a:pPr>
            <a:r>
              <a:rPr lang="en-IN" dirty="0">
                <a:latin typeface="Times New Roman" panose="02020603050405020304" pitchFamily="18" charset="0"/>
                <a:cs typeface="Times New Roman" panose="02020603050405020304" pitchFamily="18" charset="0"/>
              </a:rPr>
              <a:t>USG A/P : Left side mild to moderate pleural effusion</a:t>
            </a:r>
          </a:p>
          <a:p>
            <a:pPr marL="0" indent="0">
              <a:buNone/>
            </a:pPr>
            <a:r>
              <a:rPr lang="en-IN" dirty="0">
                <a:latin typeface="Times New Roman" panose="02020603050405020304" pitchFamily="18" charset="0"/>
                <a:cs typeface="Times New Roman" panose="02020603050405020304" pitchFamily="18" charset="0"/>
              </a:rPr>
              <a:t>                  Prominent IVC (Inferior </a:t>
            </a:r>
            <a:r>
              <a:rPr lang="en-IN" dirty="0" err="1">
                <a:latin typeface="Times New Roman" panose="02020603050405020304" pitchFamily="18" charset="0"/>
                <a:cs typeface="Times New Roman" panose="02020603050405020304" pitchFamily="18" charset="0"/>
              </a:rPr>
              <a:t>Venacava</a:t>
            </a:r>
            <a:r>
              <a:rPr lang="en-IN" dirty="0">
                <a:latin typeface="Times New Roman" panose="02020603050405020304" pitchFamily="18" charset="0"/>
                <a:cs typeface="Times New Roman" panose="02020603050405020304" pitchFamily="18" charset="0"/>
              </a:rPr>
              <a:t>)</a:t>
            </a:r>
          </a:p>
        </p:txBody>
      </p:sp>
      <p:sp>
        <p:nvSpPr>
          <p:cNvPr id="5" name="Footer Placeholder 4">
            <a:extLst>
              <a:ext uri="{FF2B5EF4-FFF2-40B4-BE49-F238E27FC236}">
                <a16:creationId xmlns:a16="http://schemas.microsoft.com/office/drawing/2014/main" xmlns="" id="{B0EFFB63-B6D0-D341-DA00-C0CCCA53BBAA}"/>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0C2E2B1D-AABE-A9BF-5DC2-6AF3C70E4930}"/>
              </a:ext>
            </a:extLst>
          </p:cNvPr>
          <p:cNvSpPr>
            <a:spLocks noGrp="1"/>
          </p:cNvSpPr>
          <p:nvPr>
            <p:ph type="sldNum" sz="quarter" idx="12"/>
          </p:nvPr>
        </p:nvSpPr>
        <p:spPr/>
        <p:txBody>
          <a:bodyPr/>
          <a:lstStyle/>
          <a:p>
            <a:fld id="{330EA680-D336-4FF7-8B7A-9848BB0A1C32}" type="slidenum">
              <a:rPr lang="en-US" smtClean="0"/>
              <a:pPr/>
              <a:t>8</a:t>
            </a:fld>
            <a:endParaRPr lang="en-US"/>
          </a:p>
        </p:txBody>
      </p:sp>
    </p:spTree>
    <p:extLst>
      <p:ext uri="{BB962C8B-B14F-4D97-AF65-F5344CB8AC3E}">
        <p14:creationId xmlns:p14="http://schemas.microsoft.com/office/powerpoint/2010/main" val="2243589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002060"/>
                </a:solidFill>
                <a:latin typeface="Times New Roman" panose="02020603050405020304" pitchFamily="18" charset="0"/>
                <a:cs typeface="Times New Roman" panose="02020603050405020304" pitchFamily="18" charset="0"/>
              </a:rPr>
              <a:t>Provisional Diagnosis</a:t>
            </a:r>
          </a:p>
        </p:txBody>
      </p:sp>
      <p:sp>
        <p:nvSpPr>
          <p:cNvPr id="3" name="Content Placeholder 2"/>
          <p:cNvSpPr>
            <a:spLocks noGrp="1"/>
          </p:cNvSpPr>
          <p:nvPr>
            <p:ph idx="1"/>
          </p:nvPr>
        </p:nvSpPr>
        <p:spPr/>
        <p:txBody>
          <a:bodyPr/>
          <a:lstStyle/>
          <a:p>
            <a:endParaRPr lang="en-IN" dirty="0">
              <a:latin typeface="Times New Roman" panose="02020603050405020304" pitchFamily="18" charset="0"/>
              <a:ea typeface="Arial Unicode MS" pitchFamily="34" charset="-128"/>
              <a:cs typeface="Times New Roman" panose="02020603050405020304" pitchFamily="18" charset="0"/>
            </a:endParaRPr>
          </a:p>
          <a:p>
            <a:endParaRPr lang="en-IN" dirty="0">
              <a:latin typeface="Arial Unicode MS" pitchFamily="34" charset="-128"/>
              <a:ea typeface="Arial Unicode MS" pitchFamily="34" charset="-128"/>
              <a:cs typeface="Arial Unicode MS" pitchFamily="34" charset="-128"/>
            </a:endParaRPr>
          </a:p>
          <a:p>
            <a:endParaRPr lang="en-IN" dirty="0">
              <a:latin typeface="Arial Unicode MS" pitchFamily="34" charset="-128"/>
              <a:ea typeface="Arial Unicode MS" pitchFamily="34" charset="-128"/>
              <a:cs typeface="Arial Unicode MS" pitchFamily="34" charset="-128"/>
            </a:endParaRPr>
          </a:p>
          <a:p>
            <a:pPr>
              <a:buNone/>
            </a:pPr>
            <a:endParaRPr lang="en-IN" dirty="0"/>
          </a:p>
        </p:txBody>
      </p:sp>
      <p:sp>
        <p:nvSpPr>
          <p:cNvPr id="4" name="TextBox 3">
            <a:extLst>
              <a:ext uri="{FF2B5EF4-FFF2-40B4-BE49-F238E27FC236}">
                <a16:creationId xmlns:a16="http://schemas.microsoft.com/office/drawing/2014/main" xmlns="" id="{43595160-3DBC-9BBC-08F1-F91EF11B3D0A}"/>
              </a:ext>
            </a:extLst>
          </p:cNvPr>
          <p:cNvSpPr txBox="1"/>
          <p:nvPr/>
        </p:nvSpPr>
        <p:spPr>
          <a:xfrm>
            <a:off x="3424517" y="2169460"/>
            <a:ext cx="8184776" cy="584775"/>
          </a:xfrm>
          <a:prstGeom prst="rect">
            <a:avLst/>
          </a:prstGeom>
          <a:noFill/>
        </p:spPr>
        <p:txBody>
          <a:bodyPr wrap="square" rtlCol="0">
            <a:spAutoFit/>
          </a:bodyPr>
          <a:lstStyle/>
          <a:p>
            <a:r>
              <a:rPr lang="en-IN" sz="3200" b="1" dirty="0">
                <a:latin typeface="Times New Roman" panose="02020603050405020304" pitchFamily="18" charset="0"/>
                <a:cs typeface="Times New Roman" panose="02020603050405020304" pitchFamily="18" charset="0"/>
              </a:rPr>
              <a:t>Left tubular effusion </a:t>
            </a:r>
          </a:p>
        </p:txBody>
      </p:sp>
      <p:sp>
        <p:nvSpPr>
          <p:cNvPr id="6" name="Footer Placeholder 5">
            <a:extLst>
              <a:ext uri="{FF2B5EF4-FFF2-40B4-BE49-F238E27FC236}">
                <a16:creationId xmlns:a16="http://schemas.microsoft.com/office/drawing/2014/main" xmlns="" id="{53A06048-191A-EDBB-42D5-9B001950BA9F}"/>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a16="http://schemas.microsoft.com/office/drawing/2014/main" xmlns="" id="{EAD373F8-706E-44C6-210B-1F1F0A18A447}"/>
              </a:ext>
            </a:extLst>
          </p:cNvPr>
          <p:cNvSpPr>
            <a:spLocks noGrp="1"/>
          </p:cNvSpPr>
          <p:nvPr>
            <p:ph type="sldNum" sz="quarter" idx="12"/>
          </p:nvPr>
        </p:nvSpPr>
        <p:spPr/>
        <p:txBody>
          <a:bodyPr/>
          <a:lstStyle/>
          <a:p>
            <a:fld id="{330EA680-D336-4FF7-8B7A-9848BB0A1C32}"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599</TotalTime>
  <Words>801</Words>
  <Application>Microsoft Office PowerPoint</Application>
  <PresentationFormat>Widescreen</PresentationFormat>
  <Paragraphs>269</Paragraphs>
  <Slides>18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 Unicode MS</vt:lpstr>
      <vt:lpstr>Arial</vt:lpstr>
      <vt:lpstr>Calibri</vt:lpstr>
      <vt:lpstr>Calibri Light</vt:lpstr>
      <vt:lpstr>Times New Roman</vt:lpstr>
      <vt:lpstr>Wingdings</vt:lpstr>
      <vt:lpstr>office theme</vt:lpstr>
      <vt:lpstr>PowerPoint Presentation</vt:lpstr>
      <vt:lpstr>Introduction</vt:lpstr>
      <vt:lpstr>SOAP Analysis</vt:lpstr>
      <vt:lpstr>Patient Demographic Details</vt:lpstr>
      <vt:lpstr>Subjective Evidences</vt:lpstr>
      <vt:lpstr>Past History</vt:lpstr>
      <vt:lpstr>Physical Examination</vt:lpstr>
      <vt:lpstr>OTHER</vt:lpstr>
      <vt:lpstr>Provisional Diagnosis</vt:lpstr>
      <vt:lpstr>Objective Evidences</vt:lpstr>
      <vt:lpstr>Assessment</vt:lpstr>
      <vt:lpstr>Plan</vt:lpstr>
      <vt:lpstr>Non Pharmacological Treatments</vt:lpstr>
      <vt:lpstr>Pharmacological Treatment</vt:lpstr>
      <vt:lpstr>Progress Chart</vt:lpstr>
      <vt:lpstr>Discharge Medications</vt:lpstr>
      <vt:lpstr>Patient Counselling</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User</cp:lastModifiedBy>
  <cp:revision>69</cp:revision>
  <dcterms:created xsi:type="dcterms:W3CDTF">2013-07-15T20:26:40Z</dcterms:created>
  <dcterms:modified xsi:type="dcterms:W3CDTF">2024-09-03T08:52:42Z</dcterms:modified>
</cp:coreProperties>
</file>