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80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FECAD-9028-4373-A179-3E8C217269B1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CB501-D553-4431-8EF5-E0ED8FCEE3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124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CB501-D553-4431-8EF5-E0ED8FCEE313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1014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EB9A5-9C40-4A63-AA31-931EDBD075F5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1785-7CD8-4C1B-B52E-7FFE5393C0D6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6546-7A9C-4820-BDFF-5EEA44F675E8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6CF9E-65FD-4949-AFA4-E6F967A44BE8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D901F-DCE5-48ED-8F9F-49B9B4157887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380A-6202-496A-848A-9ADB54BBD2E2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B75BF-98DD-4BCB-A0EE-1D09700F68A6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0B78D-95A0-4E9E-B12B-FC475357D4F4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2F313-9A9F-4DFA-B9EB-2033DE3FA8E1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3CC3-F7C4-4762-9A6B-D9B440395B84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2789A-EF79-4B5D-9488-E3BE2E48D2BB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AEE48-810A-410E-B991-EF52AD6685A2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654406">
            <a:off x="2178050" y="2895600"/>
            <a:ext cx="7835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3084" y="2326527"/>
            <a:ext cx="9144000" cy="191921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 severe anemia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BF8847-F284-E9AF-D896-CAB8BB6024DA}"/>
              </a:ext>
            </a:extLst>
          </p:cNvPr>
          <p:cNvSpPr txBox="1"/>
          <p:nvPr/>
        </p:nvSpPr>
        <p:spPr>
          <a:xfrm>
            <a:off x="1057834" y="2282692"/>
            <a:ext cx="10390093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sever anemia   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FDDE9CA-B99D-CEC1-A6CC-033A0C08A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505D192-14A4-EF57-2537-53814C82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patient quality of life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further the complication of  sever Anemia . </a:t>
            </a: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sz="32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prevent the sings and symptoms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reduce the cause or etiological factors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659A48-4B61-61A9-9A88-E69AB5F63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E1D04E-8D6C-10B1-4A5A-0763657EA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4E39FF-B061-3C4A-E2E7-EE7AC197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734B5-01A1-7153-545D-3DC23A8A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2C07D5-BDB7-4921-F02E-33575151838C}"/>
              </a:ext>
            </a:extLst>
          </p:cNvPr>
          <p:cNvSpPr txBox="1"/>
          <p:nvPr/>
        </p:nvSpPr>
        <p:spPr>
          <a:xfrm>
            <a:off x="838200" y="1690688"/>
            <a:ext cx="108876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 and coffee inhibit iron absorption when consumed with a meal or shortly after a meal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Vitamin c is also powerful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8"/>
            <a:ext cx="10515600" cy="79926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1319432"/>
              </p:ext>
            </p:extLst>
          </p:nvPr>
        </p:nvGraphicFramePr>
        <p:xfrm>
          <a:off x="909537" y="824754"/>
          <a:ext cx="10528660" cy="426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dexamethasone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Dexamethaxone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Capdepin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Codeine sulphate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STAT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ceftriaxone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Ceftriaxone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metronidazole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Metronidazole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500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Cap amoxicillin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Amoxicillin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ceftum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Cefuroxime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tolpa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Diclofenac 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11A3FC1B-7816-09B3-6044-D61C9C738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184795"/>
              </p:ext>
            </p:extLst>
          </p:nvPr>
        </p:nvGraphicFramePr>
        <p:xfrm>
          <a:off x="909537" y="5091954"/>
          <a:ext cx="10528658" cy="138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7851">
                  <a:extLst>
                    <a:ext uri="{9D8B030D-6E8A-4147-A177-3AD203B41FA5}">
                      <a16:colId xmlns="" xmlns:a16="http://schemas.microsoft.com/office/drawing/2014/main" val="1093929123"/>
                    </a:ext>
                  </a:extLst>
                </a:gridCol>
                <a:gridCol w="2169459">
                  <a:extLst>
                    <a:ext uri="{9D8B030D-6E8A-4147-A177-3AD203B41FA5}">
                      <a16:colId xmlns="" xmlns:a16="http://schemas.microsoft.com/office/drawing/2014/main" val="3345768988"/>
                    </a:ext>
                  </a:extLst>
                </a:gridCol>
                <a:gridCol w="2178424">
                  <a:extLst>
                    <a:ext uri="{9D8B030D-6E8A-4147-A177-3AD203B41FA5}">
                      <a16:colId xmlns="" xmlns:a16="http://schemas.microsoft.com/office/drawing/2014/main" val="4102727398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3298660098"/>
                    </a:ext>
                  </a:extLst>
                </a:gridCol>
                <a:gridCol w="1255058">
                  <a:extLst>
                    <a:ext uri="{9D8B030D-6E8A-4147-A177-3AD203B41FA5}">
                      <a16:colId xmlns="" xmlns:a16="http://schemas.microsoft.com/office/drawing/2014/main" val="198942767"/>
                    </a:ext>
                  </a:extLst>
                </a:gridCol>
                <a:gridCol w="1165412">
                  <a:extLst>
                    <a:ext uri="{9D8B030D-6E8A-4147-A177-3AD203B41FA5}">
                      <a16:colId xmlns="" xmlns:a16="http://schemas.microsoft.com/office/drawing/2014/main" val="1985151455"/>
                    </a:ext>
                  </a:extLst>
                </a:gridCol>
                <a:gridCol w="1110854">
                  <a:extLst>
                    <a:ext uri="{9D8B030D-6E8A-4147-A177-3AD203B41FA5}">
                      <a16:colId xmlns="" xmlns:a16="http://schemas.microsoft.com/office/drawing/2014/main" val="27477554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 A – Z women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Multivitamin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6157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vitamin 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Ascorbic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16961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FEM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Ferric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carboxymaltose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54461193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650454"/>
              </p:ext>
            </p:extLst>
          </p:nvPr>
        </p:nvGraphicFramePr>
        <p:xfrm>
          <a:off x="838200" y="2126074"/>
          <a:ext cx="10515600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31 / 12 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120 / 80mmhg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90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01 / 01 / 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85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02 / 01 / 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85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5E940B-0ACF-4D46-E838-93E5CA8B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802F0E-D583-E592-C59F-54E75A9B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3718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63997"/>
              </p:ext>
            </p:extLst>
          </p:nvPr>
        </p:nvGraphicFramePr>
        <p:xfrm>
          <a:off x="1073716" y="1780048"/>
          <a:ext cx="10369731" cy="25027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135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02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ceftum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Cefuroxime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200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tolpa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Diclofenac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sodi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vitamin 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Ascorbic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2CAE7959-8FE3-E82D-F59A-8AB3F47C3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232726"/>
              </p:ext>
            </p:extLst>
          </p:nvPr>
        </p:nvGraphicFramePr>
        <p:xfrm>
          <a:off x="1073716" y="4282833"/>
          <a:ext cx="1036973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272">
                  <a:extLst>
                    <a:ext uri="{9D8B030D-6E8A-4147-A177-3AD203B41FA5}">
                      <a16:colId xmlns="" xmlns:a16="http://schemas.microsoft.com/office/drawing/2014/main" val="2352506831"/>
                    </a:ext>
                  </a:extLst>
                </a:gridCol>
                <a:gridCol w="2115671">
                  <a:extLst>
                    <a:ext uri="{9D8B030D-6E8A-4147-A177-3AD203B41FA5}">
                      <a16:colId xmlns="" xmlns:a16="http://schemas.microsoft.com/office/drawing/2014/main" val="1968798032"/>
                    </a:ext>
                  </a:extLst>
                </a:gridCol>
                <a:gridCol w="1801906">
                  <a:extLst>
                    <a:ext uri="{9D8B030D-6E8A-4147-A177-3AD203B41FA5}">
                      <a16:colId xmlns="" xmlns:a16="http://schemas.microsoft.com/office/drawing/2014/main" val="3833050700"/>
                    </a:ext>
                  </a:extLst>
                </a:gridCol>
                <a:gridCol w="1046711">
                  <a:extLst>
                    <a:ext uri="{9D8B030D-6E8A-4147-A177-3AD203B41FA5}">
                      <a16:colId xmlns="" xmlns:a16="http://schemas.microsoft.com/office/drawing/2014/main" val="195635066"/>
                    </a:ext>
                  </a:extLst>
                </a:gridCol>
                <a:gridCol w="1481390">
                  <a:extLst>
                    <a:ext uri="{9D8B030D-6E8A-4147-A177-3AD203B41FA5}">
                      <a16:colId xmlns="" xmlns:a16="http://schemas.microsoft.com/office/drawing/2014/main" val="2090687072"/>
                    </a:ext>
                  </a:extLst>
                </a:gridCol>
                <a:gridCol w="1694275">
                  <a:extLst>
                    <a:ext uri="{9D8B030D-6E8A-4147-A177-3AD203B41FA5}">
                      <a16:colId xmlns="" xmlns:a16="http://schemas.microsoft.com/office/drawing/2014/main" val="97581253"/>
                    </a:ext>
                  </a:extLst>
                </a:gridCol>
                <a:gridCol w="1268505">
                  <a:extLst>
                    <a:ext uri="{9D8B030D-6E8A-4147-A177-3AD203B41FA5}">
                      <a16:colId xmlns="" xmlns:a16="http://schemas.microsoft.com/office/drawing/2014/main" val="3471799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 A 22 women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Muoltivitamin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00047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shelcal</a:t>
                      </a:r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 vitamin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months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58580677"/>
                  </a:ext>
                </a:extLst>
              </a:tr>
            </a:tbl>
          </a:graphicData>
        </a:graphic>
      </p:graphicFrame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103222A-7132-1AAB-1516-11A9CC4F6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E08D97F-6D8D-0407-8F53-69C56E08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3371A62-E225-5B44-9901-3406778A7903}"/>
              </a:ext>
            </a:extLst>
          </p:cNvPr>
          <p:cNvSpPr txBox="1"/>
          <p:nvPr/>
        </p:nvSpPr>
        <p:spPr>
          <a:xfrm>
            <a:off x="1073716" y="5229163"/>
            <a:ext cx="7873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Metrogyl  p ointment for local application for 3 days 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5016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Drug-Drug Interactions :-</a:t>
            </a:r>
          </a:p>
          <a:p>
            <a:pPr>
              <a:buNone/>
            </a:pPr>
            <a:endParaRPr lang="en-IN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878D19-3096-2621-6F21-0611805A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0E543A-954E-19B3-772E-2D8D21FD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56E60EA-A3B7-C685-AD5F-DCFA0E999ECF}"/>
              </a:ext>
            </a:extLst>
          </p:cNvPr>
          <p:cNvSpPr txBox="1"/>
          <p:nvPr/>
        </p:nvSpPr>
        <p:spPr>
          <a:xfrm>
            <a:off x="1541929" y="2339788"/>
            <a:ext cx="100852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 err="1"/>
              <a:t>Dexamethasome</a:t>
            </a:r>
            <a:r>
              <a:rPr lang="en-IN" sz="2400" b="1" u="sng" dirty="0"/>
              <a:t> and diclofenac </a:t>
            </a:r>
            <a:r>
              <a:rPr lang="en-IN" sz="2400" dirty="0"/>
              <a:t>- </a:t>
            </a:r>
            <a:r>
              <a:rPr lang="en-US" sz="2400" b="0" i="0" dirty="0">
                <a:effectLst/>
                <a:latin typeface="system-ui"/>
              </a:rPr>
              <a:t>may increase the risk of side effects in the gastrointestinal tract such as inflammation, bleeding, ulceration, and rarely, perforation . </a:t>
            </a:r>
          </a:p>
          <a:p>
            <a:endParaRPr lang="en-US" sz="2400" dirty="0">
              <a:latin typeface="system-ui"/>
            </a:endParaRPr>
          </a:p>
          <a:p>
            <a:r>
              <a:rPr lang="en-US" sz="2400" b="1" u="sng" dirty="0">
                <a:latin typeface="system-ui"/>
              </a:rPr>
              <a:t>Cefuroxime and pantoprazole </a:t>
            </a:r>
            <a:r>
              <a:rPr lang="en-US" sz="2400" dirty="0">
                <a:latin typeface="system-ui"/>
              </a:rPr>
              <a:t>- 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reducing stomach acid, pantoprazole can decrease the absorption and blood levels of cefuroxime and make the medication less effective against infections .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Ceftriaxone and diclofenac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311B6DC-3E94-A45B-A3CA-9CA6A67E7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F00EE5-1C1A-5FA6-55DC-D58E9ECC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5C62323-81CC-83FB-8C0C-E91B1EF068E8}"/>
              </a:ext>
            </a:extLst>
          </p:cNvPr>
          <p:cNvSpPr txBox="1"/>
          <p:nvPr/>
        </p:nvSpPr>
        <p:spPr>
          <a:xfrm>
            <a:off x="811306" y="2188313"/>
            <a:ext cx="105873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is </a:t>
            </a:r>
            <a:r>
              <a:rPr lang="en-I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adviced</a:t>
            </a: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take iron rich diet such as green leafy vegetables , fruits , egg liver kidney etc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Eating health rich diet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exercise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Drink plenty of  water 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46507" y="2626597"/>
            <a:ext cx="72989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i="1" cap="none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CE1D913-1B7A-7F2F-6C13-14413064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0D747E2-AF36-F6A9-3E9F-01F00DC0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048" y="653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/>
              <a:t>Introduction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2D0C370-8FFC-24A7-9835-D14F9999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F859E84-3650-2A46-4B3B-A2945CFB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0319" y="1107583"/>
            <a:ext cx="1165430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Anemia, like a fever, is not a diagnosis but a presentation of an underlying disease. Multiple diseases can present as anemia due to various mechanisms.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Anemia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affects a significant number of people worldwide (more so in the developing world), resulting in a considerable increase in the cost of medical care.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Anemia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defined as a reduction in hemoglobin (less than 13.5 g/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men; less than 12.0 g/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women) or hematocrit (less than 41.0% in men; less than 36.0% in women) or red blood cell (RBC) count.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terms hemoglobin and hematocrit are more commonly used than RBC count in day-to-day clinical practice. There are different lower limits of normal range based on ethnicity, gender, and age.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Chronic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anemia is more common and is secondary to multiple causes. This activity describes the evaluation, diagnosis, and management of chronic anemia and highlights the role of team-based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interprofessional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for affected patients.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/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EA4AC6-C1E4-5BEC-E42D-95F6D8B3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84B59A-2E00-BE00-9C8C-928AAA05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27 / 12 / 2023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20 years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02 / 01 / 2024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female                                           </a:t>
            </a: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65 kg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Obstetric Gynaecology </a:t>
            </a: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</a:t>
            </a:r>
          </a:p>
          <a:p>
            <a:pPr marL="0" indent="0">
              <a:buNone/>
            </a:pPr>
            <a:r>
              <a:rPr lang="en-IN" dirty="0"/>
              <a:t>c/o primigravida with 8 months of amenorrhea , abdomen pain since 2 days , white discharge per vagina since 2 days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91507E-321C-A6DE-F9C0-8B430EFD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810EEC-D8FD-68EE-9B69-91F17369D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/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 c/o </a:t>
            </a:r>
            <a:r>
              <a:rPr lang="en-IN" dirty="0"/>
              <a:t>primigravida with 8 months of amenorrhea 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 c/o </a:t>
            </a:r>
            <a:r>
              <a:rPr lang="en-IN" dirty="0"/>
              <a:t>abdomen pain since 2 days 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 c/o </a:t>
            </a:r>
            <a:r>
              <a:rPr lang="en-IN" dirty="0"/>
              <a:t>white discharge per vagina since 2 days 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8 months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3251AF-B529-5C2E-AB9D-08B6BE24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847228-26CE-CF43-E72A-CE246634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 NIL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NIL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mixed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sz="36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</a:t>
            </a:r>
            <a:r>
              <a:rPr lang="en-IN" sz="36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NIL </a:t>
            </a:r>
            <a:endParaRPr lang="en-IN" sz="4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CF5B6D-6DFF-436F-C3EF-A507C24C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B73624-337F-81F8-A180-B20207C0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S1S2 +ve murmurs heard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B/L NVBS +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  <a:r>
              <a:rPr lang="en-US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: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Soft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: 120 / 80 mg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: 90 bpm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 afebrile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 16 </a:t>
            </a:r>
            <a:r>
              <a:rPr lang="en-IN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cpm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. 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3D86EA-C14A-E956-ABFD-818DB446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1FF36A-FF43-7CAF-39F4-51DC54DD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B11FC52-F0CC-0312-C8D1-94AD2A3D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861C39-8B16-C937-57B2-88D045462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160CDDF-6E70-6C64-2E01-FB13A098EE9F}"/>
              </a:ext>
            </a:extLst>
          </p:cNvPr>
          <p:cNvSpPr txBox="1"/>
          <p:nvPr/>
        </p:nvSpPr>
        <p:spPr>
          <a:xfrm>
            <a:off x="1317812" y="1690688"/>
            <a:ext cx="98880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Primigravida with 33+ 6 weeks of gestation with cephalic presentation in threatened preterm labour with severe Anemia 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4249380"/>
              </p:ext>
            </p:extLst>
          </p:nvPr>
        </p:nvGraphicFramePr>
        <p:xfrm>
          <a:off x="1071156" y="1864814"/>
          <a:ext cx="10215156" cy="4365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295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7.3 g/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17. 2 g/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07 %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– 40 %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– 60 %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Eosinophils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Basophils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Platelet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6.22 l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1.5 – 4.5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Monocytes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01 %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104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 – 120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24 . 1 %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38 – 48 %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TSH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2.295 </a:t>
                      </a:r>
                      <a:r>
                        <a:rPr lang="en-IN" sz="20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miu</a:t>
                      </a:r>
                      <a:r>
                        <a:rPr lang="en-IN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/ L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0.4 – 4.0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miu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/ L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2F81A7-65C1-7550-8F72-FF5986B6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37793E-40E4-33EA-BC58-118BF9A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896</TotalTime>
  <Words>1049</Words>
  <Application>Microsoft Office PowerPoint</Application>
  <PresentationFormat>Widescreen</PresentationFormat>
  <Paragraphs>304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 Unicode MS</vt:lpstr>
      <vt:lpstr>Arial</vt:lpstr>
      <vt:lpstr>Calibri</vt:lpstr>
      <vt:lpstr>Calibri Light</vt:lpstr>
      <vt:lpstr>system-ui</vt:lpstr>
      <vt:lpstr>Times New Roman</vt:lpstr>
      <vt:lpstr>Wingdings</vt:lpstr>
      <vt:lpstr>office theme</vt:lpstr>
      <vt:lpstr>Case Presentation on severe anemia  </vt:lpstr>
      <vt:lpstr>Introduction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Pharmacist Intervention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68</cp:revision>
  <dcterms:created xsi:type="dcterms:W3CDTF">2013-07-15T20:26:40Z</dcterms:created>
  <dcterms:modified xsi:type="dcterms:W3CDTF">2024-09-03T15:05:32Z</dcterms:modified>
</cp:coreProperties>
</file>