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316" r:id="rId4"/>
    <p:sldId id="260" r:id="rId5"/>
    <p:sldId id="261" r:id="rId6"/>
    <p:sldId id="262" r:id="rId7"/>
    <p:sldId id="311" r:id="rId8"/>
    <p:sldId id="264" r:id="rId9"/>
    <p:sldId id="265" r:id="rId10"/>
    <p:sldId id="266" r:id="rId11"/>
    <p:sldId id="268" r:id="rId12"/>
    <p:sldId id="270" r:id="rId13"/>
    <p:sldId id="271" r:id="rId14"/>
    <p:sldId id="272" r:id="rId15"/>
    <p:sldId id="312" r:id="rId16"/>
    <p:sldId id="313" r:id="rId17"/>
    <p:sldId id="314" r:id="rId18"/>
    <p:sldId id="280" r:id="rId19"/>
    <p:sldId id="315" r:id="rId20"/>
    <p:sldId id="28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0000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91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104879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9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8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104878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104878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104878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78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452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076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D485-6E55-41E5-961A-C366AFD08761}" type="datetime1">
              <a:rPr lang="en-IN" smtClean="0"/>
              <a:t>03-09-2024</a:t>
            </a:fld>
            <a:endParaRPr lang="en-I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5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5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C6A1C-8E12-4BE9-A22C-8B0FB01AEFF9}" type="datetime1">
              <a:rPr lang="en-IN" smtClean="0"/>
              <a:t>03-09-2024</a:t>
            </a:fld>
            <a:endParaRPr lang="en-IN"/>
          </a:p>
        </p:txBody>
      </p:sp>
      <p:sp>
        <p:nvSpPr>
          <p:cNvPr id="104875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3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3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58D1-133E-4095-935B-8D3C31F4A8D7}" type="datetime1">
              <a:rPr lang="en-IN" smtClean="0"/>
              <a:t>03-09-2024</a:t>
            </a:fld>
            <a:endParaRPr lang="en-IN"/>
          </a:p>
        </p:txBody>
      </p:sp>
      <p:sp>
        <p:nvSpPr>
          <p:cNvPr id="10487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4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F5F49-5ED2-409A-A8B4-71E3E2A2CBEA}" type="datetime1">
              <a:rPr lang="en-IN" smtClean="0"/>
              <a:t>03-09-2024</a:t>
            </a:fld>
            <a:endParaRPr lang="en-IN"/>
          </a:p>
        </p:txBody>
      </p:sp>
      <p:sp>
        <p:nvSpPr>
          <p:cNvPr id="10487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57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DC339-1791-41F1-B977-C8123E943EE5}" type="datetime1">
              <a:rPr lang="en-IN" smtClean="0"/>
              <a:t>03-09-2024</a:t>
            </a:fld>
            <a:endParaRPr lang="en-IN"/>
          </a:p>
        </p:txBody>
      </p:sp>
      <p:sp>
        <p:nvSpPr>
          <p:cNvPr id="10487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62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63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6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14ABA-549D-4F81-B589-7985B2957511}" type="datetime1">
              <a:rPr lang="en-IN" smtClean="0"/>
              <a:t>03-09-2024</a:t>
            </a:fld>
            <a:endParaRPr lang="en-IN"/>
          </a:p>
        </p:txBody>
      </p:sp>
      <p:sp>
        <p:nvSpPr>
          <p:cNvPr id="104876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6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68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69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7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71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7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5F89-3601-422D-9311-4190BCD2D2A7}" type="datetime1">
              <a:rPr lang="en-IN" smtClean="0"/>
              <a:t>03-09-2024</a:t>
            </a:fld>
            <a:endParaRPr lang="en-IN"/>
          </a:p>
        </p:txBody>
      </p:sp>
      <p:sp>
        <p:nvSpPr>
          <p:cNvPr id="104877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7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3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2C21-597F-4D09-A7E4-D7BCB48DF92F}" type="datetime1">
              <a:rPr lang="en-IN" smtClean="0"/>
              <a:t>03-09-2024</a:t>
            </a:fld>
            <a:endParaRPr lang="en-IN"/>
          </a:p>
        </p:txBody>
      </p:sp>
      <p:sp>
        <p:nvSpPr>
          <p:cNvPr id="104873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3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83D2-DB64-4377-8A2C-053EC2EF5202}" type="datetime1">
              <a:rPr lang="en-IN" smtClean="0"/>
              <a:t>03-09-2024</a:t>
            </a:fld>
            <a:endParaRPr lang="en-IN"/>
          </a:p>
        </p:txBody>
      </p:sp>
      <p:sp>
        <p:nvSpPr>
          <p:cNvPr id="104877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7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79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78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23A8D-AD90-490D-9599-ECC8CCF78CFB}" type="datetime1">
              <a:rPr lang="en-IN" smtClean="0"/>
              <a:t>03-09-2024</a:t>
            </a:fld>
            <a:endParaRPr lang="en-IN"/>
          </a:p>
        </p:txBody>
      </p:sp>
      <p:sp>
        <p:nvSpPr>
          <p:cNvPr id="10487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8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74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4874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11EEB-DF7B-4586-9FEB-05B2A5842F00}" type="datetime1">
              <a:rPr lang="en-IN" smtClean="0"/>
              <a:t>03-09-2024</a:t>
            </a:fld>
            <a:endParaRPr lang="en-IN"/>
          </a:p>
        </p:txBody>
      </p:sp>
      <p:sp>
        <p:nvSpPr>
          <p:cNvPr id="10487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487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1324-23E8-4F9A-B86A-5C51857D8751}" type="datetime1">
              <a:rPr lang="en-IN" smtClean="0"/>
              <a:t>03-09-2024</a:t>
            </a:fld>
            <a:endParaRPr lang="en-I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2097152" name="Picture 8" descr="A close up of a sign  Description automatically generated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3462" y="365125"/>
            <a:ext cx="704738" cy="831542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 rot="19597469">
            <a:off x="2203450" y="2693194"/>
            <a:ext cx="778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Date Placeholder 3"/>
          <p:cNvSpPr txBox="1"/>
          <p:nvPr/>
        </p:nvSpPr>
        <p:spPr>
          <a:xfrm>
            <a:off x="211016" y="6526213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cs typeface="+mn-lt"/>
              </a:rPr>
              <a:t>03-09-2024</a:t>
            </a:fld>
            <a:endParaRPr lang="en-IN" b="1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1048608" name="Slide Number Placeholder 5"/>
          <p:cNvSpPr txBox="1"/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cs typeface="+mn-lt"/>
              </a:rPr>
              <a:t>1</a:t>
            </a:fld>
            <a:endParaRPr lang="en-IN" sz="1600" b="1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1048611" name="Rectangle 1"/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48612" name="TextBox 2"/>
          <p:cNvSpPr txBox="1"/>
          <p:nvPr/>
        </p:nvSpPr>
        <p:spPr>
          <a:xfrm>
            <a:off x="783517" y="1911171"/>
            <a:ext cx="106255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HYPOTHYRODISM  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Slide Number Placeholder 10486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sp>
        <p:nvSpPr>
          <p:cNvPr id="1048660" name="Title 1048629"/>
          <p:cNvSpPr txBox="1"/>
          <p:nvPr/>
        </p:nvSpPr>
        <p:spPr>
          <a:xfrm>
            <a:off x="1476776" y="-12333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FINDINGS</a:t>
            </a: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xmlns="" id="{E6E3B791-22B8-B985-44E8-96B92FF1E8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558516"/>
              </p:ext>
            </p:extLst>
          </p:nvPr>
        </p:nvGraphicFramePr>
        <p:xfrm>
          <a:off x="1071156" y="1864814"/>
          <a:ext cx="1021515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="1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12.1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103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96 – 106 meq/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134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135 – 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4.1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3.5 – 5.1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Slide Number Placeholder 104868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  <p:sp>
        <p:nvSpPr>
          <p:cNvPr id="1048668" name="Title 1048629"/>
          <p:cNvSpPr txBox="1"/>
          <p:nvPr/>
        </p:nvSpPr>
        <p:spPr>
          <a:xfrm>
            <a:off x="1523999" y="104376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ABNORMAL FINDINGS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91848"/>
              </p:ext>
            </p:extLst>
          </p:nvPr>
        </p:nvGraphicFramePr>
        <p:xfrm>
          <a:off x="1931570" y="1505378"/>
          <a:ext cx="9265347" cy="3144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4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4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2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B2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B2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B2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RANGE</a:t>
                      </a:r>
                      <a:r>
                        <a:rPr lang="en-US" b="1" baseline="0" dirty="0">
                          <a:solidFill>
                            <a:srgbClr val="B2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="1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12.1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134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135 – 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Slide Number Placeholder 104860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  <p:sp>
        <p:nvSpPr>
          <p:cNvPr id="1048679" name="Title 1048629"/>
          <p:cNvSpPr txBox="1"/>
          <p:nvPr/>
        </p:nvSpPr>
        <p:spPr>
          <a:xfrm>
            <a:off x="1001058" y="39920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n-US" sz="4400" b="1" dirty="0"/>
              <a:t> </a:t>
            </a:r>
            <a:endParaRPr lang="en-US" sz="4400" b="1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2A0E8E-4E2B-F6ED-8E6C-F516E098B4C5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hypothyroidism and Crohn's disease . </a:t>
            </a: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Slide Number Placeholder 104859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  <p:sp>
        <p:nvSpPr>
          <p:cNvPr id="1048684" name="Title 1048629"/>
          <p:cNvSpPr txBox="1"/>
          <p:nvPr/>
        </p:nvSpPr>
        <p:spPr>
          <a:xfrm>
            <a:off x="1591579" y="34840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OF CURRENT THERAPY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1D1BED9-492E-6769-3BF5-E30679461992}"/>
              </a:ext>
            </a:extLst>
          </p:cNvPr>
          <p:cNvSpPr txBox="1"/>
          <p:nvPr/>
        </p:nvSpPr>
        <p:spPr>
          <a:xfrm>
            <a:off x="1111622" y="1834660"/>
            <a:ext cx="1024217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 hypothyroidism . 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sings and symptoms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decrease the abdomen pain . </a:t>
            </a: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Slide Number Placeholder 104858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  <p:sp>
        <p:nvSpPr>
          <p:cNvPr id="1048689" name="Title 1048629"/>
          <p:cNvSpPr txBox="1"/>
          <p:nvPr/>
        </p:nvSpPr>
        <p:spPr>
          <a:xfrm>
            <a:off x="1624584" y="85894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3636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NON-PHARMACOLOGICAL TREATMENT </a:t>
            </a:r>
          </a:p>
          <a:p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835" y="1574165"/>
            <a:ext cx="11042015" cy="4613275"/>
          </a:xfrm>
        </p:spPr>
        <p:txBody>
          <a:bodyPr>
            <a:normAutofit fontScale="95000"/>
          </a:bodyPr>
          <a:lstStyle/>
          <a:p>
            <a:pPr algn="l"/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4C6B24D-3793-BCDD-1DE8-68F02BC086BC}"/>
              </a:ext>
            </a:extLst>
          </p:cNvPr>
          <p:cNvSpPr txBox="1"/>
          <p:nvPr/>
        </p:nvSpPr>
        <p:spPr>
          <a:xfrm>
            <a:off x="1624583" y="2048907"/>
            <a:ext cx="972858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Selenium-rich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ugar-free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luten-free diet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well as taking vitamin B supplements and probiotics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55" y="284574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81255" y="1524001"/>
          <a:ext cx="1052866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RL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Ringer lactate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buscopan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Hyoscine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azofan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Azathioprine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rozo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Rabeprazole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budez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Budesonide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741AC1-15FB-484D-4487-562C0FA7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DFD8B9-C23A-E84D-E75D-B3D10D5A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2126074"/>
          <a:ext cx="10515600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02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110 / 70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82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423" y="405644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81292" y="1667436"/>
          <a:ext cx="10369731" cy="3461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Bra5nd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budez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Budesonide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 week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azopan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Azathioprine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Pentasa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granules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Mesalazine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granules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Rozo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Rabeprazole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thyronorm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Thyroxine sulphate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112.5 mcg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100469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2CAE7959-8FE3-E82D-F59A-8AB3F47C3902}"/>
              </a:ext>
            </a:extLst>
          </p:cNvPr>
          <p:cNvGraphicFramePr>
            <a:graphicFrameLocks noGrp="1"/>
          </p:cNvGraphicFramePr>
          <p:nvPr/>
        </p:nvGraphicFramePr>
        <p:xfrm>
          <a:off x="1181293" y="5129361"/>
          <a:ext cx="1036973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272">
                  <a:extLst>
                    <a:ext uri="{9D8B030D-6E8A-4147-A177-3AD203B41FA5}">
                      <a16:colId xmlns:a16="http://schemas.microsoft.com/office/drawing/2014/main" xmlns="" val="2352506831"/>
                    </a:ext>
                  </a:extLst>
                </a:gridCol>
                <a:gridCol w="1730188">
                  <a:extLst>
                    <a:ext uri="{9D8B030D-6E8A-4147-A177-3AD203B41FA5}">
                      <a16:colId xmlns:a16="http://schemas.microsoft.com/office/drawing/2014/main" xmlns="" val="1968798032"/>
                    </a:ext>
                  </a:extLst>
                </a:gridCol>
                <a:gridCol w="2187389">
                  <a:extLst>
                    <a:ext uri="{9D8B030D-6E8A-4147-A177-3AD203B41FA5}">
                      <a16:colId xmlns:a16="http://schemas.microsoft.com/office/drawing/2014/main" xmlns="" val="3833050700"/>
                    </a:ext>
                  </a:extLst>
                </a:gridCol>
                <a:gridCol w="1046711">
                  <a:extLst>
                    <a:ext uri="{9D8B030D-6E8A-4147-A177-3AD203B41FA5}">
                      <a16:colId xmlns:a16="http://schemas.microsoft.com/office/drawing/2014/main" xmlns="" val="195635066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90687072"/>
                    </a:ext>
                  </a:extLst>
                </a:gridCol>
                <a:gridCol w="1694275">
                  <a:extLst>
                    <a:ext uri="{9D8B030D-6E8A-4147-A177-3AD203B41FA5}">
                      <a16:colId xmlns:a16="http://schemas.microsoft.com/office/drawing/2014/main" xmlns="" val="97581253"/>
                    </a:ext>
                  </a:extLst>
                </a:gridCol>
                <a:gridCol w="1268505">
                  <a:extLst>
                    <a:ext uri="{9D8B030D-6E8A-4147-A177-3AD203B41FA5}">
                      <a16:colId xmlns:a16="http://schemas.microsoft.com/office/drawing/2014/main" xmlns="" val="3471799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Tab </a:t>
                      </a:r>
                      <a:r>
                        <a:rPr lang="en-IN" dirty="0" err="1"/>
                        <a:t>ultracet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/>
                        <a:t>Uroxylic</a:t>
                      </a:r>
                      <a:r>
                        <a:rPr lang="en-IN" dirty="0"/>
                        <a:t> acid 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0047456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1C1FD8-866B-9A67-9BF2-4116830AAFFE}"/>
              </a:ext>
            </a:extLst>
          </p:cNvPr>
          <p:cNvSpPr txBox="1"/>
          <p:nvPr/>
        </p:nvSpPr>
        <p:spPr>
          <a:xfrm>
            <a:off x="1891553" y="2465294"/>
            <a:ext cx="8937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 and tramadol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can increase the risk of serotonin syndrome and an irregular heart rhythm both rare but potentially life threating effects . Fever , excessive sweating , muscle spasm or stiffness , tremor , nausea , vomiting , Diarrhea .   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D76020-AD47-9A5E-813C-6BE4E4CAB7CB}"/>
              </a:ext>
            </a:extLst>
          </p:cNvPr>
          <p:cNvSpPr txBox="1"/>
          <p:nvPr/>
        </p:nvSpPr>
        <p:spPr>
          <a:xfrm>
            <a:off x="694765" y="1696104"/>
            <a:ext cx="10802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adequate rest and relaxation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or avoiding stress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adequate nutrition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dietary iodine intake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iron rich foods , fruits and green Leafly vegetables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treatment may lead to decreased bone mineral density and adverse cardiac consequences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modify dose or stop treatment without consultation , over treatment may leads to decreased bone mineral density and adverse cardiac consequences . 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048629"/>
          <p:cNvSpPr>
            <a:spLocks noGrp="1"/>
          </p:cNvSpPr>
          <p:nvPr>
            <p:ph type="ctrTitle"/>
          </p:nvPr>
        </p:nvSpPr>
        <p:spPr>
          <a:xfrm>
            <a:off x="1524000" y="307154"/>
            <a:ext cx="9144000" cy="850840"/>
          </a:xfrm>
        </p:spPr>
        <p:txBody>
          <a:bodyPr/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17" name="Slide Number Placeholder 10486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A74829-F45A-29AA-BE38-394BE1165DB8}"/>
              </a:ext>
            </a:extLst>
          </p:cNvPr>
          <p:cNvSpPr txBox="1"/>
          <p:nvPr/>
        </p:nvSpPr>
        <p:spPr>
          <a:xfrm>
            <a:off x="645459" y="1358453"/>
            <a:ext cx="113672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Hypothyroidism is the leading cause of thyroid dysfunction and can be seen in up to 40% of these patients and appropriate treatment is critical importance. Hypothyroidism is seen most frequently in patients receiving total body irradiation containing conditioning regimens. Hypothyroidism may be seen in cases receiving chemotherapy-only conditioning regimens but less frequently.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Symptoms are Fatigue , weight gain , trouble tolerating cold , joint and muscle pain , dry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skin or dry, thinning hair , heavy or irregular menstrual periods or fertility problems ,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slowed heart rate , depression etc.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cause of hypothyroidism is an autoimmune disease called Hashimoto's disease. Autoimmune diseases happen when the immune system makes antibodies that attack healthy tissues 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048707"/>
          <p:cNvSpPr>
            <a:spLocks noGrp="1"/>
          </p:cNvSpPr>
          <p:nvPr>
            <p:ph type="ctrTitle"/>
          </p:nvPr>
        </p:nvSpPr>
        <p:spPr>
          <a:xfrm>
            <a:off x="1524000" y="2603499"/>
            <a:ext cx="9144000" cy="1325563"/>
          </a:xfrm>
        </p:spPr>
        <p:txBody>
          <a:bodyPr>
            <a:noAutofit/>
          </a:bodyPr>
          <a:lstStyle/>
          <a:p>
            <a:r>
              <a:rPr lang="en-US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1048589" name="Slide Number Placeholder 10487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20</a:t>
            </a:fld>
            <a:endParaRPr lang="en-IN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B1A70F-EF67-37FC-F279-433CE9984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5AFA85-BAC1-02ED-654C-B0810D9FD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752002-5568-31A3-4E4B-348D356B3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612" y="524001"/>
            <a:ext cx="7597588" cy="5832349"/>
          </a:xfrm>
          <a:prstGeom prst="rect">
            <a:avLst/>
          </a:prstGeom>
        </p:spPr>
      </p:pic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67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Subtitle 1048635"/>
          <p:cNvSpPr>
            <a:spLocks noGrp="1"/>
          </p:cNvSpPr>
          <p:nvPr>
            <p:ph type="subTitle" idx="1"/>
          </p:nvPr>
        </p:nvSpPr>
        <p:spPr>
          <a:xfrm>
            <a:off x="1108354" y="1358184"/>
            <a:ext cx="9975287" cy="2490745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-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XYZ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- </a:t>
            </a:r>
            <a:r>
              <a:rPr lang="en-IN" sz="2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27 years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- </a:t>
            </a:r>
            <a:r>
              <a:rPr lang="en-IN" sz="2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female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Ward - 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of admission - </a:t>
            </a:r>
            <a:r>
              <a:rPr lang="en-IN" sz="2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02 / 01 / 2024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Department-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Medi Gastro 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048626" name="Slide Number Placeholder 10486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  <p:sp>
        <p:nvSpPr>
          <p:cNvPr id="1048627" name="TextBox 1048639"/>
          <p:cNvSpPr txBox="1"/>
          <p:nvPr/>
        </p:nvSpPr>
        <p:spPr>
          <a:xfrm>
            <a:off x="1108353" y="4410142"/>
            <a:ext cx="9975287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on admission</a:t>
            </a:r>
            <a:r>
              <a:rPr lang="en-US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pain abdomen and vomiting since 1 day . </a:t>
            </a:r>
          </a:p>
          <a:p>
            <a:endParaRPr lang="en-US" sz="24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28" name="Title 1048629"/>
          <p:cNvSpPr txBox="1"/>
          <p:nvPr/>
        </p:nvSpPr>
        <p:spPr>
          <a:xfrm>
            <a:off x="1523998" y="32300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Subtitle 1048641"/>
          <p:cNvSpPr>
            <a:spLocks noGrp="1"/>
          </p:cNvSpPr>
          <p:nvPr>
            <p:ph type="subTitle" idx="1"/>
          </p:nvPr>
        </p:nvSpPr>
        <p:spPr>
          <a:xfrm>
            <a:off x="1523999" y="1934098"/>
            <a:ext cx="9144000" cy="3515591"/>
          </a:xfrm>
        </p:spPr>
        <p:txBody>
          <a:bodyPr>
            <a:norm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ubjective findings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O-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bjective findings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ssessment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2" name="Slide Number Placeholder 10486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sp>
        <p:nvSpPr>
          <p:cNvPr id="1048633" name="Title 1048629"/>
          <p:cNvSpPr txBox="1"/>
          <p:nvPr/>
        </p:nvSpPr>
        <p:spPr>
          <a:xfrm>
            <a:off x="1523999" y="32300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Slide Number Placeholder 10486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  <p:sp>
        <p:nvSpPr>
          <p:cNvPr id="1048634" name="Subtitle 1048646"/>
          <p:cNvSpPr>
            <a:spLocks noGrp="1"/>
          </p:cNvSpPr>
          <p:nvPr>
            <p:ph type="subTitle" idx="4294967295"/>
          </p:nvPr>
        </p:nvSpPr>
        <p:spPr>
          <a:xfrm>
            <a:off x="890587" y="1802461"/>
            <a:ext cx="6919913" cy="2849563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</a:t>
            </a:r>
          </a:p>
          <a:p>
            <a:pPr marL="0" indent="0" algn="l">
              <a:buNone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algn="just">
              <a:buClr>
                <a:srgbClr val="C00000"/>
              </a:buClr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soft and mild tenderness </a:t>
            </a:r>
          </a:p>
          <a:p>
            <a:pPr algn="l"/>
            <a:endParaRPr lang="en-US" sz="4700" dirty="0"/>
          </a:p>
        </p:txBody>
      </p:sp>
      <p:sp>
        <p:nvSpPr>
          <p:cNvPr id="1048638" name="TextBox 1048650"/>
          <p:cNvSpPr txBox="1"/>
          <p:nvPr/>
        </p:nvSpPr>
        <p:spPr>
          <a:xfrm>
            <a:off x="7810500" y="1803024"/>
            <a:ext cx="311125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OTHERS 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120 / 30 </a:t>
            </a:r>
            <a:r>
              <a:rPr lang="en-IN" sz="2400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70 bpm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normal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18 </a:t>
            </a:r>
            <a:r>
              <a:rPr lang="en-IN" sz="2400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>
              <a:buFont typeface="Arial" panose="020B0604020202020204"/>
              <a:buChar char="•"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48639" name="Title 1048629"/>
          <p:cNvSpPr txBox="1"/>
          <p:nvPr/>
        </p:nvSpPr>
        <p:spPr>
          <a:xfrm>
            <a:off x="1209839" y="273552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 FINDINGS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671359" y="4126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lnSpc>
                <a:spcPct val="150000"/>
              </a:lnSpc>
              <a:buFont typeface="Wingdings" panose="05000000000000000000" charset="0"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k/c/o hypothyroidism , Crohn's disease .  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tab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thyronorm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mixed 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  <a:endParaRPr lang="en-IN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Slide Number Placeholder 10486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sp>
        <p:nvSpPr>
          <p:cNvPr id="1048650" name="Title 1048629"/>
          <p:cNvSpPr txBox="1"/>
          <p:nvPr/>
        </p:nvSpPr>
        <p:spPr>
          <a:xfrm>
            <a:off x="1584324" y="-74"/>
            <a:ext cx="9144000" cy="14859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EVIDENCES BASED ON THE COMPLAINTS DURING ADMISSION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F645E1-1122-DAD4-FC93-7974C4F4066D}"/>
              </a:ext>
            </a:extLst>
          </p:cNvPr>
          <p:cNvSpPr txBox="1"/>
          <p:nvPr/>
        </p:nvSpPr>
        <p:spPr>
          <a:xfrm>
            <a:off x="2209800" y="2168569"/>
            <a:ext cx="8518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28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c/o pain abdomen and vomiting since 1 day 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B4359A-C19B-FD89-CBBA-F750688BF92A}"/>
              </a:ext>
            </a:extLst>
          </p:cNvPr>
          <p:cNvSpPr txBox="1"/>
          <p:nvPr/>
        </p:nvSpPr>
        <p:spPr>
          <a:xfrm>
            <a:off x="3108324" y="324433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Symptoms were present since last 1 day . </a:t>
            </a:r>
            <a:endParaRPr lang="en-IN" sz="2400" dirty="0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Slide Number Placeholder 10486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sp>
        <p:nvSpPr>
          <p:cNvPr id="1048655" name="Title 1048629"/>
          <p:cNvSpPr txBox="1"/>
          <p:nvPr/>
        </p:nvSpPr>
        <p:spPr>
          <a:xfrm>
            <a:off x="1524000" y="323000"/>
            <a:ext cx="9144000" cy="850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PROVISIONAL DIAGNOSIS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65A151-A587-E888-88BD-8CF50A0C992C}"/>
              </a:ext>
            </a:extLst>
          </p:cNvPr>
          <p:cNvSpPr txBox="1"/>
          <p:nvPr/>
        </p:nvSpPr>
        <p:spPr>
          <a:xfrm>
            <a:off x="3048000" y="164861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 CD / pain abdomen </a:t>
            </a:r>
            <a:endParaRPr lang="en-IN" sz="3200" dirty="0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935</Words>
  <Application>Microsoft Office PowerPoint</Application>
  <PresentationFormat>Widescreen</PresentationFormat>
  <Paragraphs>296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 Unicode MS</vt:lpstr>
      <vt:lpstr>Arial</vt:lpstr>
      <vt:lpstr>Arial Narrow</vt:lpstr>
      <vt:lpstr>Calibri</vt:lpstr>
      <vt:lpstr>Times New Roman</vt:lpstr>
      <vt:lpstr>Wingdings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Past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Pharmacological Treatment</vt:lpstr>
      <vt:lpstr>Progress Chart</vt:lpstr>
      <vt:lpstr>Discharge Medications</vt:lpstr>
      <vt:lpstr>Pharmacist Intervention</vt:lpstr>
      <vt:lpstr>Patient Counselling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88</cp:revision>
  <dcterms:created xsi:type="dcterms:W3CDTF">2020-06-17T02:58:00Z</dcterms:created>
  <dcterms:modified xsi:type="dcterms:W3CDTF">2024-09-03T15:12:17Z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349A04536557421EB6F78503D9CB0FD2_12</vt:lpwstr>
  </property>
  <property fmtid="{D5CDD505-2E9C-101B-9397-08002B2CF9AE}" pid="3" name="KSOProductBuildVer">
    <vt:lpwstr>1033-12.2.0.13306</vt:lpwstr>
  </property>
</Properties>
</file>