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0" r:id="rId17"/>
    <p:sldId id="284" r:id="rId18"/>
    <p:sldId id="28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4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FECAD-9028-4373-A179-3E8C217269B1}" type="datetimeFigureOut">
              <a:rPr lang="en-IN" smtClean="0"/>
              <a:t>04-09-2024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CB501-D553-4431-8EF5-E0ED8FCEE31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1241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CB501-D553-4431-8EF5-E0ED8FCEE313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5846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0ABF8-F1D7-4093-93EE-72DF13D21B42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D795E-76C8-4D7F-BFF8-062EED1BD903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996FC-7561-4402-8AE2-434D8C7CC7A8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13E67-C98C-4C78-935E-57E367688FFF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43D36-B89E-4E6C-8AFA-64150B18AA18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81D28-9A5F-40B9-B240-607B99642821}" type="datetime1">
              <a:rPr lang="en-US" smtClean="0"/>
              <a:t>9/4/2024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FFEBC-A247-4056-9F71-BBCC9BF9DCAF}" type="datetime1">
              <a:rPr lang="en-US" smtClean="0"/>
              <a:t>9/4/2024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E36D0-63BE-4A6E-964E-D128D7AF600B}" type="datetime1">
              <a:rPr lang="en-US" smtClean="0"/>
              <a:t>9/4/2024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BB5EA-DD47-42A5-B301-E249CE035924}" type="datetime1">
              <a:rPr lang="en-US" smtClean="0"/>
              <a:t>9/4/2024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9DB5-7629-473E-86F6-8526F16D4F9B}" type="datetime1">
              <a:rPr lang="en-US" smtClean="0"/>
              <a:t>9/4/2024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2BE40-2651-47E4-8EB9-5067968E040A}" type="datetime1">
              <a:rPr lang="en-US" smtClean="0"/>
              <a:t>9/4/2024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480DC-6195-4D09-BE4C-D1267F0CE66E}" type="datetime1">
              <a:rPr lang="en-US" smtClean="0"/>
              <a:t>9/4/2024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19610978">
            <a:off x="2203449" y="2920999"/>
            <a:ext cx="7785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</a:t>
            </a:r>
            <a:r>
              <a:rPr lang="en-US" sz="4000" b="1" baseline="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6753" y="2189524"/>
            <a:ext cx="9144000" cy="2406396"/>
          </a:xfrm>
        </p:spPr>
        <p:txBody>
          <a:bodyPr>
            <a:normAutofit fontScale="90000"/>
          </a:bodyPr>
          <a:lstStyle/>
          <a:p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</a:t>
            </a:r>
            <a:r>
              <a:rPr lang="en-US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acute decompensated heart failure </a:t>
            </a:r>
            <a: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E293ADD-EB55-3A5E-8A0D-6EFB71FD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CA32FDA-092E-DE53-B275-8B637E9CF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5BF8847-F284-E9AF-D896-CAB8BB6024DA}"/>
              </a:ext>
            </a:extLst>
          </p:cNvPr>
          <p:cNvSpPr txBox="1"/>
          <p:nvPr/>
        </p:nvSpPr>
        <p:spPr>
          <a:xfrm>
            <a:off x="1057834" y="2282692"/>
            <a:ext cx="10390093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Based on subjective and objective evidence the  patient was suffering 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acute decompensated heart failure with hypertension , IHD and type 2 diabetes mellitus   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FDDE9CA-B99D-CEC1-A6CC-033A0C08A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505D192-14A4-EF57-2537-53814C82B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b="1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Goal</a:t>
            </a: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Specific :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improve the patient quality of life .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reduce the further complication of 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heart failure .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Disease specific 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prevent the sings and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symptoms. 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To decrease the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breathlessness to normal level.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F659A48-4B61-61A9-9A88-E69AB5F63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E1D04E-8D6C-10B1-4A5A-0763657EA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Non Pharmacological Treatments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F4E39FF-B061-3C4A-E2E7-EE7AC1974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98734B5-01A1-7153-545D-3DC23A8A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29555" y="1825624"/>
            <a:ext cx="919551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 and nutrition</a:t>
            </a:r>
          </a:p>
          <a:p>
            <a:pPr algn="just" font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salt and fluid intake, and ensure adequate nutrition. In obese patients, weight reduction is also recommended.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exercise</a:t>
            </a:r>
          </a:p>
          <a:p>
            <a:pPr algn="just" font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rest is advised in acute heart failure, but daily physical activity is recommended for patients who don't experience symptoms. 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Lifestyle changes</a:t>
            </a:r>
          </a:p>
          <a:p>
            <a:pPr algn="just" font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Quit smoking, avoid or limit alcohol, and get pneumococcal and influenza immunizations. Stress reduction techniques may also be helpful. 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advice about the disease, treatment, and self-help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5488"/>
            <a:ext cx="10515600" cy="799266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Pharmacological Treatment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1283307"/>
              </p:ext>
            </p:extLst>
          </p:nvPr>
        </p:nvGraphicFramePr>
        <p:xfrm>
          <a:off x="838200" y="1120968"/>
          <a:ext cx="10528660" cy="487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91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913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58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54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6664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11934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Freq.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</a:t>
                      </a:r>
                      <a:r>
                        <a:rPr lang="en-IN" sz="2000" b="1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of days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Inj h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actrapid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Insulin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units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– 2 – 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Sc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concor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Bisoprolol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fumarate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dytor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plus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Spironolactone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25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flavedon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Trimetazidine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arnicor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Sacubitril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and valsartan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2000" baseline="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nexpro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RD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Esomprazole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shelcal HD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Calcium and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d 3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ultracet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Tramadol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hcl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metformin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Metformin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500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day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7741AC1-15FB-484D-4487-562C0FA7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4DFD8B9-C23A-E84D-E75D-B3D10D5A0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Progress Chart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7390445"/>
              </p:ext>
            </p:extLst>
          </p:nvPr>
        </p:nvGraphicFramePr>
        <p:xfrm>
          <a:off x="838200" y="2126074"/>
          <a:ext cx="10515600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8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BP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Pulse Rate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04 / 07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132 / 86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88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05 / 07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 / 90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06 / 07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140 / 80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07 / 07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125 / 83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76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08 / 07 / 2024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: 00 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122 / 80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mmhg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77 bpm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5E940B-0ACF-4D46-E838-93E5CA8B9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C802F0E-D583-E592-C59F-54E75A9B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33718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Discharge Medications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3499202"/>
              </p:ext>
            </p:extLst>
          </p:nvPr>
        </p:nvGraphicFramePr>
        <p:xfrm>
          <a:off x="838200" y="2147363"/>
          <a:ext cx="10369731" cy="250278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544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562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9039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550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813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0344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5933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err="1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Sl.No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Brand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Generic Name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Dose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Freq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Route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No: of days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925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ecosprin Av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Aspirin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75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pan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Pantoprazole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ultracet</a:t>
                      </a:r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Tramadol </a:t>
                      </a:r>
                      <a:r>
                        <a:rPr lang="en-IN" sz="200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hcl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50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0 –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7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29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4.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Tab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2000" baseline="0" dirty="0" err="1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dytor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plus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Spironolactone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25 mg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 – 1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– 0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Po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10 days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03222A-7132-1AAB-1516-11A9CC4F6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E08D97F-6D8D-0407-8F53-69C56E08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Pharmacist Intervention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7544"/>
            <a:ext cx="10515600" cy="5016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Drug-Drug Interactions </a:t>
            </a:r>
            <a:r>
              <a:rPr lang="en-IN" b="1" u="sng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:-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sacubitril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/valsartan + spironolactone</a:t>
            </a:r>
          </a:p>
          <a:p>
            <a:pPr marL="0" indent="0"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sacubitril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/valsartan and spironolactone both increase serum potassium.</a:t>
            </a:r>
          </a:p>
          <a:p>
            <a:pPr>
              <a:buNone/>
            </a:pPr>
            <a:endParaRPr lang="en-IN" b="1" u="sng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878D19-3096-2621-6F21-0611805AE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A0E543A-954E-19B3-772E-2D8D21FD5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Patient Counselling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311B6DC-3E94-A45B-A3CA-9CA6A67E7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F00EE5-1C1A-5FA6-55DC-D58E9ECC4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14023" y="1825625"/>
            <a:ext cx="102397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ctr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healthy, balanced diet that's low in salt, fat, saturated fat, trans fat, and cholesterol. </a:t>
            </a:r>
          </a:p>
          <a:p>
            <a:pPr marL="285750" indent="-285750" algn="just" fontAlgn="ctr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Engage in regular physical activity, such as brisk walking or riding a stationary bicycle, to strengthen your heart and lungs. 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ctr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healthy weight, as extra weight makes your heart work harder. 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smoking and avoid or limit alcohol, which can make your heart weaker. 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enough good-quality sleep. 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 stress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medications correctly. 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Keep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scheduled appointments with your doctor or nurse. 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about follow-up care with your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doctor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5867" y="2549324"/>
            <a:ext cx="636603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cap="none" spc="50" dirty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CE1D913-1B7A-7F2F-6C13-14413064A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0D747E2-AF36-F6A9-3E9F-01F00DC0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SOAP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None/>
            </a:pPr>
            <a:endParaRPr lang="en-IN" dirty="0"/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 -  Subjective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O -  Objective Findings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A – Assessment</a:t>
            </a:r>
          </a:p>
          <a:p>
            <a:pPr>
              <a:buClr>
                <a:srgbClr val="C00000"/>
              </a:buClr>
              <a:buFont typeface="Wingdings" pitchFamily="2" charset="2"/>
              <a:buChar char="q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P - Plan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EA4AC6-C1E4-5BEC-E42D-95F6D8B34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384B59A-2E00-BE00-9C8C-928AAA05C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4800" b="1" dirty="0">
                <a:solidFill>
                  <a:srgbClr val="C00000"/>
                </a:solidFill>
              </a:rPr>
              <a:t>Patient Demographic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C00000"/>
              </a:buClr>
              <a:buNone/>
            </a:pPr>
            <a:r>
              <a:rPr lang="en-IN" sz="3200" b="1" u="sng" dirty="0">
                <a:solidFill>
                  <a:srgbClr val="C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Patient Demographic Details</a:t>
            </a:r>
            <a:endParaRPr lang="en-IN" sz="3600" b="1" u="sng" dirty="0">
              <a:solidFill>
                <a:srgbClr val="C00000"/>
              </a:solidFill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Name: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XYZ                                         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DOA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04 / 07 / 2024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Age: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68 years                                       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DOD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08 / 07 / 2024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Sex: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female                                                  </a:t>
            </a:r>
          </a:p>
          <a:p>
            <a:pPr>
              <a:buClr>
                <a:srgbClr val="C00000"/>
              </a:buClr>
            </a:pP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Weight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:                                                </a:t>
            </a:r>
            <a:r>
              <a:rPr lang="en-IN" b="1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Unit 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medicine </a:t>
            </a:r>
            <a:endParaRPr lang="en-IN" b="1" dirty="0" smtClean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Complaints on Admission :</a:t>
            </a:r>
          </a:p>
          <a:p>
            <a:pPr marL="0" indent="0">
              <a:buNone/>
            </a:pPr>
            <a:r>
              <a:rPr lang="en-IN" dirty="0" smtClean="0"/>
              <a:t>c/o cough since 1 week , c/o breathlessness since 1 week . </a:t>
            </a: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D91507E-321C-A6DE-F9C0-8B430EFDA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F810EEC-D8FD-68EE-9B69-91F17369D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Subjective Evidences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1</a:t>
            </a:r>
            <a:r>
              <a:rPr lang="en-IN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c/o cough since 1 week </a:t>
            </a: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r>
              <a:rPr lang="en-IN" sz="20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</a:t>
            </a:r>
            <a:r>
              <a:rPr lang="en-IN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c/o breathlessness since 1 month </a:t>
            </a: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0" indent="0">
              <a:buClr>
                <a:srgbClr val="C00000"/>
              </a:buClr>
              <a:buNone/>
            </a:pPr>
            <a:endParaRPr lang="en-IN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None/>
            </a:pPr>
            <a:r>
              <a:rPr lang="en-IN" sz="200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Symptoms were present since last </a:t>
            </a:r>
            <a:r>
              <a:rPr lang="en-IN" sz="200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1 month. </a:t>
            </a:r>
            <a:endParaRPr lang="en-IN" sz="200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3251AF-B529-5C2E-AB9D-08B6BE241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847228-26CE-CF43-E72A-CE2466347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Past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sz="24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Medical History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k/c/o t2 DM since 15 years , HTN since 12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years , IHD since 6 years.  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Past Medication History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tab </a:t>
            </a:r>
            <a:r>
              <a:rPr lang="en-IN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vogli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GM 2 500 mg 1 – 0 – 1  , tab</a:t>
            </a:r>
          </a:p>
          <a:p>
            <a:pPr marL="0" indent="0">
              <a:buClr>
                <a:srgbClr val="C00000"/>
              </a:buClr>
              <a:buNone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                                            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ecosprin Av 75 mg 0 – 0 – 1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Social History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mixed diet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en-IN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Family History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nil </a:t>
            </a:r>
            <a:endParaRPr lang="en-IN" sz="32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CF5B6D-6DFF-436F-C3EF-A507C24C8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B73624-337F-81F8-A180-B20207C03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002060"/>
                </a:solidFill>
              </a:rPr>
              <a:t>Physical 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General :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CVS 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S1S2 +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murmurs heard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RS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B/L NVBS +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CNS : </a:t>
            </a:r>
            <a:r>
              <a:rPr lang="en-US" b="1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onscious and Oriented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PA </a:t>
            </a: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soft and mild tenderness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en-IN" b="1" u="sng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Others :</a:t>
            </a: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BP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32 / 86 </a:t>
            </a:r>
            <a:r>
              <a:rPr lang="en-IN" dirty="0" err="1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mmhg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Pulse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88 bpm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Temp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afebrile </a:t>
            </a:r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  <a:buFont typeface="Wingdings" pitchFamily="2" charset="2"/>
              <a:buChar char="ü"/>
            </a:pPr>
            <a:r>
              <a:rPr lang="en-IN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RR </a:t>
            </a:r>
            <a:r>
              <a:rPr lang="en-IN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: 22 cpm </a:t>
            </a:r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03D86EA-C14A-E956-ABFD-818DB4464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41FF36A-FF43-7CAF-39F4-51DC54DD3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002060"/>
                </a:solidFill>
              </a:rPr>
              <a:t>Provisional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en-IN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B11FC52-F0CC-0312-C8D1-94AD2A3DA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F861C39-8B16-C937-57B2-88D045462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84043" y="2554744"/>
            <a:ext cx="91697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Acute decompensated heart failure with IHD , HTN and T2 DM 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576200"/>
              </p:ext>
            </p:extLst>
          </p:nvPr>
        </p:nvGraphicFramePr>
        <p:xfrm>
          <a:off x="1071156" y="1864814"/>
          <a:ext cx="10215156" cy="435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0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50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Investigation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Result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Normal Value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Haemoglobin</a:t>
                      </a:r>
                      <a:r>
                        <a:rPr lang="en-IN" sz="2000" baseline="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12.2 gm / dl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 – 17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Leucocytes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8060 cells / </a:t>
                      </a:r>
                      <a:r>
                        <a:rPr lang="en-IN" sz="20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cmm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4500 – 11000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Neutrophils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57 %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Eosinophils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01 %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Basophils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00 %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Lymphocytes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33 %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err="1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Monocytes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09 %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PCV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37.9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HBA1c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8.5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RBS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130</a:t>
                      </a:r>
                      <a:r>
                        <a:rPr lang="en-IN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32F81A7-65C1-7550-8F72-FF5986B6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37793E-40E4-33EA-BC58-118BF9A36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8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>
                <a:solidFill>
                  <a:srgbClr val="C00000"/>
                </a:solidFill>
              </a:rPr>
              <a:t>Objective Evidences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6669383"/>
              </p:ext>
            </p:extLst>
          </p:nvPr>
        </p:nvGraphicFramePr>
        <p:xfrm>
          <a:off x="1501859" y="2157346"/>
          <a:ext cx="8752114" cy="2773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760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3760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URINE ANALYSIS </a:t>
                      </a:r>
                      <a:endParaRPr lang="en-IN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b="1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REPORT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Colour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Pale yellow</a:t>
                      </a:r>
                      <a:r>
                        <a:rPr lang="en-IN" sz="2000" baseline="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Blood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Nil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WBC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 – 3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RBC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Nil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EPI cells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 – 1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Protein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 smtClean="0"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Nil </a:t>
                      </a:r>
                      <a:endParaRPr lang="en-IN" sz="2000" dirty="0"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52D6526-31C1-85EE-ECE4-202AA84C8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605403D-6588-44D5-3E37-C59FF4CE8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</TotalTime>
  <Words>770</Words>
  <Application>Microsoft Office PowerPoint</Application>
  <PresentationFormat>Widescreen</PresentationFormat>
  <Paragraphs>297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 Unicode MS</vt:lpstr>
      <vt:lpstr>Arial</vt:lpstr>
      <vt:lpstr>Calibri</vt:lpstr>
      <vt:lpstr>Calibri Light</vt:lpstr>
      <vt:lpstr>Times New Roman</vt:lpstr>
      <vt:lpstr>Wingdings</vt:lpstr>
      <vt:lpstr>office theme</vt:lpstr>
      <vt:lpstr>Case Presentation on acute decompensated heart failure  </vt:lpstr>
      <vt:lpstr>SOAP Analysis</vt:lpstr>
      <vt:lpstr>Patient Demographic Details</vt:lpstr>
      <vt:lpstr>Subjective Evidences</vt:lpstr>
      <vt:lpstr>Past History</vt:lpstr>
      <vt:lpstr>Physical Examination</vt:lpstr>
      <vt:lpstr>Provisional Diagnosis</vt:lpstr>
      <vt:lpstr>Objective Evidences</vt:lpstr>
      <vt:lpstr>Objective Evidences</vt:lpstr>
      <vt:lpstr>Assessment</vt:lpstr>
      <vt:lpstr>Plan</vt:lpstr>
      <vt:lpstr>Non Pharmacological Treatments</vt:lpstr>
      <vt:lpstr>Pharmacological Treatment</vt:lpstr>
      <vt:lpstr>Progress Chart</vt:lpstr>
      <vt:lpstr>Discharge Medications</vt:lpstr>
      <vt:lpstr>Pharmacist Intervention</vt:lpstr>
      <vt:lpstr>Patient Counselling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User</cp:lastModifiedBy>
  <cp:revision>68</cp:revision>
  <dcterms:created xsi:type="dcterms:W3CDTF">2013-07-15T20:26:40Z</dcterms:created>
  <dcterms:modified xsi:type="dcterms:W3CDTF">2024-09-04T02:49:13Z</dcterms:modified>
</cp:coreProperties>
</file>