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4" r:id="rId9"/>
    <p:sldId id="264" r:id="rId10"/>
    <p:sldId id="273" r:id="rId11"/>
    <p:sldId id="272" r:id="rId12"/>
    <p:sldId id="265" r:id="rId13"/>
    <p:sldId id="266" r:id="rId14"/>
    <p:sldId id="267" r:id="rId15"/>
    <p:sldId id="275" r:id="rId16"/>
    <p:sldId id="276" r:id="rId17"/>
    <p:sldId id="277" r:id="rId18"/>
    <p:sldId id="278" r:id="rId19"/>
    <p:sldId id="268" r:id="rId20"/>
    <p:sldId id="280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FE7FFD-BA0D-4442-9E00-1B4186100786}" type="datetimeFigureOut">
              <a:rPr lang="en-US" smtClean="0"/>
              <a:t>9/3/2024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B1836A-0355-417E-952A-F55863EC6B5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22112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B1836A-0355-417E-952A-F55863EC6B5F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144120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B1836A-0355-417E-952A-F55863EC6B5F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43321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23FD5-8649-4DEC-B1BA-97CDB528C78A}" type="datetime1">
              <a:rPr lang="en-US" smtClean="0"/>
              <a:t>9/3/2024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3AE-0826-49DC-8474-29DE65A74814}" type="datetime1">
              <a:rPr lang="en-US" smtClean="0"/>
              <a:t>9/3/2024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4682-8E3F-4316-9543-A4C3E5F7D186}" type="datetime1">
              <a:rPr lang="en-US" smtClean="0"/>
              <a:t>9/3/2024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58A0-2E88-4947-BA33-0EE27F02466D}" type="datetime1">
              <a:rPr lang="en-US" smtClean="0"/>
              <a:t>9/3/2024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5ED95-25E0-489D-8EC7-AD16E37E6A67}" type="datetime1">
              <a:rPr lang="en-US" smtClean="0"/>
              <a:t>9/3/2024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36E03-F555-4378-A76E-84C5F3874A91}" type="datetime1">
              <a:rPr lang="en-US" smtClean="0"/>
              <a:t>9/3/2024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4E508-1175-43A0-9F21-7F073F2BDE2E}" type="datetime1">
              <a:rPr lang="en-US" smtClean="0"/>
              <a:t>9/3/2024</a:t>
            </a:fld>
            <a:endParaRPr lang="en-I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9FA71-4FE3-4426-B147-B4AEAF8E9609}" type="datetime1">
              <a:rPr lang="en-US" smtClean="0"/>
              <a:t>9/3/2024</a:t>
            </a:fld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52869-B385-47BD-B698-0F4698D08DFF}" type="datetime1">
              <a:rPr lang="en-US" smtClean="0"/>
              <a:t>9/3/2024</a:t>
            </a:fld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01526-34AD-41A3-A40D-03099A06A78F}" type="datetime1">
              <a:rPr lang="en-US" smtClean="0"/>
              <a:t>9/3/2024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437D2-BF97-4A97-B58F-F7E207D6561E}" type="datetime1">
              <a:rPr lang="en-US" smtClean="0"/>
              <a:t>9/3/2024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737FF9-E1E2-443E-A467-2812749ED425}" type="datetime1">
              <a:rPr lang="en-US" smtClean="0"/>
              <a:t>9/3/2024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43C64-FD91-466C-997D-48E37431D7E4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7" name="TextBox 6"/>
          <p:cNvSpPr txBox="1"/>
          <p:nvPr userDrawn="1"/>
        </p:nvSpPr>
        <p:spPr>
          <a:xfrm rot="19735816">
            <a:off x="2628901" y="2876330"/>
            <a:ext cx="8064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</a:t>
            </a:r>
            <a:r>
              <a:rPr lang="en-US" sz="4000" b="1" baseline="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DOCTOR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711914" y="2439117"/>
            <a:ext cx="7328866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CASE PRESENTATION ON </a:t>
            </a:r>
          </a:p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ACUTE PANCREATITIS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1</a:t>
            </a:fld>
            <a:endParaRPr lang="en-IN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 EVIDENCE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600" dirty="0"/>
              <a:t>Na+ - 135 mmol/l                    Neutrophils  - 94%</a:t>
            </a:r>
          </a:p>
          <a:p>
            <a:pPr>
              <a:buNone/>
            </a:pPr>
            <a:r>
              <a:rPr lang="en-US" sz="2600" dirty="0"/>
              <a:t>Direct bilirubin   1.4 mg/dl                    Lymphocytes – 02%</a:t>
            </a:r>
          </a:p>
          <a:p>
            <a:pPr>
              <a:buNone/>
            </a:pPr>
            <a:r>
              <a:rPr lang="en-US" sz="2600" dirty="0"/>
              <a:t>Total bilirubin -3.8 mg/dl                          Eosinophils – 00%</a:t>
            </a:r>
          </a:p>
          <a:p>
            <a:pPr>
              <a:buNone/>
            </a:pPr>
            <a:r>
              <a:rPr lang="en-US" sz="2600" dirty="0"/>
              <a:t>T. Chol -209 mg/dl                           WBC – 15860 cells/cumm</a:t>
            </a:r>
          </a:p>
          <a:p>
            <a:pPr>
              <a:buNone/>
            </a:pPr>
            <a:r>
              <a:rPr lang="en-US" sz="2600" dirty="0"/>
              <a:t>Vldv – 27 mg/dl                                Platelet -1.45l/cumm</a:t>
            </a:r>
          </a:p>
          <a:p>
            <a:pPr>
              <a:buNone/>
            </a:pPr>
            <a:r>
              <a:rPr lang="en-US" sz="2600" dirty="0"/>
              <a:t>LDL  -132mg/dl                                 RBS – 255 mg/dl                                                                         </a:t>
            </a:r>
          </a:p>
          <a:p>
            <a:pPr>
              <a:buNone/>
            </a:pPr>
            <a:r>
              <a:rPr lang="en-US" sz="2600" dirty="0"/>
              <a:t>SGOT- 69%                                         FBS – 270mg/dl</a:t>
            </a:r>
          </a:p>
          <a:p>
            <a:pPr>
              <a:buNone/>
            </a:pPr>
            <a:r>
              <a:rPr lang="en-US" sz="2400" dirty="0"/>
              <a:t>SGPT – 43IU/L</a:t>
            </a:r>
            <a:endParaRPr lang="en-IN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10</a:t>
            </a:fld>
            <a:endParaRPr lang="en-IN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 </a:t>
            </a:r>
            <a:r>
              <a:rPr lang="en-US" sz="2800" b="1" dirty="0"/>
              <a:t>URINE ANALYSIS :</a:t>
            </a:r>
            <a:endParaRPr lang="en-IN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WBC-5-6/hpf (0-5 hpf )</a:t>
            </a:r>
          </a:p>
          <a:p>
            <a:pPr>
              <a:buNone/>
            </a:pPr>
            <a:r>
              <a:rPr lang="en-US" dirty="0" smtClean="0"/>
              <a:t>RBC- 6-8 /hpf ( 0-2 hpf)</a:t>
            </a:r>
          </a:p>
          <a:p>
            <a:pPr>
              <a:buNone/>
            </a:pPr>
            <a:r>
              <a:rPr lang="en-US" dirty="0" smtClean="0"/>
              <a:t>PROTEIN- trace</a:t>
            </a:r>
          </a:p>
          <a:p>
            <a:pPr>
              <a:buNone/>
            </a:pPr>
            <a:r>
              <a:rPr lang="en-US" dirty="0" smtClean="0"/>
              <a:t>SUGAR – 1+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USG </a:t>
            </a:r>
            <a:r>
              <a:rPr lang="en-US" dirty="0" smtClean="0"/>
              <a:t>– Grade 1 fatty liver ,mild ascities ,pancreatitis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11</a:t>
            </a:fld>
            <a:endParaRPr lang="en-IN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3280" y="619760"/>
            <a:ext cx="8229600" cy="1661478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b="1" dirty="0">
                <a:cs typeface="Times New Roman" pitchFamily="18" charset="0"/>
              </a:rPr>
              <a:t>ASSESSEMENT –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From both subjective and objective evidence it was assessed as acute pancreatitis</a:t>
            </a:r>
            <a:endParaRPr lang="en-IN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946401"/>
            <a:ext cx="8229600" cy="3179763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FINAL DIAGNOSIS :-</a:t>
            </a:r>
            <a:r>
              <a:rPr lang="en-IN" b="1" dirty="0" smtClean="0"/>
              <a:t>  </a:t>
            </a:r>
            <a:r>
              <a:rPr lang="en-IN" dirty="0" smtClean="0"/>
              <a:t>SEVERE SEPSIS TO ACUTE PANCREATITIS  NEWLY DETECTED TYPE 2 DIABETES MILLETUS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12</a:t>
            </a:fld>
            <a:endParaRPr lang="en-IN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PLANNING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GOALS </a:t>
            </a:r>
          </a:p>
          <a:p>
            <a:r>
              <a:rPr lang="en-US" b="1" dirty="0" smtClean="0"/>
              <a:t>DISEASE SPECIFIC- </a:t>
            </a:r>
          </a:p>
          <a:p>
            <a:r>
              <a:rPr lang="en-US" sz="2800" dirty="0"/>
              <a:t>TO  PREVENT FURTHER COMPLICATION</a:t>
            </a:r>
          </a:p>
          <a:p>
            <a:r>
              <a:rPr lang="en-US" sz="2800" dirty="0"/>
              <a:t>TO PREVENT SPREAD OF INFECTION</a:t>
            </a:r>
          </a:p>
          <a:p>
            <a:pPr>
              <a:buNone/>
            </a:pPr>
            <a:endParaRPr lang="en-US" sz="2800" dirty="0"/>
          </a:p>
          <a:p>
            <a:r>
              <a:rPr lang="en-US" b="1" dirty="0" smtClean="0"/>
              <a:t>PATIENT SPECIFIC-</a:t>
            </a:r>
          </a:p>
          <a:p>
            <a:r>
              <a:rPr lang="en-US" sz="2400" dirty="0"/>
              <a:t>TO REDUCE PAIN </a:t>
            </a:r>
          </a:p>
          <a:p>
            <a:r>
              <a:rPr lang="en-US" sz="2400" dirty="0"/>
              <a:t>TO CORRECT LAB ABNORMALITIES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13</a:t>
            </a:fld>
            <a:endParaRPr lang="en-IN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2690" y="274638"/>
            <a:ext cx="7738110" cy="42259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DRUG CHART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106930" y="765810"/>
          <a:ext cx="8229600" cy="572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5760"/>
                <a:gridCol w="1808480"/>
                <a:gridCol w="883920"/>
                <a:gridCol w="1158240"/>
                <a:gridCol w="1371600"/>
                <a:gridCol w="1371600"/>
              </a:tblGrid>
              <a:tr h="462280">
                <a:tc>
                  <a:txBody>
                    <a:bodyPr/>
                    <a:lstStyle/>
                    <a:p>
                      <a:r>
                        <a:rPr lang="en-US" dirty="0" smtClean="0"/>
                        <a:t>DRUG</a:t>
                      </a:r>
                      <a:r>
                        <a:rPr lang="en-US" baseline="0" dirty="0" smtClean="0"/>
                        <a:t> NAME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GENERIC  NAME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ROUTE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DOSE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FREQUENCY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 OF DAYS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PIPTAZ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PIPERACILLIN+</a:t>
                      </a:r>
                      <a:r>
                        <a:rPr lang="en-US" baseline="0" dirty="0" smtClean="0"/>
                        <a:t> </a:t>
                      </a:r>
                    </a:p>
                    <a:p>
                      <a:r>
                        <a:rPr lang="en-US" baseline="0" dirty="0" smtClean="0"/>
                        <a:t>TAZOBACTAM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IV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4.5gm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1-1-1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PAN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PANTOPRAZOLE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IV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40mg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1-0-0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EMESET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ONDANSETRON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IV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4mg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1-1-1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TRAMADOL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TRAMADOL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IV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500mg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1-1-1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MEROPENEUM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MEROPENEUM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IV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1g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1-1-1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AMLONG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AMLODIPINE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P/O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10mg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1-0-1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ATIVAN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LORAZEPAM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P/O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2mg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0-0-1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UDILIV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URESOXYCHOLIC ACID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P/O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300mg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1-0-1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HEPTRAL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ADEMETIONINE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P/O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400mg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1-0-1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PCT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PIRACETAM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IV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1g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                                       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IVF DEXTROSE + NS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DEXTROSE+ NORMAL SALINE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IV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50ml/hr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onflow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ACTRAPID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ISULIN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SC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r>
                        <a:rPr lang="en-US" baseline="0" dirty="0" smtClean="0"/>
                        <a:t> UNITS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1-0-1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14</a:t>
            </a:fld>
            <a:endParaRPr lang="en-IN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DISCHARGE MEDICATION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981200" y="1600200"/>
          <a:ext cx="8229600" cy="266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8730"/>
                <a:gridCol w="1851660"/>
                <a:gridCol w="937260"/>
                <a:gridCol w="1428750"/>
                <a:gridCol w="1371600"/>
                <a:gridCol w="13716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DRUG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GENERIC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ROA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DOSE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FREQUENCY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 OF DAYS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PANTOP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PANTOPRAZOLE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40mg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1-0-1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 days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UDILIV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URSODEOXYCHOL-IC</a:t>
                      </a:r>
                      <a:r>
                        <a:rPr lang="en-US" baseline="0" dirty="0" smtClean="0"/>
                        <a:t> ACID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300mg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1-0-1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 days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AMLONG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AMLODIPINE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10mg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1-0-0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 continue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CYCLOPAM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DICYCLOMINE HCL+ PARACETAMOL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20mg+500mg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S-O-S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5DAYS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15</a:t>
            </a:fld>
            <a:endParaRPr lang="en-IN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DRUG INTERACTIONS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MAJOR INTERACTRIONS</a:t>
            </a:r>
          </a:p>
          <a:p>
            <a:r>
              <a:rPr lang="en-US" sz="2600" dirty="0">
                <a:solidFill>
                  <a:srgbClr val="FF0000"/>
                </a:solidFill>
              </a:rPr>
              <a:t>LORAZEPAM- TRAMADOL-  </a:t>
            </a:r>
            <a:r>
              <a:rPr lang="en-US" sz="2600" dirty="0"/>
              <a:t>it may result sedation, respiratory depression ,coma and death . The risk of hypotension may be increased</a:t>
            </a:r>
          </a:p>
          <a:p>
            <a:r>
              <a:rPr lang="en-US" sz="2600" dirty="0"/>
              <a:t>MANAGEMENT- dosage and duration of drug should be limited and discontinuation of the drugs</a:t>
            </a:r>
          </a:p>
          <a:p>
            <a:r>
              <a:rPr lang="en-US" sz="2600" dirty="0"/>
              <a:t>ONDANSETRON- TRAMADOL-  may potentiate risk of serotonin syndrome. 5-HT3 receptors inhibit serotonin –mediate analgesia at spinal cord </a:t>
            </a:r>
          </a:p>
          <a:p>
            <a:r>
              <a:rPr lang="en-US" sz="2600" dirty="0"/>
              <a:t>MANAGEMENT- monitor for symptoms of serotonin syndrome  discontinuation of the drug </a:t>
            </a:r>
          </a:p>
          <a:p>
            <a:r>
              <a:rPr lang="en-US" sz="2600" dirty="0"/>
              <a:t>Symptoms like dizziness, lightheadness,palpitation,syncope and irregular heart rhythm indicate the occurrence of torsade de pointes</a:t>
            </a:r>
          </a:p>
          <a:p>
            <a:pPr>
              <a:buNone/>
            </a:pPr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16</a:t>
            </a:fld>
            <a:endParaRPr lang="en-IN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2690" y="274638"/>
            <a:ext cx="7738110" cy="45688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DRUG INTERACTIONS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857251"/>
            <a:ext cx="8229600" cy="5657533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TRAMADOL- MEROPENEM-  </a:t>
            </a:r>
            <a:r>
              <a:rPr lang="en-US" sz="2400" dirty="0"/>
              <a:t>the risk of seizures increased , cns and respiratory – depressants effects</a:t>
            </a:r>
          </a:p>
          <a:p>
            <a:r>
              <a:rPr lang="en-US" sz="2400" dirty="0"/>
              <a:t>MANAGENENT – caution is advised </a:t>
            </a:r>
          </a:p>
          <a:p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MODERATE  INTERACTION</a:t>
            </a:r>
          </a:p>
          <a:p>
            <a:r>
              <a:rPr lang="en-US" sz="2400" dirty="0">
                <a:solidFill>
                  <a:srgbClr val="FF0000"/>
                </a:solidFill>
              </a:rPr>
              <a:t>LORAZEPAM- AMLODIPINE </a:t>
            </a:r>
            <a:r>
              <a:rPr lang="en-US" sz="2400" dirty="0"/>
              <a:t>– exhibit hypotensive effects </a:t>
            </a:r>
          </a:p>
          <a:p>
            <a:r>
              <a:rPr lang="en-US" sz="2400" dirty="0"/>
              <a:t>MANAGEMENT-  advised to avoid rising abruptly from a sitting or recumbent position</a:t>
            </a:r>
          </a:p>
          <a:p>
            <a:r>
              <a:rPr lang="en-US" sz="2400" dirty="0">
                <a:solidFill>
                  <a:srgbClr val="FF0000"/>
                </a:solidFill>
              </a:rPr>
              <a:t>AMLODIPINE- TRAMADOL- </a:t>
            </a:r>
            <a:r>
              <a:rPr lang="en-US" sz="2400" dirty="0"/>
              <a:t>inhibitors of the CYP450 3A4  isoenzymes may increase the plasma concentrations of tramadol and its active O- demethylated metabolite </a:t>
            </a:r>
            <a:r>
              <a:rPr lang="en-US" sz="2800" dirty="0"/>
              <a:t>. The risk of seizures and serotonin syndrome may be increased </a:t>
            </a:r>
          </a:p>
          <a:p>
            <a:r>
              <a:rPr lang="en-US" sz="2800" dirty="0"/>
              <a:t>MANAGEMENT- dose adjustments</a:t>
            </a:r>
          </a:p>
          <a:p>
            <a:pPr>
              <a:buNone/>
            </a:pPr>
            <a:r>
              <a:rPr lang="en-US" sz="2800" dirty="0"/>
              <a:t>  </a:t>
            </a:r>
            <a:endParaRPr lang="en-IN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17</a:t>
            </a:fld>
            <a:endParaRPr lang="en-IN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DRUG- FOOD INTERACTIONS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MODERATE</a:t>
            </a:r>
          </a:p>
          <a:p>
            <a:r>
              <a:rPr lang="en-US" dirty="0" smtClean="0"/>
              <a:t>LORAZEPAM – FOOD- TRAMADOL- alcohol may potentiate pharmacologic effects of cns –active agents.  cns depression, impairment of judgment and psychomotor skills</a:t>
            </a:r>
          </a:p>
          <a:p>
            <a:r>
              <a:rPr lang="en-US" dirty="0" smtClean="0"/>
              <a:t>MINOR</a:t>
            </a:r>
          </a:p>
          <a:p>
            <a:r>
              <a:rPr lang="en-US" dirty="0" smtClean="0"/>
              <a:t>AMLODIPINE- FOOD- grapefruit juice may increase  plasma concentration  of amlodipine by inhibition of CYP450 3A4 –mediated first-pass metabolism in the gut wall</a:t>
            </a:r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18</a:t>
            </a:fld>
            <a:endParaRPr lang="en-IN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COUNSELLING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Take medication as directed by the physician </a:t>
            </a:r>
          </a:p>
          <a:p>
            <a:r>
              <a:rPr lang="en-US" dirty="0" smtClean="0"/>
              <a:t>Don’t skip your medication </a:t>
            </a:r>
          </a:p>
          <a:p>
            <a:r>
              <a:rPr lang="en-US" dirty="0" smtClean="0"/>
              <a:t>Avoid alcohol consumption </a:t>
            </a:r>
          </a:p>
          <a:p>
            <a:r>
              <a:rPr lang="en-US" dirty="0" smtClean="0"/>
              <a:t>Take low glycemic foods such as whole grains leafy green vegetables and lean proteins</a:t>
            </a:r>
          </a:p>
          <a:p>
            <a:r>
              <a:rPr lang="en-US" dirty="0" smtClean="0"/>
              <a:t>Do exercise regularly </a:t>
            </a:r>
          </a:p>
          <a:p>
            <a:r>
              <a:rPr lang="en-US" dirty="0" smtClean="0"/>
              <a:t>Avoid high-fat dairy products</a:t>
            </a:r>
          </a:p>
          <a:p>
            <a:r>
              <a:rPr lang="en-US" dirty="0" smtClean="0"/>
              <a:t>Avoid spicy or gas producing foods</a:t>
            </a:r>
          </a:p>
          <a:p>
            <a:r>
              <a:rPr lang="en-US" dirty="0" smtClean="0"/>
              <a:t>Reduce weight </a:t>
            </a:r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19</a:t>
            </a:fld>
            <a:endParaRPr lang="en-IN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DEMOGRAPHIC DETAILS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Patient Name- XYZ</a:t>
            </a:r>
          </a:p>
          <a:p>
            <a:pPr>
              <a:buNone/>
            </a:pPr>
            <a:r>
              <a:rPr lang="en-US" dirty="0" smtClean="0"/>
              <a:t>Age- 46 yrs</a:t>
            </a:r>
          </a:p>
          <a:p>
            <a:pPr>
              <a:buNone/>
            </a:pPr>
            <a:r>
              <a:rPr lang="en-US" dirty="0" smtClean="0"/>
              <a:t>Sex- Male</a:t>
            </a:r>
          </a:p>
          <a:p>
            <a:pPr>
              <a:buNone/>
            </a:pPr>
            <a:r>
              <a:rPr lang="en-US" dirty="0" smtClean="0"/>
              <a:t>Unit- GM</a:t>
            </a:r>
          </a:p>
          <a:p>
            <a:pPr>
              <a:buNone/>
            </a:pPr>
            <a:r>
              <a:rPr lang="en-US" dirty="0" smtClean="0"/>
              <a:t>IP no- 2302160268</a:t>
            </a:r>
          </a:p>
          <a:p>
            <a:pPr>
              <a:buNone/>
            </a:pPr>
            <a:r>
              <a:rPr lang="en-US" dirty="0" smtClean="0"/>
              <a:t>Date of admission- 16/9/2023</a:t>
            </a:r>
          </a:p>
          <a:p>
            <a:pPr>
              <a:buNone/>
            </a:pPr>
            <a:r>
              <a:rPr lang="en-US" dirty="0" smtClean="0"/>
              <a:t>Date </a:t>
            </a:r>
            <a:r>
              <a:rPr lang="en-US" smtClean="0"/>
              <a:t>of discharge-  20/9/2023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2</a:t>
            </a:fld>
            <a:endParaRPr lang="en-IN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490" y="1828800"/>
            <a:ext cx="8229600" cy="2297430"/>
          </a:xfrm>
        </p:spPr>
        <p:txBody>
          <a:bodyPr/>
          <a:lstStyle/>
          <a:p>
            <a:r>
              <a:rPr lang="en-US" dirty="0" smtClean="0"/>
              <a:t>THANK YOU</a:t>
            </a:r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20</a:t>
            </a:fld>
            <a:endParaRPr lang="en-IN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COMPLAINTS ON ADMISSION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C/O</a:t>
            </a:r>
            <a:r>
              <a:rPr lang="en-IN" dirty="0" smtClean="0"/>
              <a:t>  abdomen pain since 2 days</a:t>
            </a:r>
            <a:r>
              <a:rPr lang="en-US" dirty="0"/>
              <a:t> </a:t>
            </a:r>
            <a:r>
              <a:rPr lang="en-US" dirty="0" smtClean="0"/>
              <a:t> sudden onset in epigastric region </a:t>
            </a:r>
            <a:endParaRPr lang="en-IN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3</a:t>
            </a:fld>
            <a:endParaRPr lang="en-IN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MEDICAL HISTORY –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K/C/O HYPERTENSION</a:t>
            </a:r>
            <a:endParaRPr lang="en-I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MEDICATION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HISTORY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 ON MEDICATION HTN </a:t>
            </a:r>
          </a:p>
          <a:p>
            <a:pPr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FAMILY HISTORY-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NIL</a:t>
            </a:r>
          </a:p>
          <a:p>
            <a:pPr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SOCIAL HISTORY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-ALCOHOLIC SINCE 20 YEARS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4</a:t>
            </a:fld>
            <a:endParaRPr lang="en-IN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PHYSICAL EXAMINATION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BP- 150/90 mmHg</a:t>
            </a:r>
          </a:p>
          <a:p>
            <a:pPr>
              <a:buNone/>
            </a:pPr>
            <a:r>
              <a:rPr lang="en-US" dirty="0" smtClean="0"/>
              <a:t>CVS- S1 S2 +ve</a:t>
            </a:r>
          </a:p>
          <a:p>
            <a:pPr>
              <a:buNone/>
            </a:pPr>
            <a:r>
              <a:rPr lang="en-US" dirty="0" smtClean="0"/>
              <a:t>CNS- conscious ,alert</a:t>
            </a:r>
          </a:p>
          <a:p>
            <a:pPr>
              <a:buNone/>
            </a:pPr>
            <a:r>
              <a:rPr lang="en-US" dirty="0" smtClean="0"/>
              <a:t>PR</a:t>
            </a:r>
            <a:r>
              <a:rPr lang="en-IN" dirty="0" smtClean="0"/>
              <a:t>- 60 bpm</a:t>
            </a:r>
          </a:p>
          <a:p>
            <a:pPr>
              <a:buNone/>
            </a:pPr>
            <a:r>
              <a:rPr lang="en-US" dirty="0" smtClean="0"/>
              <a:t>RS- B/L NVBS +ve</a:t>
            </a:r>
          </a:p>
          <a:p>
            <a:pPr>
              <a:buNone/>
            </a:pPr>
            <a:r>
              <a:rPr lang="en-US" dirty="0" smtClean="0"/>
              <a:t>TEMP-  Afebrile</a:t>
            </a:r>
          </a:p>
          <a:p>
            <a:pPr>
              <a:buNone/>
            </a:pPr>
            <a:r>
              <a:rPr lang="en-US" dirty="0" smtClean="0"/>
              <a:t>RR- 14bpm</a:t>
            </a:r>
          </a:p>
          <a:p>
            <a:pPr>
              <a:buNone/>
            </a:pPr>
            <a:r>
              <a:rPr lang="en-US" dirty="0" smtClean="0"/>
              <a:t>P/A- diffuse abdomen tenderness in epigastric region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5</a:t>
            </a:fld>
            <a:endParaRPr lang="en-IN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50260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>	</a:t>
            </a:r>
            <a:r>
              <a:rPr lang="en-US" dirty="0" smtClean="0"/>
              <a:t>LABORATORY DATA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033270" y="883920"/>
          <a:ext cx="8229600" cy="544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624840">
                <a:tc>
                  <a:txBody>
                    <a:bodyPr/>
                    <a:lstStyle/>
                    <a:p>
                      <a:r>
                        <a:rPr lang="en-US" dirty="0" smtClean="0"/>
                        <a:t>LABA   INVESTIGATION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ABNORMAL VALUE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NORMAL VALUE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S. CREATININE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0.9 mg/dl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0.6-1.4 mg/dl                                      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UREA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23mg/dl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10-40mg/dl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NA</a:t>
                      </a:r>
                      <a:r>
                        <a:rPr lang="en-IN" dirty="0" smtClean="0"/>
                        <a:t>+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135 mmol/l</a:t>
                      </a:r>
                      <a:r>
                        <a:rPr lang="en-IN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en-US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136-144mmol/l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K+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4.6 mmol/l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3.6-5.1 mmol/l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Cl-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106mmol/l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93-105 mmol/l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DB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1.4mg/dl</a:t>
                      </a:r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O-1.2</a:t>
                      </a:r>
                      <a:r>
                        <a:rPr lang="en-US" baseline="0" dirty="0" smtClean="0"/>
                        <a:t> mg/dl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IB</a:t>
                      </a:r>
                      <a:endParaRPr lang="en-IN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2.4mg/dl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&lt;0.2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TB</a:t>
                      </a:r>
                      <a:endParaRPr lang="en-IN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3.8mg/dl</a:t>
                      </a:r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&lt;1.2</a:t>
                      </a:r>
                      <a:r>
                        <a:rPr lang="en-US" baseline="0" dirty="0" smtClean="0"/>
                        <a:t> mg/dl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RBS</a:t>
                      </a:r>
                      <a:endParaRPr lang="en-IN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255mg/dl</a:t>
                      </a:r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70-140 mg/dl</a:t>
                      </a:r>
                      <a:endParaRPr lang="en-IN" dirty="0"/>
                    </a:p>
                  </a:txBody>
                  <a:tcPr/>
                </a:tc>
              </a:tr>
              <a:tr h="2692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FBS</a:t>
                      </a:r>
                      <a:endParaRPr lang="en-IN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270 mg/dl</a:t>
                      </a:r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&lt;100</a:t>
                      </a:r>
                      <a:r>
                        <a:rPr lang="en-US" baseline="0" dirty="0" smtClean="0"/>
                        <a:t> mg/dl</a:t>
                      </a:r>
                      <a:r>
                        <a:rPr lang="en-US" dirty="0" smtClean="0"/>
                        <a:t>                                                                                                                                                </a:t>
                      </a:r>
                      <a:endParaRPr lang="en-IN" dirty="0"/>
                    </a:p>
                  </a:txBody>
                  <a:tcPr/>
                </a:tc>
              </a:tr>
              <a:tr h="2692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SGOT</a:t>
                      </a:r>
                      <a:endParaRPr lang="en-IN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69 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 IU/L</a:t>
                      </a:r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5-45 IU/L</a:t>
                      </a:r>
                      <a:endParaRPr lang="en-IN" dirty="0"/>
                    </a:p>
                  </a:txBody>
                  <a:tcPr/>
                </a:tc>
              </a:tr>
              <a:tr h="37592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SGPT</a:t>
                      </a:r>
                      <a:endParaRPr lang="en-IN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43IU/L</a:t>
                      </a:r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5-30IU/L</a:t>
                      </a:r>
                      <a:endParaRPr lang="en-IN" dirty="0"/>
                    </a:p>
                  </a:txBody>
                  <a:tcPr/>
                </a:tc>
              </a:tr>
              <a:tr h="37592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HDL</a:t>
                      </a:r>
                      <a:endParaRPr lang="en-IN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50 mg/dl</a:t>
                      </a:r>
                      <a:endParaRPr lang="en-IN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60 mg/dl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6</a:t>
            </a:fld>
            <a:endParaRPr lang="en-IN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3920" y="0"/>
            <a:ext cx="4765040" cy="64992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LABA  DATA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859280" y="560070"/>
          <a:ext cx="8229600" cy="60337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47117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LABA INVESTIGATION 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ABNORMAL  VALUE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NORMAL VALUE</a:t>
                      </a:r>
                      <a:endParaRPr lang="en-IN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ALP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108 IU/L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 35-144</a:t>
                      </a:r>
                      <a:r>
                        <a:rPr lang="en-US" sz="1600" baseline="0" dirty="0" smtClean="0"/>
                        <a:t> IU/L</a:t>
                      </a:r>
                      <a:r>
                        <a:rPr lang="en-US" sz="1600" dirty="0" smtClean="0"/>
                        <a:t>                  </a:t>
                      </a:r>
                      <a:endParaRPr lang="en-IN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Hb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17.6 g/dl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aseline="0" dirty="0" smtClean="0"/>
                        <a:t> 13-18g/dl                                  </a:t>
                      </a:r>
                      <a:r>
                        <a:rPr lang="en-US" sz="1600" dirty="0" smtClean="0"/>
                        <a:t>                                                                                                                                                                  </a:t>
                      </a:r>
                      <a:endParaRPr lang="en-IN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FF0000"/>
                          </a:solidFill>
                        </a:rPr>
                        <a:t>94%</a:t>
                      </a:r>
                      <a:endParaRPr lang="en-IN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/>
                        <a:t>40-70%</a:t>
                      </a:r>
                      <a:endParaRPr lang="en-IN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L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FF0000"/>
                          </a:solidFill>
                        </a:rPr>
                        <a:t>02%</a:t>
                      </a:r>
                      <a:endParaRPr lang="en-IN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30-50%</a:t>
                      </a:r>
                      <a:endParaRPr lang="en-IN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M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04%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2-4%</a:t>
                      </a:r>
                      <a:endParaRPr lang="en-IN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E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FF0000"/>
                          </a:solidFill>
                        </a:rPr>
                        <a:t>00%</a:t>
                      </a:r>
                      <a:endParaRPr lang="en-IN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1-4%</a:t>
                      </a:r>
                      <a:endParaRPr lang="en-IN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00%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0-1%</a:t>
                      </a:r>
                      <a:endParaRPr lang="en-IN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WBC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FF0000"/>
                          </a:solidFill>
                        </a:rPr>
                        <a:t>15860  cells/cumm</a:t>
                      </a:r>
                      <a:endParaRPr lang="en-IN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4000-11000cells/cumm</a:t>
                      </a:r>
                      <a:endParaRPr lang="en-IN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RBC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5.46</a:t>
                      </a:r>
                      <a:r>
                        <a:rPr lang="en-US" sz="1600" baseline="0" dirty="0" smtClean="0"/>
                        <a:t> MILLION/CUMM         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   3.5-5.9 million /cumm</a:t>
                      </a:r>
                      <a:r>
                        <a:rPr lang="en-US" sz="1600" baseline="0" dirty="0" smtClean="0"/>
                        <a:t>                                                                         </a:t>
                      </a:r>
                      <a:r>
                        <a:rPr lang="en-US" sz="1600" dirty="0" smtClean="0"/>
                        <a:t>                                                                                                                     </a:t>
                      </a:r>
                      <a:endParaRPr lang="en-IN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PLATELETS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FF0000"/>
                          </a:solidFill>
                        </a:rPr>
                        <a:t>1.45 L/CUMM</a:t>
                      </a:r>
                      <a:endParaRPr lang="en-IN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1.5-4</a:t>
                      </a:r>
                      <a:r>
                        <a:rPr lang="en-US" sz="1600" baseline="0" dirty="0" smtClean="0"/>
                        <a:t> L/cumm</a:t>
                      </a:r>
                      <a:endParaRPr lang="en-IN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PCV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49.1%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    40-54</a:t>
                      </a:r>
                      <a:r>
                        <a:rPr lang="en-US" sz="1600" baseline="0" dirty="0" smtClean="0"/>
                        <a:t> %</a:t>
                      </a:r>
                      <a:r>
                        <a:rPr lang="en-US" sz="1600" dirty="0" smtClean="0"/>
          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lang="en-IN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T.CHOL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FF0000"/>
                          </a:solidFill>
                        </a:rPr>
                        <a:t>209mg/dl</a:t>
                      </a:r>
                      <a:endParaRPr lang="en-IN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&lt;200mg/dl</a:t>
                      </a:r>
                      <a:endParaRPr lang="en-IN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TGS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135 mg/dl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&lt;150mg/dl</a:t>
                      </a:r>
                      <a:endParaRPr lang="en-IN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VLDL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FF0000"/>
                          </a:solidFill>
                        </a:rPr>
                        <a:t>27mg/dl</a:t>
                      </a:r>
                      <a:endParaRPr lang="en-IN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2-30 mg/dl</a:t>
                      </a:r>
                      <a:endParaRPr lang="en-IN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LDL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FF0000"/>
                          </a:solidFill>
                        </a:rPr>
                        <a:t>132mg/dl</a:t>
                      </a:r>
                      <a:endParaRPr lang="en-IN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&lt;100</a:t>
                      </a:r>
                      <a:r>
                        <a:rPr lang="en-US" sz="1600" baseline="0" dirty="0" smtClean="0"/>
                        <a:t>  mg/dl</a:t>
                      </a:r>
                      <a:endParaRPr lang="en-IN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7</a:t>
            </a:fld>
            <a:endParaRPr lang="en-IN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URINE ANALYSIS :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WBC-5-6/hpf (0-5 hpf )</a:t>
            </a:r>
          </a:p>
          <a:p>
            <a:pPr>
              <a:buNone/>
            </a:pPr>
            <a:r>
              <a:rPr lang="en-US" dirty="0" smtClean="0"/>
              <a:t>RBC- 6-8 /hpf ( 0-2 hpf)</a:t>
            </a:r>
          </a:p>
          <a:p>
            <a:pPr>
              <a:buNone/>
            </a:pPr>
            <a:r>
              <a:rPr lang="en-US" dirty="0" smtClean="0"/>
              <a:t>PROTEIN- trace</a:t>
            </a:r>
          </a:p>
          <a:p>
            <a:pPr>
              <a:buNone/>
            </a:pPr>
            <a:r>
              <a:rPr lang="en-US" dirty="0" smtClean="0"/>
              <a:t>SUGAR – 1+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USG </a:t>
            </a:r>
            <a:r>
              <a:rPr lang="en-US" dirty="0" smtClean="0"/>
              <a:t>– Grade 1 fatty liver ,mild ascities ,pancreatitis</a:t>
            </a:r>
          </a:p>
          <a:p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8</a:t>
            </a:fld>
            <a:endParaRPr lang="en-IN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SOAP ANALYSIS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SUBJECTIVE EVIDENCE</a:t>
            </a:r>
            <a:r>
              <a:rPr lang="en-US" dirty="0" smtClean="0"/>
              <a:t>:- </a:t>
            </a:r>
          </a:p>
          <a:p>
            <a:pPr>
              <a:buNone/>
            </a:pPr>
            <a:r>
              <a:rPr lang="en-US" dirty="0" smtClean="0"/>
              <a:t>k/c/o abdomen pain since 2days , sudden onstet in epigastric pain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9</a:t>
            </a:fld>
            <a:endParaRPr lang="en-IN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873</Words>
  <Application>Microsoft Office PowerPoint</Application>
  <PresentationFormat>Widescreen</PresentationFormat>
  <Paragraphs>338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Office Theme</vt:lpstr>
      <vt:lpstr>PowerPoint Presentation</vt:lpstr>
      <vt:lpstr>PATIENT DEMOGRAPHIC DETAILS</vt:lpstr>
      <vt:lpstr>COMPLAINTS ON ADMISSION</vt:lpstr>
      <vt:lpstr>MEDICAL HISTORY – K/C/O HYPERTENSION</vt:lpstr>
      <vt:lpstr>PHYSICAL EXAMINATION</vt:lpstr>
      <vt:lpstr> LABORATORY DATA</vt:lpstr>
      <vt:lpstr>LABA  DATA</vt:lpstr>
      <vt:lpstr>URINE ANALYSIS :</vt:lpstr>
      <vt:lpstr>SOAP ANALYSIS</vt:lpstr>
      <vt:lpstr>OBJECTIVE EVIDENCE</vt:lpstr>
      <vt:lpstr> URINE ANALYSIS :</vt:lpstr>
      <vt:lpstr>ASSESSEMENT –  From both subjective and objective evidence it was assessed as acute pancreatitis</vt:lpstr>
      <vt:lpstr>PLANNING</vt:lpstr>
      <vt:lpstr>DRUG CHART</vt:lpstr>
      <vt:lpstr>DISCHARGE MEDICATION</vt:lpstr>
      <vt:lpstr>DRUG INTERACTIONS</vt:lpstr>
      <vt:lpstr>DRUG INTERACTIONS</vt:lpstr>
      <vt:lpstr>DRUG- FOOD INTERACTIONS</vt:lpstr>
      <vt:lpstr>PATIENT COUNSELLING</vt:lpstr>
      <vt:lpstr>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PRESENTATION ON ACUTE PANCREATITIS</dc:title>
  <dc:creator>SuperAdmin</dc:creator>
  <cp:lastModifiedBy>User</cp:lastModifiedBy>
  <cp:revision>33</cp:revision>
  <dcterms:created xsi:type="dcterms:W3CDTF">2001-12-31T18:34:01Z</dcterms:created>
  <dcterms:modified xsi:type="dcterms:W3CDTF">2024-09-03T06:23:22Z</dcterms:modified>
</cp:coreProperties>
</file>