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3" r:id="rId3"/>
    <p:sldId id="288" r:id="rId4"/>
    <p:sldId id="289" r:id="rId5"/>
    <p:sldId id="298" r:id="rId6"/>
    <p:sldId id="274" r:id="rId7"/>
    <p:sldId id="264" r:id="rId8"/>
    <p:sldId id="275" r:id="rId9"/>
    <p:sldId id="292" r:id="rId10"/>
    <p:sldId id="276" r:id="rId11"/>
    <p:sldId id="277" r:id="rId12"/>
    <p:sldId id="278" r:id="rId13"/>
    <p:sldId id="299" r:id="rId14"/>
    <p:sldId id="300" r:id="rId15"/>
    <p:sldId id="301" r:id="rId16"/>
    <p:sldId id="30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B7DC6-6E38-4B49-A1F3-6C27CB3FA12B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C8055-1B80-49EB-97F8-531BC0DD42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00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C8055-1B80-49EB-97F8-531BC0DD42D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568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E9A726-AC30-4687-5521-B0AFACEC9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AA8552D-1493-8630-81F8-C09042CEC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76B480-BBB8-6B16-283F-CDE535DE8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197F-7E4F-4FD4-A390-9D168A20C5AF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9DD799-6953-41FB-1647-4E7AF6835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456DB9-75EF-4DC6-2D1B-41C768A2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763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48860E-4493-E3E9-12F5-52D380CB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5C1AF-5736-0053-AD8F-C8996EA21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51925D-50AE-72A4-11EE-4EF7E19A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298A3-B91A-4BE6-BC58-CCA32FA26497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1F9FBE-A58F-8D0C-BF8E-5B71BF7C1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6D6695-328D-B1A5-188E-4D4B531B8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363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7B1CC70-D6A4-24CE-A916-1C0D19E27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1F5B959-F55D-E1A6-CA4B-736D967FC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D0281A-56F3-8B21-6A1E-21AEC9A8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EA2F-F38B-4E51-87B2-4E18216760A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835D34-695F-65AB-AD46-1E35D84CA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D13961-7A14-7CFD-7507-31D0A1EE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943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93B30D-E2A1-F4A5-BBE1-70C1459F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2D6883-672D-AE79-C64F-8E80F763E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54773E-049E-37C5-D3AD-A6487943B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7BDC-8F56-410D-B848-52B120B3A80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62F37D-AF3A-9FF0-4056-F2CD9B06F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014D0B-42EA-FDA3-23B9-EDA7B4D03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97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DD683-244C-6622-07C9-454C4C73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3A77015-4E60-D9D4-FD55-931E8B219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99378B-56EA-4BC4-0B39-BBADBF73A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F6A9-B598-4D20-836F-EE1C34B26AD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378BC7-A434-1395-010B-FAA46F36B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680DEB-B671-0C8E-2C71-59FA6D491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978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F4FA84-F163-6B15-4F48-50DBC209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0DC5B0-9B79-60FD-CB64-0B9099A2C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ED763D7-43E5-C124-D67C-F9A54BFE0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A78DC7-0392-BFEF-6EC1-D4CE49B6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B157-5F7D-4C99-8CDC-E60E92E31FDE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359318-7043-EF37-378B-AAC03448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03A1BCA-91DE-074B-BD78-CB992C8C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68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3035BE-2424-092C-4CFA-07A973548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38DBDE-7F46-0E1D-2C17-5028E782A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049A6F6-4008-A13A-E92C-EB0EED827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EAE6123-58C4-DD64-EBB1-28436CE9B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BA15313-4187-F0D8-E768-BA38652DE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DFBA46B-2CB9-BCAC-9C9F-3A9B3A89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1A7F-7768-47EE-8E95-BCF94A45E29C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C689E0A-FF5E-0624-9A37-EC6ED2F4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C3A7DC1-24F5-F69E-F66B-C9D3FDFB5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71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9312EE-F425-CFAD-56E7-F6CF1C50B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5A89F0F-E574-1ABA-8393-B8363820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D2BE8-1BFE-47D7-AE9C-A33D3008FEE5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228E213-4B61-E996-65EF-B727C502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F0C0A10-E57A-B737-5283-B44F2D09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766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1B7276A-0371-27D2-BB16-4E7837AC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ADEB-629F-49D5-8C38-193427CD598D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91218D4-1BE0-915D-FFD5-50183443C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8A7C61A-C579-5953-0EED-8BED0AE9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3903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4A53C-C76A-599D-0B43-339679510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493FA5-EC67-6DF1-F89C-FA883005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DBD2DE6-0FB3-9685-4991-B8F0BF77C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DBA143-3126-2B8C-6FD4-3FCEE535B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2439-EF59-4475-9B0D-CF65827C2CD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9C343A-7157-E748-0CD7-4FE04120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A3441CA-EDCD-0870-EDAC-362BBF4B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46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B3EE40-A85B-8121-D880-F5EE0ADF2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401B853-7568-423E-A673-917B79868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0FF88D-846E-5888-D6A5-7D5DD693B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8D1C7-F7B5-D31A-E68D-E0B484976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7BF2A-0962-4B5E-853E-3546CD7A1998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A9417C-CA31-DFD0-6432-6D95D0238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DDF12-1A7B-0B26-E4C0-86B369B4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621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0B5C2E4-BAD0-0C2A-B8D3-AA5FE1A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6E8F4DE-C7F1-CE66-6EFD-6553498F3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51D57B-CC5D-61B8-3495-8F422FC7F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DFC7-8A19-4E9C-BC15-49AB6490D07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A65F4C-4DB6-CE6F-9881-48D1C9CBB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95500-873A-2114-B0CC-49C4337B9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67837-D22B-497D-A37D-0323D2499FA7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534083">
            <a:off x="2447203" y="2959100"/>
            <a:ext cx="803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84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1369099" y="3131105"/>
            <a:ext cx="10204336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Acute Gastroenteritis 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2E3841-B0A1-F854-AD0B-1CCF9CC6EF43}"/>
              </a:ext>
            </a:extLst>
          </p:cNvPr>
          <p:cNvSpPr txBox="1"/>
          <p:nvPr/>
        </p:nvSpPr>
        <p:spPr>
          <a:xfrm>
            <a:off x="5638801" y="0"/>
            <a:ext cx="1192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E8CE03E-5E07-D6A3-4F44-30BFB65E26A3}"/>
              </a:ext>
            </a:extLst>
          </p:cNvPr>
          <p:cNvSpPr txBox="1"/>
          <p:nvPr/>
        </p:nvSpPr>
        <p:spPr>
          <a:xfrm>
            <a:off x="2411505" y="1837766"/>
            <a:ext cx="80144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the sings and symptoms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the disease progression rate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Normalise the abnormal lab parameters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from further complication 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3DC130E-5D43-ABE2-8C6E-CEBE8394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97B32A3-B1E5-2E41-8A2D-2E7CF3CD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311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94B87D-09A7-4643-677D-3CB669FCB46C}"/>
              </a:ext>
            </a:extLst>
          </p:cNvPr>
          <p:cNvSpPr txBox="1"/>
          <p:nvPr/>
        </p:nvSpPr>
        <p:spPr>
          <a:xfrm>
            <a:off x="4527177" y="0"/>
            <a:ext cx="3388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187E2510-3092-F123-9214-00BB991F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4008"/>
              </p:ext>
            </p:extLst>
          </p:nvPr>
        </p:nvGraphicFramePr>
        <p:xfrm>
          <a:off x="185271" y="710700"/>
          <a:ext cx="11818471" cy="56580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9811">
                  <a:extLst>
                    <a:ext uri="{9D8B030D-6E8A-4147-A177-3AD203B41FA5}">
                      <a16:colId xmlns:a16="http://schemas.microsoft.com/office/drawing/2014/main" xmlns="" val="2647851061"/>
                    </a:ext>
                  </a:extLst>
                </a:gridCol>
                <a:gridCol w="2043953">
                  <a:extLst>
                    <a:ext uri="{9D8B030D-6E8A-4147-A177-3AD203B41FA5}">
                      <a16:colId xmlns:a16="http://schemas.microsoft.com/office/drawing/2014/main" xmlns="" val="1029689806"/>
                    </a:ext>
                  </a:extLst>
                </a:gridCol>
                <a:gridCol w="2211295">
                  <a:extLst>
                    <a:ext uri="{9D8B030D-6E8A-4147-A177-3AD203B41FA5}">
                      <a16:colId xmlns:a16="http://schemas.microsoft.com/office/drawing/2014/main" xmlns="" val="159521953"/>
                    </a:ext>
                  </a:extLst>
                </a:gridCol>
                <a:gridCol w="1033929">
                  <a:extLst>
                    <a:ext uri="{9D8B030D-6E8A-4147-A177-3AD203B41FA5}">
                      <a16:colId xmlns:a16="http://schemas.microsoft.com/office/drawing/2014/main" xmlns="" val="3580300847"/>
                    </a:ext>
                  </a:extLst>
                </a:gridCol>
                <a:gridCol w="1452282">
                  <a:extLst>
                    <a:ext uri="{9D8B030D-6E8A-4147-A177-3AD203B41FA5}">
                      <a16:colId xmlns:a16="http://schemas.microsoft.com/office/drawing/2014/main" xmlns="" val="103673924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xmlns="" val="1331524606"/>
                    </a:ext>
                  </a:extLst>
                </a:gridCol>
                <a:gridCol w="2644589">
                  <a:extLst>
                    <a:ext uri="{9D8B030D-6E8A-4147-A177-3AD203B41FA5}">
                      <a16:colId xmlns:a16="http://schemas.microsoft.com/office/drawing/2014/main" xmlns="" val="1887463053"/>
                    </a:ext>
                  </a:extLst>
                </a:gridCol>
              </a:tblGrid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6450212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foranem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Forapenam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1987643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mecon plus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 vitamin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tab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1421308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pantop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8066487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claribid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Clarithromycin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8881993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montair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Montelukast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H/S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5498165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kcl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8521546"/>
                  </a:ext>
                </a:extLst>
              </a:tr>
              <a:tr h="686609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Neb </a:t>
                      </a:r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asthalin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Salbutamol sulphate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5943212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54A380EC-15D6-77E7-5960-33F2497B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6E3C3759-9F92-18EE-458C-FA3073D0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608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5F8FD4-74B4-BDF6-2EEE-FA3BD9B14019}"/>
              </a:ext>
            </a:extLst>
          </p:cNvPr>
          <p:cNvSpPr txBox="1"/>
          <p:nvPr/>
        </p:nvSpPr>
        <p:spPr>
          <a:xfrm>
            <a:off x="4518211" y="0"/>
            <a:ext cx="4320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C916FAA-B609-3CCA-F8EF-7A5FA102E917}"/>
              </a:ext>
            </a:extLst>
          </p:cNvPr>
          <p:cNvSpPr txBox="1"/>
          <p:nvPr/>
        </p:nvSpPr>
        <p:spPr>
          <a:xfrm>
            <a:off x="770964" y="1013011"/>
            <a:ext cx="110624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foranem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it is a beta lactam antibiotics , to used as antibacterial infection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mecon plus – it is a nutritional supplements , to used as the patients conditions by metabolizing carbohydrate thus maintaining normal growth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pantop – it is a proton pump inhibitors , to treat the acid reflux and remove the excess amount of acid from the stomach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claribid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it is a macrolide class of antibiotics to treat as a upper respiratory infection . 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montair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LC – it is a antihistamine or antiallergics to treat the sneezing , running nose , allergic skin etc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kcl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electrolyte supplements , used to treat potassium deficiency in the body .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asthalin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first acting bronchodilator , to treat the breathlessness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7BE810-5359-84C1-A702-0CABE753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724BD4-3B21-C0D3-7264-502D6D20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3344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F193B7-F501-1F66-C9A7-D6136D1EAED3}"/>
              </a:ext>
            </a:extLst>
          </p:cNvPr>
          <p:cNvSpPr txBox="1"/>
          <p:nvPr/>
        </p:nvSpPr>
        <p:spPr>
          <a:xfrm>
            <a:off x="4661647" y="0"/>
            <a:ext cx="3666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3D9D1AE6-EEFC-65F1-0EDE-3D5451EFC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EC5FBDD2-27DD-BC07-D0B9-091CB3AC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712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AC4010-1178-AECC-C373-C52651860D95}"/>
              </a:ext>
            </a:extLst>
          </p:cNvPr>
          <p:cNvSpPr txBox="1"/>
          <p:nvPr/>
        </p:nvSpPr>
        <p:spPr>
          <a:xfrm>
            <a:off x="4312023" y="0"/>
            <a:ext cx="464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E974D33-CDDD-6E49-BABC-336BB8DF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E1D890C-0532-8099-3619-53030028C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9406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D01D78-9B84-9A59-D71A-BEC417C73E5B}"/>
              </a:ext>
            </a:extLst>
          </p:cNvPr>
          <p:cNvSpPr txBox="1"/>
          <p:nvPr/>
        </p:nvSpPr>
        <p:spPr>
          <a:xfrm>
            <a:off x="4554070" y="0"/>
            <a:ext cx="3621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FAF7D55-1243-3188-FF31-B6647A26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31CC77D-A4A1-7A44-1FA4-70657789E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757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0FF815-890B-CEA2-F681-688020893088}"/>
              </a:ext>
            </a:extLst>
          </p:cNvPr>
          <p:cNvSpPr txBox="1"/>
          <p:nvPr/>
        </p:nvSpPr>
        <p:spPr>
          <a:xfrm>
            <a:off x="4141694" y="2617694"/>
            <a:ext cx="4688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AE330FE2-1AC1-BABB-2C6D-1C4FC22A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A562614-667F-0486-39DD-670C57A5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9683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25F94D-5A9F-C964-74C9-8570B80C9F8C}"/>
              </a:ext>
            </a:extLst>
          </p:cNvPr>
          <p:cNvSpPr txBox="1"/>
          <p:nvPr/>
        </p:nvSpPr>
        <p:spPr>
          <a:xfrm>
            <a:off x="3747247" y="0"/>
            <a:ext cx="5540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1A9971-D08A-F9F4-F696-D7DC3235CB0B}"/>
              </a:ext>
            </a:extLst>
          </p:cNvPr>
          <p:cNvSpPr txBox="1"/>
          <p:nvPr/>
        </p:nvSpPr>
        <p:spPr>
          <a:xfrm>
            <a:off x="4536141" y="1837765"/>
            <a:ext cx="45182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ABC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40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female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Medi gastro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no – 2300007383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590DADB-153B-566B-410D-2300EB5F5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77849CF-A0B3-57C0-C0A8-D8D5289E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02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29189" y="2464719"/>
            <a:ext cx="8955741" cy="29615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c/o fever on and off with chills and rigors , vomiting and loose stools , abdominal pain , shortness breath and generalized weakness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2501152" y="2105110"/>
            <a:ext cx="55132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nil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nil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6DB9B-7E53-D40B-CC31-72EA51C1F01E}"/>
              </a:ext>
            </a:extLst>
          </p:cNvPr>
          <p:cNvSpPr txBox="1"/>
          <p:nvPr/>
        </p:nvSpPr>
        <p:spPr>
          <a:xfrm>
            <a:off x="2721865" y="1659285"/>
            <a:ext cx="91832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  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kg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 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/ 60 mmHg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  :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RR : 26 bpm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CVS :  S1S2 +ve murmurs heard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 :  B/L NVBS +</a:t>
            </a:r>
          </a:p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CNS 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concious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oriented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: </a:t>
            </a:r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100⁰F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3C7EEE-EE15-AE16-BCB8-39BE02B66B05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C1C28E-61BF-E8F9-8EDA-B4B193A7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5E2ADC-142A-FADF-F7D5-D4B8B8D0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007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xmlns="" id="{29DC292D-1D37-92D3-E09B-4E6F34FFF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260934"/>
              </p:ext>
            </p:extLst>
          </p:nvPr>
        </p:nvGraphicFramePr>
        <p:xfrm>
          <a:off x="194235" y="764489"/>
          <a:ext cx="11782612" cy="3744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3247">
                  <a:extLst>
                    <a:ext uri="{9D8B030D-6E8A-4147-A177-3AD203B41FA5}">
                      <a16:colId xmlns:a16="http://schemas.microsoft.com/office/drawing/2014/main" xmlns="" val="1636628320"/>
                    </a:ext>
                  </a:extLst>
                </a:gridCol>
                <a:gridCol w="2949389">
                  <a:extLst>
                    <a:ext uri="{9D8B030D-6E8A-4147-A177-3AD203B41FA5}">
                      <a16:colId xmlns:a16="http://schemas.microsoft.com/office/drawing/2014/main" xmlns="" val="304975559"/>
                    </a:ext>
                  </a:extLst>
                </a:gridCol>
                <a:gridCol w="3827929">
                  <a:extLst>
                    <a:ext uri="{9D8B030D-6E8A-4147-A177-3AD203B41FA5}">
                      <a16:colId xmlns:a16="http://schemas.microsoft.com/office/drawing/2014/main" xmlns="" val="3505312615"/>
                    </a:ext>
                  </a:extLst>
                </a:gridCol>
                <a:gridCol w="4052047">
                  <a:extLst>
                    <a:ext uri="{9D8B030D-6E8A-4147-A177-3AD203B41FA5}">
                      <a16:colId xmlns:a16="http://schemas.microsoft.com/office/drawing/2014/main" xmlns="" val="1402510734"/>
                    </a:ext>
                  </a:extLst>
                </a:gridCol>
              </a:tblGrid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6957243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15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0363828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IU /L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– 37 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6498494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protein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– 8.2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0889507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albumin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– 5.2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7239178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 – 1.80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9105890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1.20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0689834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2.95 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0.4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7480635"/>
                  </a:ext>
                </a:extLst>
              </a:tr>
            </a:tbl>
          </a:graphicData>
        </a:graphic>
      </p:graphicFrame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E94B8B53-21BE-027B-E4D1-BC8EB1A310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391381"/>
              </p:ext>
            </p:extLst>
          </p:nvPr>
        </p:nvGraphicFramePr>
        <p:xfrm>
          <a:off x="194235" y="4509249"/>
          <a:ext cx="11782612" cy="1479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3247">
                  <a:extLst>
                    <a:ext uri="{9D8B030D-6E8A-4147-A177-3AD203B41FA5}">
                      <a16:colId xmlns:a16="http://schemas.microsoft.com/office/drawing/2014/main" xmlns="" val="3178708744"/>
                    </a:ext>
                  </a:extLst>
                </a:gridCol>
                <a:gridCol w="2940424">
                  <a:extLst>
                    <a:ext uri="{9D8B030D-6E8A-4147-A177-3AD203B41FA5}">
                      <a16:colId xmlns:a16="http://schemas.microsoft.com/office/drawing/2014/main" xmlns="" val="1557050517"/>
                    </a:ext>
                  </a:extLst>
                </a:gridCol>
                <a:gridCol w="3827929">
                  <a:extLst>
                    <a:ext uri="{9D8B030D-6E8A-4147-A177-3AD203B41FA5}">
                      <a16:colId xmlns:a16="http://schemas.microsoft.com/office/drawing/2014/main" xmlns="" val="4286263358"/>
                    </a:ext>
                  </a:extLst>
                </a:gridCol>
                <a:gridCol w="4061012">
                  <a:extLst>
                    <a:ext uri="{9D8B030D-6E8A-4147-A177-3AD203B41FA5}">
                      <a16:colId xmlns:a16="http://schemas.microsoft.com/office/drawing/2014/main" xmlns="" val="4156153273"/>
                    </a:ext>
                  </a:extLst>
                </a:gridCol>
              </a:tblGrid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 – 1.6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937481"/>
                  </a:ext>
                </a:extLst>
              </a:tr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 – 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8201629"/>
                  </a:ext>
                </a:extLst>
              </a:tr>
              <a:tr h="49327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– 5.2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55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1C236E9-9B5E-030B-C319-7972B59A9B44}"/>
              </a:ext>
            </a:extLst>
          </p:cNvPr>
          <p:cNvSpPr txBox="1"/>
          <p:nvPr/>
        </p:nvSpPr>
        <p:spPr>
          <a:xfrm>
            <a:off x="4697506" y="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test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2EAF94-A444-CFB7-8EFB-EA7D05A29010}"/>
              </a:ext>
            </a:extLst>
          </p:cNvPr>
          <p:cNvSpPr txBox="1"/>
          <p:nvPr/>
        </p:nvSpPr>
        <p:spPr>
          <a:xfrm>
            <a:off x="2698377" y="196327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 abdomen –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minimal free fluid in abdomen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7E3427-F334-E065-325B-F2D7D57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24CAC8-D185-E11D-7D47-29C912435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343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acute gastroenteritis with anemia  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Acute gastroenteritis .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10951</TotalTime>
  <Words>594</Words>
  <Application>Microsoft Office PowerPoint</Application>
  <PresentationFormat>Widescreen</PresentationFormat>
  <Paragraphs>191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9</cp:revision>
  <dcterms:created xsi:type="dcterms:W3CDTF">2023-06-14T13:07:29Z</dcterms:created>
  <dcterms:modified xsi:type="dcterms:W3CDTF">2024-09-03T06:26:09Z</dcterms:modified>
</cp:coreProperties>
</file>