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88" r:id="rId3"/>
    <p:sldId id="256" r:id="rId4"/>
    <p:sldId id="289" r:id="rId5"/>
    <p:sldId id="298" r:id="rId6"/>
    <p:sldId id="263" r:id="rId7"/>
    <p:sldId id="290" r:id="rId8"/>
    <p:sldId id="299" r:id="rId9"/>
    <p:sldId id="291" r:id="rId10"/>
    <p:sldId id="300" r:id="rId11"/>
    <p:sldId id="301" r:id="rId12"/>
    <p:sldId id="302" r:id="rId13"/>
    <p:sldId id="303" r:id="rId14"/>
    <p:sldId id="304" r:id="rId15"/>
    <p:sldId id="30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E9524-389E-4D07-833F-CD73D801BD40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C5607-B4E7-465B-A292-1F7790F303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4965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5607-B4E7-465B-A292-1F7790F303BD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9706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97E76D-3A77-34DC-71FE-2643A01D73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61B387D-AA3B-C36C-A84C-6437CA6E9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B8CCE98-A6A4-E462-398A-EE35A565F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DE046-B561-43FF-B5B5-B1C7AC1BB255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C7183D-F3E2-B5FE-F661-849F778FF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F677A4-3175-70F6-E70D-D3083B300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882236">
            <a:off x="2349499" y="2595731"/>
            <a:ext cx="8064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95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0531E4-0002-8693-B8A8-8EA731CA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21400E1-FA03-1689-620A-DBA2762F3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CEED95-72DA-3E08-F4CF-9B32F616A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8B650-BEBB-4ECA-8A8D-66AFCB05AE17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8E2261-0F1B-D291-885F-0FA5873F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C2409A-CBD7-DBA1-BE2E-870505002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8503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79CF31B-D7A1-9DF9-557A-ADA129370B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02F92B6-2EDC-264A-D1F7-FF4C688D1C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F34BE9-2C0C-8758-D179-0EE94E3D6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555CB-1FCD-4906-B091-3364D7EFD73C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83BD77-B23B-8719-034B-2B7D57C51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9B9971-5A2D-9F95-FAB7-70594CB52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1239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141E9D-61D7-D22D-D292-CDD918703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5F303D-0E91-6D86-FE5D-D3023B663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2CDB2B-7DDE-16C8-4FAE-31E83090D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32679-C340-41E3-B652-515F45FBEC5B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EE0119-DD3B-1B8A-1FB6-A12953EB7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C26C978-A274-DAAF-A663-7D1001CF9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607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65C41-BE1C-F2DE-CDF0-44B43FBE9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0BBA6-52AC-9D3A-0970-7981A13D6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C0EEE6-50EC-38F3-AF6B-2464408A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BBAF3-5B32-4096-A45B-04907E623055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9D1561-8A5F-CC43-291F-5A7D3E779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39B590-1F08-F62B-7E53-26EE8021B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5060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0C9C56-DD3F-FD8A-7314-13488FB63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1FD06F-31B7-C6FD-6F5E-7CBB30E28A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C23B49-C9F7-8B3D-0EA4-E7C9657A0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AD2AD0B-03BD-7404-6370-255768402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B836E-D8E2-4DBD-B6BE-74219BC79E9C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450397D-C451-CC4D-BF28-5D9834576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8D8943D-8A55-DE71-2F9E-1916A66A4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2982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15C4D0-2532-A9F8-C64C-C25FE53C1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2FEAC8-7711-8091-1386-26B539BC1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960664C-3FE9-549C-94B7-032969FD8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0AA22A8-C05F-2300-2D78-7D1159C4E0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183AF8D-1B62-6224-C1A1-E9AB7563DB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B7E1C0E-66D0-3A04-7D46-584E9810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372C-DCCF-4E9F-8AA4-B1019CE8587A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1B6492F-9AE7-BE94-BA8E-171F7B0F5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9523E0A-3706-9C1E-5166-04B7C8FD2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1167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9B7F92-7334-B917-1EAD-3DDB048A7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C5255DA-15ED-3B83-2092-CD6B072BC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976C-192B-4997-9574-651E8722E436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20A7938-BF45-78DE-B1F2-E6D0AEFD1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9E7ECFB-8E88-F05C-9955-E3D4FF36C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2107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BF23D10-8D55-72FF-027F-3A359202F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19291-44E6-49D3-98D1-684A55DC7743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C52BF04-7C65-1BD0-6A59-D2EB94400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40A4828-9824-7888-D314-1046B9238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65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E9A5D6-5F0B-C6E0-F409-FE5511887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4DF1DA-5E42-EC0F-97A3-B2104B952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C486B6F-403F-368D-AB79-5BC384F1B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08E435-AA4D-A2A5-E420-A2C4FE77E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984D-4036-4B5D-A808-F31C7D6A9908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0186BB9-3443-48C5-DA6F-80375FB15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8E4CBE1-C7D6-4ED8-4F49-2A1D7746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0925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B14AE-9C00-6544-1B10-B0E5DA1AE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CCE1286-A6F8-C448-C16A-B1D4FD32FC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EDE4FAF-369F-CFD2-372E-4BB07DE569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322866B-4317-ABAE-97B4-6C6AB871E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7FBB-6AFE-4591-A2E3-862C2B65F372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171A768-1ED1-7436-1497-3761AA1F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61B8326-CF00-762E-8896-D4D90E9F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3034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8BAB04A-5D99-A2B7-5D11-6F600D93A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BD387C-B925-A916-1DF2-C42C47761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F2282B-CB81-826E-BCEA-6E6CB483E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226C-9394-49E5-B9CF-8328BA08C3C5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A43357-9CDF-331E-D884-933AFF84C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A7DB718-27E6-7E4A-61C7-7EEE1BC9B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6366D-72AD-405D-BA4C-B53DE50E7292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882236">
            <a:off x="2349499" y="2595731"/>
            <a:ext cx="8064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46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A0857E43-6BDC-4F9A-0AD7-68DDDF45CD8F}"/>
              </a:ext>
            </a:extLst>
          </p:cNvPr>
          <p:cNvSpPr txBox="1"/>
          <p:nvPr/>
        </p:nvSpPr>
        <p:spPr>
          <a:xfrm>
            <a:off x="1391095" y="3194241"/>
            <a:ext cx="10379563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Case  Presentation  On A</a:t>
            </a:r>
            <a:r>
              <a:rPr lang="en-IN" sz="4000" b="1" u="sng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lcoholic Liver Disease </a:t>
            </a: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283DB0E-B642-CD30-F17B-6A88678E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B7788F4C-5E6C-069C-AB96-ECD649F8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5CDBAB-E53E-B11B-33E9-FC86A2F69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1772C0-3ADC-6EEB-DE3D-F6D27825C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10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773471E-6C44-880E-3E4F-8B5BB4156F93}"/>
              </a:ext>
            </a:extLst>
          </p:cNvPr>
          <p:cNvSpPr txBox="1"/>
          <p:nvPr/>
        </p:nvSpPr>
        <p:spPr>
          <a:xfrm>
            <a:off x="4437530" y="-62753"/>
            <a:ext cx="2689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en-IN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ABCD31-803E-440B-A909-742D109C8E00}"/>
              </a:ext>
            </a:extLst>
          </p:cNvPr>
          <p:cNvSpPr txBox="1"/>
          <p:nvPr/>
        </p:nvSpPr>
        <p:spPr>
          <a:xfrm>
            <a:off x="1582271" y="2026023"/>
            <a:ext cx="97715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the patient quality of life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increase the production of more urination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further the complication of cirrhosis 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treat the pain and stools also . </a:t>
            </a:r>
          </a:p>
        </p:txBody>
      </p:sp>
    </p:spTree>
    <p:extLst>
      <p:ext uri="{BB962C8B-B14F-4D97-AF65-F5344CB8AC3E}">
        <p14:creationId xmlns:p14="http://schemas.microsoft.com/office/powerpoint/2010/main" val="4111270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F840CE-B692-E5E7-C63A-D5209F80BD9F}"/>
              </a:ext>
            </a:extLst>
          </p:cNvPr>
          <p:cNvSpPr txBox="1"/>
          <p:nvPr/>
        </p:nvSpPr>
        <p:spPr>
          <a:xfrm>
            <a:off x="4706470" y="0"/>
            <a:ext cx="37293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chart 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xmlns="" id="{E22AD66E-391D-AEAF-2541-BF05699EA1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543065"/>
              </p:ext>
            </p:extLst>
          </p:nvPr>
        </p:nvGraphicFramePr>
        <p:xfrm>
          <a:off x="307787" y="581672"/>
          <a:ext cx="11695957" cy="50080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7625">
                  <a:extLst>
                    <a:ext uri="{9D8B030D-6E8A-4147-A177-3AD203B41FA5}">
                      <a16:colId xmlns:a16="http://schemas.microsoft.com/office/drawing/2014/main" xmlns="" val="3787406094"/>
                    </a:ext>
                  </a:extLst>
                </a:gridCol>
                <a:gridCol w="1864659">
                  <a:extLst>
                    <a:ext uri="{9D8B030D-6E8A-4147-A177-3AD203B41FA5}">
                      <a16:colId xmlns:a16="http://schemas.microsoft.com/office/drawing/2014/main" xmlns="" val="361409830"/>
                    </a:ext>
                  </a:extLst>
                </a:gridCol>
                <a:gridCol w="1936376">
                  <a:extLst>
                    <a:ext uri="{9D8B030D-6E8A-4147-A177-3AD203B41FA5}">
                      <a16:colId xmlns:a16="http://schemas.microsoft.com/office/drawing/2014/main" xmlns="" val="3241054838"/>
                    </a:ext>
                  </a:extLst>
                </a:gridCol>
                <a:gridCol w="1264024">
                  <a:extLst>
                    <a:ext uri="{9D8B030D-6E8A-4147-A177-3AD203B41FA5}">
                      <a16:colId xmlns:a16="http://schemas.microsoft.com/office/drawing/2014/main" xmlns="" val="3056625718"/>
                    </a:ext>
                  </a:extLst>
                </a:gridCol>
                <a:gridCol w="1281953">
                  <a:extLst>
                    <a:ext uri="{9D8B030D-6E8A-4147-A177-3AD203B41FA5}">
                      <a16:colId xmlns:a16="http://schemas.microsoft.com/office/drawing/2014/main" xmlns="" val="1814959782"/>
                    </a:ext>
                  </a:extLst>
                </a:gridCol>
                <a:gridCol w="1694329">
                  <a:extLst>
                    <a:ext uri="{9D8B030D-6E8A-4147-A177-3AD203B41FA5}">
                      <a16:colId xmlns:a16="http://schemas.microsoft.com/office/drawing/2014/main" xmlns="" val="1598425810"/>
                    </a:ext>
                  </a:extLst>
                </a:gridCol>
                <a:gridCol w="2796991">
                  <a:extLst>
                    <a:ext uri="{9D8B030D-6E8A-4147-A177-3AD203B41FA5}">
                      <a16:colId xmlns:a16="http://schemas.microsoft.com/office/drawing/2014/main" xmlns="" val="1714715284"/>
                    </a:ext>
                  </a:extLst>
                </a:gridCol>
              </a:tblGrid>
              <a:tr h="602565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537460"/>
                  </a:ext>
                </a:extLst>
              </a:tr>
              <a:tr h="60256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trental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Pentoxifylline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2582187"/>
                  </a:ext>
                </a:extLst>
              </a:tr>
              <a:tr h="60256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pantocid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9267629"/>
                  </a:ext>
                </a:extLst>
              </a:tr>
              <a:tr h="60256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vitamin 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Vitamin k supplement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154476"/>
                  </a:ext>
                </a:extLst>
              </a:tr>
              <a:tr h="60256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thiamine HCL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Thiamine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3737238"/>
                  </a:ext>
                </a:extLst>
              </a:tr>
              <a:tr h="60256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duphalac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Lactulose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62739130"/>
                  </a:ext>
                </a:extLst>
              </a:tr>
              <a:tr h="60256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hepamerz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 ornithine aspartate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gm / 10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5389450"/>
                  </a:ext>
                </a:extLst>
              </a:tr>
              <a:tr h="60256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rifgut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Rifaximine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8177229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xmlns="" id="{5A379A26-9C97-EC45-8253-457BF68A6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36370"/>
              </p:ext>
            </p:extLst>
          </p:nvPr>
        </p:nvGraphicFramePr>
        <p:xfrm>
          <a:off x="307787" y="5586664"/>
          <a:ext cx="11695957" cy="762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6589">
                  <a:extLst>
                    <a:ext uri="{9D8B030D-6E8A-4147-A177-3AD203B41FA5}">
                      <a16:colId xmlns:a16="http://schemas.microsoft.com/office/drawing/2014/main" xmlns="" val="1771174108"/>
                    </a:ext>
                  </a:extLst>
                </a:gridCol>
                <a:gridCol w="1864659">
                  <a:extLst>
                    <a:ext uri="{9D8B030D-6E8A-4147-A177-3AD203B41FA5}">
                      <a16:colId xmlns:a16="http://schemas.microsoft.com/office/drawing/2014/main" xmlns="" val="241056272"/>
                    </a:ext>
                  </a:extLst>
                </a:gridCol>
                <a:gridCol w="1927412">
                  <a:extLst>
                    <a:ext uri="{9D8B030D-6E8A-4147-A177-3AD203B41FA5}">
                      <a16:colId xmlns:a16="http://schemas.microsoft.com/office/drawing/2014/main" xmlns="" val="417654875"/>
                    </a:ext>
                  </a:extLst>
                </a:gridCol>
                <a:gridCol w="1255059">
                  <a:extLst>
                    <a:ext uri="{9D8B030D-6E8A-4147-A177-3AD203B41FA5}">
                      <a16:colId xmlns:a16="http://schemas.microsoft.com/office/drawing/2014/main" xmlns="" val="4001778989"/>
                    </a:ext>
                  </a:extLst>
                </a:gridCol>
                <a:gridCol w="1299882">
                  <a:extLst>
                    <a:ext uri="{9D8B030D-6E8A-4147-A177-3AD203B41FA5}">
                      <a16:colId xmlns:a16="http://schemas.microsoft.com/office/drawing/2014/main" xmlns="" val="951784143"/>
                    </a:ext>
                  </a:extLst>
                </a:gridCol>
                <a:gridCol w="1694330">
                  <a:extLst>
                    <a:ext uri="{9D8B030D-6E8A-4147-A177-3AD203B41FA5}">
                      <a16:colId xmlns:a16="http://schemas.microsoft.com/office/drawing/2014/main" xmlns="" val="297818921"/>
                    </a:ext>
                  </a:extLst>
                </a:gridCol>
                <a:gridCol w="2788026">
                  <a:extLst>
                    <a:ext uri="{9D8B030D-6E8A-4147-A177-3AD203B41FA5}">
                      <a16:colId xmlns:a16="http://schemas.microsoft.com/office/drawing/2014/main" xmlns="" val="3592064694"/>
                    </a:ext>
                  </a:extLst>
                </a:gridCol>
              </a:tblGrid>
              <a:tr h="762004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Lasix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Furosemide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days </a:t>
                      </a:r>
                    </a:p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8260552"/>
                  </a:ext>
                </a:extLst>
              </a:tr>
            </a:tbl>
          </a:graphicData>
        </a:graphic>
      </p:graphicFrame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4E5F7C04-3B0B-6151-ED10-7F5BFA528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9FF5E351-E83B-78ED-87A7-E58D824FB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5805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7492CD7-12C7-1DFD-AF0E-A8FA0637D678}"/>
              </a:ext>
            </a:extLst>
          </p:cNvPr>
          <p:cNvSpPr txBox="1"/>
          <p:nvPr/>
        </p:nvSpPr>
        <p:spPr>
          <a:xfrm>
            <a:off x="4329953" y="30161"/>
            <a:ext cx="3854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83EF12C-F404-9BBB-580B-36156F7E479A}"/>
              </a:ext>
            </a:extLst>
          </p:cNvPr>
          <p:cNvSpPr txBox="1"/>
          <p:nvPr/>
        </p:nvSpPr>
        <p:spPr>
          <a:xfrm>
            <a:off x="161364" y="920621"/>
            <a:ext cx="1219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trental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hemorheological agents and it is used as a peripheral vascular disease and rest pain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pantocid</a:t>
            </a:r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proton pump inhibitors used as a treat the excess amount of acid from stomach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vitamin k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vitamin supplement to treat the alcoholic liver disease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thiamine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vitamin B , to treat the prevents and treats low thiamine levels in your body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Syp </a:t>
            </a:r>
            <a:r>
              <a:rPr lang="en-I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duphalac</a:t>
            </a:r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laxative used to treat the constipation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</a:t>
            </a:r>
            <a:r>
              <a:rPr lang="en-I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hepamerz</a:t>
            </a:r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these are the amino acids and used for the diagnosis or treatment of liver cirrhosis , hepatitis , jaundice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rifgut</a:t>
            </a:r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antibiotics to treat the infection and relieves symptoms of hepatic encephalopathy . </a:t>
            </a:r>
          </a:p>
          <a:p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Lasix </a:t>
            </a: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anti diuretics to treat the swelling of the feet , legs or even the brain and lungs .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310BCF5-9670-517E-BC5C-613F8E496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EDD77C8-9DAB-238E-F32A-D786AB67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1554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A204D0C-778E-753D-A764-4D0A16B8BB6B}"/>
              </a:ext>
            </a:extLst>
          </p:cNvPr>
          <p:cNvSpPr txBox="1"/>
          <p:nvPr/>
        </p:nvSpPr>
        <p:spPr>
          <a:xfrm>
            <a:off x="4670613" y="0"/>
            <a:ext cx="4706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4C0041A-4FCD-7D87-9036-3B058DBF6C59}"/>
              </a:ext>
            </a:extLst>
          </p:cNvPr>
          <p:cNvSpPr txBox="1"/>
          <p:nvPr/>
        </p:nvSpPr>
        <p:spPr>
          <a:xfrm>
            <a:off x="851646" y="1004047"/>
            <a:ext cx="1134035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Furosemide and pentoxifylline –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headache , dizziness , light-headedness , fainting .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Furosemide and lactulose – 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these medication that have laxative effects may increase the risk of dehydration and electrolyte abnormalities in several cases dehydration and electrolyte abnormalities can leads to irregular heart rhythm . 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Furosemide and pantoprazole –</a:t>
            </a: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may increase the risk of further increased when combined with other medications that also have these effects of furosemide .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EF9760A8-C672-839D-9CB6-DC54BFF4D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F71A8B24-3981-F698-01E0-221EF9786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1761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6206AAB-5D62-C70C-E8EC-5B7229D36865}"/>
              </a:ext>
            </a:extLst>
          </p:cNvPr>
          <p:cNvSpPr txBox="1"/>
          <p:nvPr/>
        </p:nvSpPr>
        <p:spPr>
          <a:xfrm>
            <a:off x="4240307" y="-6895"/>
            <a:ext cx="3558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815C2B6-A18A-760D-8A5E-62840FF47FC8}"/>
              </a:ext>
            </a:extLst>
          </p:cNvPr>
          <p:cNvSpPr txBox="1"/>
          <p:nvPr/>
        </p:nvSpPr>
        <p:spPr>
          <a:xfrm>
            <a:off x="1819836" y="1177238"/>
            <a:ext cx="89198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protein intake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salt intake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constipation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processed and junk food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intake spinach , carrots and cabbage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Don’t take alcohol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smoking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green vegetables and fruits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more water .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71CF65A4-C2F5-DA89-851D-C70C3E7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EA31D24C-F0CC-E5E6-DF53-25383B44E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0804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2A1C5BB-1474-77E0-A0B6-E6EDF08F7934}"/>
              </a:ext>
            </a:extLst>
          </p:cNvPr>
          <p:cNvSpPr txBox="1"/>
          <p:nvPr/>
        </p:nvSpPr>
        <p:spPr>
          <a:xfrm>
            <a:off x="4061012" y="2608729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133D859-3F0E-92A2-22E4-2D632495D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8EDD09-BD64-FD40-44B0-D6AB811DA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357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ECF3BE-A19A-5F9C-75D8-3CAE7AB16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FB065E8-60B7-1F9F-13B6-53C5C6B8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0FBE8C0-A26E-BE5F-F38A-FC7522CAF964}"/>
              </a:ext>
            </a:extLst>
          </p:cNvPr>
          <p:cNvSpPr txBox="1"/>
          <p:nvPr/>
        </p:nvSpPr>
        <p:spPr>
          <a:xfrm>
            <a:off x="3433482" y="0"/>
            <a:ext cx="593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252C27D-F62B-F42F-A094-3675E9332540}"/>
              </a:ext>
            </a:extLst>
          </p:cNvPr>
          <p:cNvSpPr txBox="1"/>
          <p:nvPr/>
        </p:nvSpPr>
        <p:spPr>
          <a:xfrm>
            <a:off x="3980330" y="1882588"/>
            <a:ext cx="4876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Name – ABC 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Age – 55 years 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Sex – Male 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 – Gen medicine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DOA - 	23 / 07 / 2023 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DD83332A-44E8-714A-3D7F-0CA1FB947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47C7E901-3865-F390-4B08-7AAD5B21B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9904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15F1E28-B894-D292-488D-F197E7BD0642}"/>
              </a:ext>
            </a:extLst>
          </p:cNvPr>
          <p:cNvSpPr txBox="1"/>
          <p:nvPr/>
        </p:nvSpPr>
        <p:spPr>
          <a:xfrm>
            <a:off x="2832847" y="188259"/>
            <a:ext cx="4536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7C99D1E-31F6-6082-2701-33780EF151DF}"/>
              </a:ext>
            </a:extLst>
          </p:cNvPr>
          <p:cNvSpPr txBox="1"/>
          <p:nvPr/>
        </p:nvSpPr>
        <p:spPr>
          <a:xfrm>
            <a:off x="1739153" y="1281952"/>
            <a:ext cx="38548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Chief complaints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DD4650-AAFF-223F-A778-F771FCE036E1}"/>
              </a:ext>
            </a:extLst>
          </p:cNvPr>
          <p:cNvSpPr txBox="1"/>
          <p:nvPr/>
        </p:nvSpPr>
        <p:spPr>
          <a:xfrm>
            <a:off x="2537011" y="2814917"/>
            <a:ext cx="8283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yellow discoloration of skin less urination , swelling of body , hard stools , fatigue .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2FD871F0-66B2-63F3-AD2C-1368B8BCD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0FB87450-0928-C608-710D-F918038E1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5756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80124B-BE28-4623-BD84-9D470DA3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7757F8-9A33-4C12-5C08-F68AFDD4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5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1C95A9-E23C-E18D-8AA7-F41E71796AB2}"/>
              </a:ext>
            </a:extLst>
          </p:cNvPr>
          <p:cNvSpPr txBox="1"/>
          <p:nvPr/>
        </p:nvSpPr>
        <p:spPr>
          <a:xfrm>
            <a:off x="2994212" y="439271"/>
            <a:ext cx="45271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history –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4CE3274-50B0-770F-7370-513B00327C7D}"/>
              </a:ext>
            </a:extLst>
          </p:cNvPr>
          <p:cNvSpPr txBox="1"/>
          <p:nvPr/>
        </p:nvSpPr>
        <p:spPr>
          <a:xfrm>
            <a:off x="1093692" y="2033392"/>
            <a:ext cx="111700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medical history – jaundice since 1 month 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medication history – nil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– nil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–  mixed and smoker , alcoholic since 3 years .  </a:t>
            </a:r>
          </a:p>
        </p:txBody>
      </p:sp>
    </p:spTree>
    <p:extLst>
      <p:ext uri="{BB962C8B-B14F-4D97-AF65-F5344CB8AC3E}">
        <p14:creationId xmlns:p14="http://schemas.microsoft.com/office/powerpoint/2010/main" val="215556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1D0EF4-DF2C-431F-9EAC-2AACE679739E}"/>
              </a:ext>
            </a:extLst>
          </p:cNvPr>
          <p:cNvSpPr txBox="1"/>
          <p:nvPr/>
        </p:nvSpPr>
        <p:spPr>
          <a:xfrm>
            <a:off x="3453589" y="193418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E604846-3223-43FD-BCE7-2F6637B475D4}"/>
              </a:ext>
            </a:extLst>
          </p:cNvPr>
          <p:cNvSpPr/>
          <p:nvPr/>
        </p:nvSpPr>
        <p:spPr>
          <a:xfrm>
            <a:off x="0" y="971713"/>
            <a:ext cx="10820400" cy="5291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Weight  : 37 kg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BP  : 110/60 mmHg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PR  :  80 bpm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RR : 22 bpm 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CVS :  S1S2 +ve murmurs heard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RS :  B/L NVBS +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CNS :  conscious and oriented  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en-I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940807-9D51-3AD9-EB83-4FF676522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B523F1-7E5C-C6B1-9D5C-12057C71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136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13AE1AB-599F-7D29-3A4F-72405162146A}"/>
              </a:ext>
            </a:extLst>
          </p:cNvPr>
          <p:cNvSpPr txBox="1"/>
          <p:nvPr/>
        </p:nvSpPr>
        <p:spPr>
          <a:xfrm>
            <a:off x="4428565" y="-71717"/>
            <a:ext cx="4186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AC98A98A-26A0-E2B9-D24D-9076AED76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722323"/>
              </p:ext>
            </p:extLst>
          </p:nvPr>
        </p:nvGraphicFramePr>
        <p:xfrm>
          <a:off x="185271" y="764489"/>
          <a:ext cx="11836400" cy="5465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4611">
                  <a:extLst>
                    <a:ext uri="{9D8B030D-6E8A-4147-A177-3AD203B41FA5}">
                      <a16:colId xmlns:a16="http://schemas.microsoft.com/office/drawing/2014/main" xmlns="" val="116812481"/>
                    </a:ext>
                  </a:extLst>
                </a:gridCol>
                <a:gridCol w="2796989">
                  <a:extLst>
                    <a:ext uri="{9D8B030D-6E8A-4147-A177-3AD203B41FA5}">
                      <a16:colId xmlns:a16="http://schemas.microsoft.com/office/drawing/2014/main" xmlns="" val="4170573421"/>
                    </a:ext>
                  </a:extLst>
                </a:gridCol>
                <a:gridCol w="3908611">
                  <a:extLst>
                    <a:ext uri="{9D8B030D-6E8A-4147-A177-3AD203B41FA5}">
                      <a16:colId xmlns:a16="http://schemas.microsoft.com/office/drawing/2014/main" xmlns="" val="3908998338"/>
                    </a:ext>
                  </a:extLst>
                </a:gridCol>
                <a:gridCol w="4016189">
                  <a:extLst>
                    <a:ext uri="{9D8B030D-6E8A-4147-A177-3AD203B41FA5}">
                      <a16:colId xmlns:a16="http://schemas.microsoft.com/office/drawing/2014/main" xmlns="" val="3114985399"/>
                    </a:ext>
                  </a:extLst>
                </a:gridCol>
              </a:tblGrid>
              <a:tr h="683248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372845"/>
                  </a:ext>
                </a:extLst>
              </a:tr>
              <a:tr h="6832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31.77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– 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67775387"/>
                  </a:ext>
                </a:extLst>
              </a:tr>
              <a:tr h="6832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0- 0.2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65839289"/>
                  </a:ext>
                </a:extLst>
              </a:tr>
              <a:tr h="6832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Indirect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– 1.0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0980879"/>
                  </a:ext>
                </a:extLst>
              </a:tr>
              <a:tr h="6832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SGOT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 to 35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0112268"/>
                  </a:ext>
                </a:extLst>
              </a:tr>
              <a:tr h="6832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SGPT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 to 45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17186"/>
                  </a:ext>
                </a:extLst>
              </a:tr>
              <a:tr h="6832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– 18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3726942"/>
                  </a:ext>
                </a:extLst>
              </a:tr>
              <a:tr h="6832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mm/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20 mm hr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4691755"/>
                  </a:ext>
                </a:extLst>
              </a:tr>
            </a:tbl>
          </a:graphicData>
        </a:graphic>
      </p:graphicFrame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3D8ACE3A-9FCA-6AAC-4EEF-8F2F05F44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BF1A68AC-7604-BA92-1A1D-F37FA874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4747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259673-0504-B157-7D78-DD42C00DE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971269-0B86-8FED-3FA5-26177E948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8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BA12AEA-0DD9-8F40-2ADE-228455B6BB69}"/>
              </a:ext>
            </a:extLst>
          </p:cNvPr>
          <p:cNvSpPr txBox="1"/>
          <p:nvPr/>
        </p:nvSpPr>
        <p:spPr>
          <a:xfrm>
            <a:off x="4038600" y="367554"/>
            <a:ext cx="5020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464DA66-24C6-C42D-3C2C-AB4A83627975}"/>
              </a:ext>
            </a:extLst>
          </p:cNvPr>
          <p:cNvSpPr txBox="1"/>
          <p:nvPr/>
        </p:nvSpPr>
        <p:spPr>
          <a:xfrm>
            <a:off x="1927410" y="1322722"/>
            <a:ext cx="814891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cirrhosis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Liver abscess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Cholangitis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Hepatocellular carcinoma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Urine examination for bile and bile salts .  </a:t>
            </a:r>
          </a:p>
          <a:p>
            <a:endParaRPr lang="en-IN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48E6C3B-660C-7F79-CC99-FC2C4B25F799}"/>
              </a:ext>
            </a:extLst>
          </p:cNvPr>
          <p:cNvSpPr txBox="1"/>
          <p:nvPr/>
        </p:nvSpPr>
        <p:spPr>
          <a:xfrm>
            <a:off x="1013010" y="3846490"/>
            <a:ext cx="107217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USG examination –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borderline hepatomegaly with liver parenchymal disease . </a:t>
            </a:r>
          </a:p>
        </p:txBody>
      </p:sp>
    </p:spTree>
    <p:extLst>
      <p:ext uri="{BB962C8B-B14F-4D97-AF65-F5344CB8AC3E}">
        <p14:creationId xmlns:p14="http://schemas.microsoft.com/office/powerpoint/2010/main" val="4266106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8E5E0C-DD3E-C5CF-42AF-CDDDA088E630}"/>
              </a:ext>
            </a:extLst>
          </p:cNvPr>
          <p:cNvSpPr txBox="1"/>
          <p:nvPr/>
        </p:nvSpPr>
        <p:spPr>
          <a:xfrm>
            <a:off x="1228164" y="672353"/>
            <a:ext cx="106859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– </a:t>
            </a:r>
          </a:p>
          <a:p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subjective and objective evidence it is confirm that the patient was suffering from alcoholic liver abuse with jaundice 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9F818F-BAFE-C2AB-D647-30BB2138C48E}"/>
              </a:ext>
            </a:extLst>
          </p:cNvPr>
          <p:cNvSpPr txBox="1"/>
          <p:nvPr/>
        </p:nvSpPr>
        <p:spPr>
          <a:xfrm>
            <a:off x="1228164" y="3893263"/>
            <a:ext cx="8740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–</a:t>
            </a:r>
          </a:p>
          <a:p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Alcoholic Liver Disease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4B8FDF32-92A0-ECED-15DF-EE82EF69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FBC16C19-56EC-D4B3-0A71-F192C823F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6366D-72AD-405D-BA4C-B53DE50E7292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2886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728</Words>
  <Application>Microsoft Office PowerPoint</Application>
  <PresentationFormat>Widescreen</PresentationFormat>
  <Paragraphs>216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7</cp:revision>
  <dcterms:created xsi:type="dcterms:W3CDTF">2023-06-05T05:37:41Z</dcterms:created>
  <dcterms:modified xsi:type="dcterms:W3CDTF">2024-09-03T06:29:28Z</dcterms:modified>
</cp:coreProperties>
</file>