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notesMasterIdLst>
    <p:notesMasterId r:id="rId19"/>
  </p:notesMasterIdLst>
  <p:sldIdLst>
    <p:sldId id="257" r:id="rId2"/>
    <p:sldId id="261" r:id="rId3"/>
    <p:sldId id="288" r:id="rId4"/>
    <p:sldId id="262" r:id="rId5"/>
    <p:sldId id="277" r:id="rId6"/>
    <p:sldId id="263" r:id="rId7"/>
    <p:sldId id="264" r:id="rId8"/>
    <p:sldId id="291" r:id="rId9"/>
    <p:sldId id="268" r:id="rId10"/>
    <p:sldId id="269" r:id="rId11"/>
    <p:sldId id="281" r:id="rId12"/>
    <p:sldId id="289" r:id="rId13"/>
    <p:sldId id="290" r:id="rId14"/>
    <p:sldId id="292" r:id="rId15"/>
    <p:sldId id="279" r:id="rId16"/>
    <p:sldId id="274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3AD6354-0D76-4886-A2F4-24804DF9BB7B}">
          <p14:sldIdLst>
            <p14:sldId id="257"/>
            <p14:sldId id="261"/>
            <p14:sldId id="288"/>
            <p14:sldId id="262"/>
            <p14:sldId id="277"/>
            <p14:sldId id="263"/>
            <p14:sldId id="264"/>
            <p14:sldId id="291"/>
            <p14:sldId id="268"/>
            <p14:sldId id="269"/>
            <p14:sldId id="281"/>
            <p14:sldId id="289"/>
            <p14:sldId id="290"/>
            <p14:sldId id="292"/>
            <p14:sldId id="279"/>
            <p14:sldId id="274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mesh Das" initials="AD" lastIdx="1" clrIdx="0">
    <p:extLst>
      <p:ext uri="{19B8F6BF-5375-455C-9EA6-DF929625EA0E}">
        <p15:presenceInfo xmlns:p15="http://schemas.microsoft.com/office/powerpoint/2012/main" userId="f037d472ee03c7e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FE2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14T18:47:15.262" idx="1">
    <p:pos x="8105" y="1884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40710-FF4F-4BC3-9917-AA4A30727E53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00C0B-20CB-4C93-AAF2-B143195C99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577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00C0B-20CB-4C93-AAF2-B143195C99D5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4074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6E9531-145B-F29C-9E19-6B405060A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E114C8C-B1E0-1276-F6DC-36CC1CF8D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56F514-0C59-81BB-7E1D-7712657B2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17470-99D1-47AC-B876-66DBA7ED477D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1BBE05-EEE7-A86C-7F78-0DFC3D9A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AB05F8-05B4-0994-3404-7762FDF37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9659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2130F3-8DF0-324D-EF25-77F9161E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7C5960E-1838-AEB3-0910-E1D861564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55E401-439C-8525-6180-A45C93EB6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BCBED-9010-40B7-AD2F-47D74B0252CD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A92A27-DABC-6ECF-7A9F-271695D9F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54692D-7D54-080D-E3F6-BF3AE90F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05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46D9AC9-D289-2DC3-FF42-8318F5EFAF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1347AF-1FD3-B553-6253-AA5CA351E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F4AA92-C9D3-1D0D-D525-B55005D75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EF23-99F0-4FB4-BF0B-23E7D1F9FEB0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2641E8-D994-153C-6F67-F8C887B5B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8F50A2-1F12-5BA5-39B3-2E97BF052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22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7B37A5-669A-5844-3E42-AEA5CF800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4475A0-17B7-CD1D-A891-8B2E1FDF6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EC58EE-7B60-A5CE-A63F-CA276DC45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DC6-B7FB-47CC-961E-82F642C53370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87B33C-DF08-0872-E262-C572471A2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681ACB-DE3F-4B57-115E-632F425F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092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0EA3FF-52D4-D910-BB55-6EA328BA0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EF68E4-E6D0-F1AB-0B1D-E752C31B5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772D8F-18CA-0468-7CCD-984358637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74C4-0C2E-4941-B98F-22B5B852C87F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CAF1AC-8519-B77A-7E3B-30175A21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D32B92-0233-83B8-FE01-FED7C007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476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8A14E4-AE65-D403-5588-09F56D7F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97D25A-4683-6A7E-CDC7-EB746901F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E33C549-18BE-1C34-0343-925EE0FBA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7AEC55-C4E0-AED6-4EB1-DCF3E828D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B4D3-A463-418B-8F28-C917A139F5A2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1C6800-FDBA-F9B3-5048-FA216D842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3CEA6D-C300-DA29-C541-CD832113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925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9498D9-31F2-83D6-0D1F-D35696B5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0F0418-F343-F504-459E-C12DBD9EF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05F1C40-CBF3-BFA4-6EA5-B68D4BDDE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DFBB217-89B5-52D8-3441-54ED129519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DD33EA-DF49-8B51-58AF-F7CF2AF3A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28E7ECE-9037-9802-B7FD-1CCC2778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E6CFA-A023-4FFD-9D1B-01ABD0CD5EB6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687868A-994B-C973-3622-6EE0559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D26DF11-BA3C-6712-03AC-62128A31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596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B99A95-27E7-04D1-A8A5-830069B1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0C86E71-0E79-6350-3CFC-67E6DAEB8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D1153-46E4-4B2A-8247-3C2713BB2BC3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0020D31-15E7-5983-B3E6-A69BDC820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1CDA07A-D158-90F6-5ECE-ACC5BB5C8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4201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45FA48F-EE0A-D970-68A2-DC24D310E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40F1-3EB2-4191-BA6E-17AC93DE921A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E0FC1EF-CA88-053A-83EB-8C86499B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2604DBF-AB9E-ADA8-825A-17F19646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56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72D23C-7B14-5A7F-1F2E-D8A2449E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66F361-9593-3BFB-CB53-2E33C5E3A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D31E3E-4F1A-0805-CCD8-5ECD99562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52BD7C7-A6FB-FFFC-7F3C-D2740550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59FBA-2228-4D68-8424-D4E75C97BC9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ABCCAC-15A0-8B68-524D-69C922DD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52021E-007D-4155-9C26-C3C702E5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314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99BDDC-053D-8235-B56E-F5CDFCEC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736E3F5-3867-44EE-5EF7-EE9674DBE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88633A5-6D48-D245-E842-3F977D45D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10B1BE-E2AA-2F65-8F16-59EBAFAA2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B249-9890-4C8B-9224-745E0D78116C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81FC9D-0ADA-D379-BF4C-A2B9B0DE7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054C3-3C49-6B96-9DC4-91A6C83A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201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B57334F-63FD-8FBA-C3D7-0BF90969C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67E8BC-0A80-8111-3047-32A03B5BE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ABD50D-A8C9-8ED1-59AB-B664E1DC2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A5CFE-108B-4620-9BDC-A3BED0BF6EA6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F7D561-A584-2646-4985-0E60CB726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003656-9012-6D46-EBAE-FA3832034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1305E-02CC-431A-8BDD-50FAC2FDFE0E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973009">
            <a:off x="2476500" y="2832695"/>
            <a:ext cx="808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E62821F-EA82-4A2A-847A-6F35953F1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73" y="3327444"/>
            <a:ext cx="3675355" cy="2844756"/>
          </a:xfrm>
        </p:spPr>
        <p:txBody>
          <a:bodyPr>
            <a:normAutofit/>
          </a:bodyPr>
          <a:lstStyle/>
          <a:p>
            <a:r>
              <a:rPr lang="en-US" b="1" i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IN" b="1" i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06608F52-9391-4CB1-B688-DFD30472D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1850" y="3399602"/>
            <a:ext cx="10868720" cy="8412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 PRESENTATION  ON  ANGINA PECTORIS 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ADD6F91-7466-4237-A6F5-375A11AB42D0}"/>
              </a:ext>
            </a:extLst>
          </p:cNvPr>
          <p:cNvSpPr/>
          <p:nvPr/>
        </p:nvSpPr>
        <p:spPr>
          <a:xfrm>
            <a:off x="221942" y="3959896"/>
            <a:ext cx="4136994" cy="26277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xmlns="" id="{348D53E7-7CBD-6600-BF99-2F1161C9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xmlns="" id="{216F842F-B838-B4A6-4396-BE47C2FC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12165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E39B60-54A4-4D0F-9820-8EF1E12A04C1}"/>
              </a:ext>
            </a:extLst>
          </p:cNvPr>
          <p:cNvSpPr txBox="1"/>
          <p:nvPr/>
        </p:nvSpPr>
        <p:spPr>
          <a:xfrm>
            <a:off x="1864291" y="281411"/>
            <a:ext cx="6107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dirty="0">
                <a:latin typeface="Rockwell Extra Bold" panose="02060903040505020403" pitchFamily="18" charset="0"/>
              </a:rPr>
              <a:t>Goals  therapy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906B86-33BB-4B0C-84B0-5B44207B7904}"/>
              </a:ext>
            </a:extLst>
          </p:cNvPr>
          <p:cNvSpPr txBox="1"/>
          <p:nvPr/>
        </p:nvSpPr>
        <p:spPr>
          <a:xfrm>
            <a:off x="1500327" y="1566454"/>
            <a:ext cx="61078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dirty="0">
                <a:latin typeface="Arial Rounded MT Bold" panose="020F0704030504030204" pitchFamily="34" charset="0"/>
              </a:rPr>
              <a:t>Patient specific – 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02447CE-0679-4065-B455-7EDBF7B55A0F}"/>
              </a:ext>
            </a:extLst>
          </p:cNvPr>
          <p:cNvSpPr txBox="1"/>
          <p:nvPr/>
        </p:nvSpPr>
        <p:spPr>
          <a:xfrm>
            <a:off x="1455939" y="3703707"/>
            <a:ext cx="61078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Disease  specific –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5B1281D-9F26-4BD0-A739-CD091266A6CF}"/>
              </a:ext>
            </a:extLst>
          </p:cNvPr>
          <p:cNvSpPr/>
          <p:nvPr/>
        </p:nvSpPr>
        <p:spPr>
          <a:xfrm>
            <a:off x="2509421" y="2088606"/>
            <a:ext cx="8771138" cy="14026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Britannic Bold" panose="020B0903060703020204" pitchFamily="34" charset="0"/>
              </a:rPr>
              <a:t>1. To relieve signs and symptoms of angina 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ritannic Bold" panose="020B0903060703020204" pitchFamily="34" charset="0"/>
              </a:rPr>
              <a:t>2. To relieve the dyspneic condition of patient . </a:t>
            </a:r>
            <a:endParaRPr lang="en-IN" sz="28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88DF7A-7B63-42B2-9824-61032B3ECCDE}"/>
              </a:ext>
            </a:extLst>
          </p:cNvPr>
          <p:cNvSpPr/>
          <p:nvPr/>
        </p:nvSpPr>
        <p:spPr>
          <a:xfrm>
            <a:off x="1864291" y="4377327"/>
            <a:ext cx="9987379" cy="12512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Franklin Gothic Heavy" panose="020B0903020102020204" pitchFamily="34" charset="0"/>
              </a:rPr>
              <a:t>1. To prevent further complication of CAD 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Franklin Gothic Heavy" panose="020B0903020102020204" pitchFamily="34" charset="0"/>
              </a:rPr>
              <a:t>2. To improve the quality of life of patient .</a:t>
            </a:r>
            <a:endParaRPr lang="en-IN" sz="2800" dirty="0">
              <a:solidFill>
                <a:schemeClr val="tx1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F82ADC9D-7FDE-4A9A-51B7-515293050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66E2EA2-0252-DD99-D5F2-DD0E9343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419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9">
            <a:extLst>
              <a:ext uri="{FF2B5EF4-FFF2-40B4-BE49-F238E27FC236}">
                <a16:creationId xmlns:a16="http://schemas.microsoft.com/office/drawing/2014/main" xmlns="" id="{48192435-101C-4FAB-9F86-266A82890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421965"/>
              </p:ext>
            </p:extLst>
          </p:nvPr>
        </p:nvGraphicFramePr>
        <p:xfrm>
          <a:off x="585926" y="825622"/>
          <a:ext cx="10736052" cy="4918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342">
                  <a:extLst>
                    <a:ext uri="{9D8B030D-6E8A-4147-A177-3AD203B41FA5}">
                      <a16:colId xmlns:a16="http://schemas.microsoft.com/office/drawing/2014/main" xmlns="" val="2257243454"/>
                    </a:ext>
                  </a:extLst>
                </a:gridCol>
                <a:gridCol w="1789342">
                  <a:extLst>
                    <a:ext uri="{9D8B030D-6E8A-4147-A177-3AD203B41FA5}">
                      <a16:colId xmlns:a16="http://schemas.microsoft.com/office/drawing/2014/main" xmlns="" val="3023492352"/>
                    </a:ext>
                  </a:extLst>
                </a:gridCol>
                <a:gridCol w="1331490">
                  <a:extLst>
                    <a:ext uri="{9D8B030D-6E8A-4147-A177-3AD203B41FA5}">
                      <a16:colId xmlns:a16="http://schemas.microsoft.com/office/drawing/2014/main" xmlns="" val="3027934873"/>
                    </a:ext>
                  </a:extLst>
                </a:gridCol>
                <a:gridCol w="1533288">
                  <a:extLst>
                    <a:ext uri="{9D8B030D-6E8A-4147-A177-3AD203B41FA5}">
                      <a16:colId xmlns:a16="http://schemas.microsoft.com/office/drawing/2014/main" xmlns="" val="2438268655"/>
                    </a:ext>
                  </a:extLst>
                </a:gridCol>
                <a:gridCol w="1971371">
                  <a:extLst>
                    <a:ext uri="{9D8B030D-6E8A-4147-A177-3AD203B41FA5}">
                      <a16:colId xmlns:a16="http://schemas.microsoft.com/office/drawing/2014/main" xmlns="" val="2327100726"/>
                    </a:ext>
                  </a:extLst>
                </a:gridCol>
                <a:gridCol w="2321219">
                  <a:extLst>
                    <a:ext uri="{9D8B030D-6E8A-4147-A177-3AD203B41FA5}">
                      <a16:colId xmlns:a16="http://schemas.microsoft.com/office/drawing/2014/main" xmlns="" val="1947442978"/>
                    </a:ext>
                  </a:extLst>
                </a:gridCol>
              </a:tblGrid>
              <a:tr h="675039">
                <a:tc>
                  <a:txBody>
                    <a:bodyPr/>
                    <a:lstStyle/>
                    <a:p>
                      <a:r>
                        <a:rPr lang="en-IN" dirty="0"/>
                        <a:t>Current drug 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Generic drug 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 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 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         Drugs</a:t>
                      </a:r>
                    </a:p>
                    <a:p>
                      <a:r>
                        <a:rPr lang="en-IN" dirty="0"/>
                        <a:t>  01        02        03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0589361"/>
                  </a:ext>
                </a:extLst>
              </a:tr>
              <a:tr h="613527">
                <a:tc>
                  <a:txBody>
                    <a:bodyPr/>
                    <a:lstStyle/>
                    <a:p>
                      <a:r>
                        <a:rPr lang="en-IN" sz="1800" b="1" dirty="0"/>
                        <a:t>TAB. Coreg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Carvedilol</a:t>
                      </a:r>
                    </a:p>
                    <a:p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12.5 mg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oral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1  -  0  -  1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138695"/>
                  </a:ext>
                </a:extLst>
              </a:tr>
              <a:tr h="613527">
                <a:tc>
                  <a:txBody>
                    <a:bodyPr/>
                    <a:lstStyle/>
                    <a:p>
                      <a:r>
                        <a:rPr lang="en-IN" sz="1800" b="1" dirty="0"/>
                        <a:t>TAB. Aspalgin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dirty="0"/>
                        <a:t>Aspirin </a:t>
                      </a:r>
                    </a:p>
                    <a:p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80 mg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oral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1  -  0  -  0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9640402"/>
                  </a:ext>
                </a:extLst>
              </a:tr>
              <a:tr h="613527">
                <a:tc>
                  <a:txBody>
                    <a:bodyPr/>
                    <a:lstStyle/>
                    <a:p>
                      <a:r>
                        <a:rPr lang="en-US" sz="1800" b="1" dirty="0"/>
                        <a:t>TAB. Capoten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Captopril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12.5 mg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oral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1  -  0  -  1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745298"/>
                  </a:ext>
                </a:extLst>
              </a:tr>
              <a:tr h="613527">
                <a:tc>
                  <a:txBody>
                    <a:bodyPr/>
                    <a:lstStyle/>
                    <a:p>
                      <a:r>
                        <a:rPr lang="en-US" sz="1800" b="1" dirty="0"/>
                        <a:t>TAB. Atorva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Atorvastatin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20 mg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Oral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0  -  0  -  1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9219335"/>
                  </a:ext>
                </a:extLst>
              </a:tr>
              <a:tr h="675039">
                <a:tc>
                  <a:txBody>
                    <a:bodyPr/>
                    <a:lstStyle/>
                    <a:p>
                      <a:r>
                        <a:rPr lang="en-US" sz="1800" b="1" dirty="0"/>
                        <a:t>TAB. Prilosec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Omeprazole </a:t>
                      </a:r>
                    </a:p>
                    <a:p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20 mg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oral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0  -  0  -  1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799839"/>
                  </a:ext>
                </a:extLst>
              </a:tr>
              <a:tr h="675039">
                <a:tc>
                  <a:txBody>
                    <a:bodyPr/>
                    <a:lstStyle/>
                    <a:p>
                      <a:r>
                        <a:rPr lang="en-US" sz="1800" b="1" dirty="0"/>
                        <a:t>TAB.FEOSOL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Iron tablet 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300 mg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oral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OD  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8536402"/>
                  </a:ext>
                </a:extLst>
              </a:tr>
              <a:tr h="385737">
                <a:tc>
                  <a:txBody>
                    <a:bodyPr/>
                    <a:lstStyle/>
                    <a:p>
                      <a:r>
                        <a:rPr lang="en-US" b="1" dirty="0"/>
                        <a:t>IVF NS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Q6H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5818276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68A20274-59FF-44BB-8B8D-AF36B4F73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068847"/>
              </p:ext>
            </p:extLst>
          </p:nvPr>
        </p:nvGraphicFramePr>
        <p:xfrm>
          <a:off x="9010835" y="1492703"/>
          <a:ext cx="2311143" cy="386053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770381">
                  <a:extLst>
                    <a:ext uri="{9D8B030D-6E8A-4147-A177-3AD203B41FA5}">
                      <a16:colId xmlns:a16="http://schemas.microsoft.com/office/drawing/2014/main" xmlns="" val="34755531"/>
                    </a:ext>
                  </a:extLst>
                </a:gridCol>
                <a:gridCol w="770381">
                  <a:extLst>
                    <a:ext uri="{9D8B030D-6E8A-4147-A177-3AD203B41FA5}">
                      <a16:colId xmlns:a16="http://schemas.microsoft.com/office/drawing/2014/main" xmlns="" val="3069736080"/>
                    </a:ext>
                  </a:extLst>
                </a:gridCol>
                <a:gridCol w="770381">
                  <a:extLst>
                    <a:ext uri="{9D8B030D-6E8A-4147-A177-3AD203B41FA5}">
                      <a16:colId xmlns:a16="http://schemas.microsoft.com/office/drawing/2014/main" xmlns="" val="2832315960"/>
                    </a:ext>
                  </a:extLst>
                </a:gridCol>
              </a:tblGrid>
              <a:tr h="643422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2590927"/>
                  </a:ext>
                </a:extLst>
              </a:tr>
              <a:tr h="643422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0711746"/>
                  </a:ext>
                </a:extLst>
              </a:tr>
              <a:tr h="643422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4045086"/>
                  </a:ext>
                </a:extLst>
              </a:tr>
              <a:tr h="643422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2745843"/>
                  </a:ext>
                </a:extLst>
              </a:tr>
              <a:tr h="643422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690823"/>
                  </a:ext>
                </a:extLst>
              </a:tr>
              <a:tr h="643422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5545335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6A7C8D-B0AC-24B5-1211-39CADE4DF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9C414C2-236D-0A71-2DFB-D41364DEB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11</a:t>
            </a:fld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F40A91-5B57-0022-FF21-C2A9F9CFD299}"/>
              </a:ext>
            </a:extLst>
          </p:cNvPr>
          <p:cNvSpPr txBox="1"/>
          <p:nvPr/>
        </p:nvSpPr>
        <p:spPr>
          <a:xfrm>
            <a:off x="3433482" y="103591"/>
            <a:ext cx="451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treatment chart </a:t>
            </a:r>
          </a:p>
        </p:txBody>
      </p:sp>
    </p:spTree>
    <p:extLst>
      <p:ext uri="{BB962C8B-B14F-4D97-AF65-F5344CB8AC3E}">
        <p14:creationId xmlns:p14="http://schemas.microsoft.com/office/powerpoint/2010/main" val="996592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AE61E3E-D6CC-57CA-7B58-BF97BE9FD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A8F4FD-B2CD-8B96-913E-B6E99493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12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7DEE94-1216-D643-3952-5767BE026674}"/>
              </a:ext>
            </a:extLst>
          </p:cNvPr>
          <p:cNvSpPr txBox="1"/>
          <p:nvPr/>
        </p:nvSpPr>
        <p:spPr>
          <a:xfrm>
            <a:off x="1362636" y="136525"/>
            <a:ext cx="6176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6D07A9-4B58-9784-2EA6-6F24159B4847}"/>
              </a:ext>
            </a:extLst>
          </p:cNvPr>
          <p:cNvSpPr txBox="1"/>
          <p:nvPr/>
        </p:nvSpPr>
        <p:spPr>
          <a:xfrm>
            <a:off x="1120588" y="1584444"/>
            <a:ext cx="108921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Captopril and aspirin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both drugs or  medication can effects the blood pressure and kidney function . </a:t>
            </a:r>
          </a:p>
          <a:p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Omeprazole and atorvastatin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may increase the blood  levels effects of atorvastatin , this can risk of side effects such as liver damage and also side effects muscle pain , tenderness , weakness , skin rash , itching , swealing , loss of appetite , fatigue , nausea , vomiting 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CB371D9-2190-1EC4-0A9C-C9AC296D952E}"/>
              </a:ext>
            </a:extLst>
          </p:cNvPr>
          <p:cNvSpPr txBox="1"/>
          <p:nvPr/>
        </p:nvSpPr>
        <p:spPr>
          <a:xfrm>
            <a:off x="569258" y="1154633"/>
            <a:ext cx="2070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2296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CE641BF-7718-E402-73D8-85F829B9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6B7C529-1E5A-20A2-8C82-3DF8B014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13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79289A-BDF0-6EB3-B1CE-6503B42EDF0E}"/>
              </a:ext>
            </a:extLst>
          </p:cNvPr>
          <p:cNvSpPr txBox="1"/>
          <p:nvPr/>
        </p:nvSpPr>
        <p:spPr>
          <a:xfrm>
            <a:off x="1810871" y="1945342"/>
            <a:ext cx="8785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Minor –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and omeprazole –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omeprazole decrease the oral bioavability of aspirin </a:t>
            </a:r>
          </a:p>
          <a:p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and carvedilol –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there are both medication used to the affect the blood pressure 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55797B-82DC-9D5C-7708-D9DF45500CF9}"/>
              </a:ext>
            </a:extLst>
          </p:cNvPr>
          <p:cNvSpPr txBox="1"/>
          <p:nvPr/>
        </p:nvSpPr>
        <p:spPr>
          <a:xfrm>
            <a:off x="3805518" y="0"/>
            <a:ext cx="6176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</p:spTree>
    <p:extLst>
      <p:ext uri="{BB962C8B-B14F-4D97-AF65-F5344CB8AC3E}">
        <p14:creationId xmlns:p14="http://schemas.microsoft.com/office/powerpoint/2010/main" val="2903336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0BE35B5-4F52-FACD-F8BA-3EEB35A4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0423265-94E8-A138-D12B-BC977E96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14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085E8A3-947E-A1B3-7DEA-420A24D7791B}"/>
              </a:ext>
            </a:extLst>
          </p:cNvPr>
          <p:cNvSpPr txBox="1"/>
          <p:nvPr/>
        </p:nvSpPr>
        <p:spPr>
          <a:xfrm>
            <a:off x="4123765" y="73350"/>
            <a:ext cx="4805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05BA13-BC37-49F1-0E40-2BCA02331A9E}"/>
              </a:ext>
            </a:extLst>
          </p:cNvPr>
          <p:cNvSpPr txBox="1"/>
          <p:nvPr/>
        </p:nvSpPr>
        <p:spPr>
          <a:xfrm>
            <a:off x="2563906" y="1918446"/>
            <a:ext cx="74944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Prilosec    20 mg    0 – 0 – 1   for 10 days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atrova      20 mg     0 – 0 – 1   for 10 days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coreg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12.5 mg  1 – 0 – 1   for 10 days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capoten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12.5 mg  1 – 0 – 1   for 10 days </a:t>
            </a:r>
          </a:p>
        </p:txBody>
      </p:sp>
    </p:spTree>
    <p:extLst>
      <p:ext uri="{BB962C8B-B14F-4D97-AF65-F5344CB8AC3E}">
        <p14:creationId xmlns:p14="http://schemas.microsoft.com/office/powerpoint/2010/main" val="103023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541C0D6-3949-47DD-B348-5FCED6A6441E}"/>
              </a:ext>
            </a:extLst>
          </p:cNvPr>
          <p:cNvSpPr txBox="1"/>
          <p:nvPr/>
        </p:nvSpPr>
        <p:spPr>
          <a:xfrm>
            <a:off x="4714043" y="125534"/>
            <a:ext cx="6800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oper Black" panose="0208090404030B020404" pitchFamily="18" charset="0"/>
              </a:rPr>
              <a:t>Goals Achieved </a:t>
            </a:r>
            <a:endParaRPr lang="en-IN" sz="3200" dirty="0">
              <a:latin typeface="Cooper Black" panose="0208090404030B0204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656BFEA-3996-4C98-8989-5E24D3308F10}"/>
              </a:ext>
            </a:extLst>
          </p:cNvPr>
          <p:cNvSpPr txBox="1"/>
          <p:nvPr/>
        </p:nvSpPr>
        <p:spPr>
          <a:xfrm>
            <a:off x="1991557" y="1882468"/>
            <a:ext cx="102004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Retro sternal pain has been controlled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Sings and symptoms were reduced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Patients condition become improve  .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3AADC3C0-5A54-F6E4-4F08-4DE2B8716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57C2EA2-B795-0192-89A1-D2EAC3AD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8700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76EFB9-850B-45D1-AA8F-2A6FD1165BC7}"/>
              </a:ext>
            </a:extLst>
          </p:cNvPr>
          <p:cNvSpPr txBox="1"/>
          <p:nvPr/>
        </p:nvSpPr>
        <p:spPr>
          <a:xfrm>
            <a:off x="3675355" y="168676"/>
            <a:ext cx="5530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3409EA-AD4E-425F-BA91-FBF23868147E}"/>
              </a:ext>
            </a:extLst>
          </p:cNvPr>
          <p:cNvSpPr txBox="1"/>
          <p:nvPr/>
        </p:nvSpPr>
        <p:spPr>
          <a:xfrm>
            <a:off x="710213" y="3499239"/>
            <a:ext cx="103158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Eras Demi ITC" panose="020B0805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Eras Demi ITC" panose="020B0805030504020804" pitchFamily="34" charset="0"/>
              </a:rPr>
              <a:t> Periodic screening for hypertension and other cardiac</a:t>
            </a:r>
          </a:p>
          <a:p>
            <a:r>
              <a:rPr lang="en-US" sz="2800" dirty="0">
                <a:latin typeface="Eras Demi ITC" panose="020B0805030504020804" pitchFamily="34" charset="0"/>
              </a:rPr>
              <a:t>      risks 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Eras Demi ITC" panose="020B0805030504020804" pitchFamily="34" charset="0"/>
              </a:rPr>
              <a:t> Educating patient about the risks leading after an attack</a:t>
            </a:r>
          </a:p>
          <a:p>
            <a:r>
              <a:rPr lang="en-US" sz="2800" dirty="0">
                <a:latin typeface="Eras Demi ITC" panose="020B0805030504020804" pitchFamily="34" charset="0"/>
              </a:rPr>
              <a:t>      of angina .</a:t>
            </a:r>
            <a:endParaRPr lang="en-IN" sz="2800" dirty="0">
              <a:latin typeface="Eras Demi ITC" panose="020B08050305040208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A781B4A-62BA-48F5-A20A-9EA360F9DB43}"/>
              </a:ext>
            </a:extLst>
          </p:cNvPr>
          <p:cNvSpPr txBox="1"/>
          <p:nvPr/>
        </p:nvSpPr>
        <p:spPr>
          <a:xfrm>
            <a:off x="1242874" y="959507"/>
            <a:ext cx="73240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Drink lots of water 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Low physical activity 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Take iron    balanced diet 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Adequate fluid intake 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Avoid excess salt and fatty intake 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Don’t take much Salt . 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5B9E2FFF-6120-FEB4-B7B4-1A4DD153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72F8423E-B219-0366-91E9-08F691920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16</a:t>
            </a:fld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592842-39D2-FF8D-0536-C2330A0D99D5}"/>
              </a:ext>
            </a:extLst>
          </p:cNvPr>
          <p:cNvSpPr txBox="1"/>
          <p:nvPr/>
        </p:nvSpPr>
        <p:spPr>
          <a:xfrm>
            <a:off x="923364" y="1111992"/>
            <a:ext cx="109996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the cardiovascular risk including smoking , maintaining healthy weight , physical activity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salt intake and sweet also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green vegetables , fruits and take medication without any Repeat dose 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more water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regular exercise ,  and morning walk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97553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7324C43-3C5E-4EAB-9935-18976513446E}"/>
              </a:ext>
            </a:extLst>
          </p:cNvPr>
          <p:cNvSpPr/>
          <p:nvPr/>
        </p:nvSpPr>
        <p:spPr>
          <a:xfrm>
            <a:off x="1503101" y="1015187"/>
            <a:ext cx="8851037" cy="45276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8000" b="1" i="1" dirty="0">
                <a:solidFill>
                  <a:schemeClr val="tx1"/>
                </a:solidFill>
                <a:latin typeface="Broadway" panose="04040905080B02020502" pitchFamily="82" charset="0"/>
              </a:rPr>
              <a:t> THANK </a:t>
            </a:r>
          </a:p>
          <a:p>
            <a:pPr algn="ctr"/>
            <a:r>
              <a:rPr lang="en-US" sz="8000" b="1" i="1" dirty="0">
                <a:solidFill>
                  <a:schemeClr val="tx1"/>
                </a:solidFill>
                <a:latin typeface="Broadway" panose="04040905080B02020502" pitchFamily="82" charset="0"/>
              </a:rPr>
              <a:t>YOU </a:t>
            </a:r>
            <a:endParaRPr lang="en-IN" sz="8000" b="1" i="1" dirty="0">
              <a:solidFill>
                <a:schemeClr val="tx1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538275-992C-E671-0B7D-95854488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A787DC2-9771-CA07-6C4F-B82E6A83F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961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F7323C6-947F-4A16-A90E-DF410BF0EDA8}"/>
              </a:ext>
            </a:extLst>
          </p:cNvPr>
          <p:cNvSpPr txBox="1"/>
          <p:nvPr/>
        </p:nvSpPr>
        <p:spPr>
          <a:xfrm>
            <a:off x="2197441" y="1905506"/>
            <a:ext cx="811862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           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 name – ABC      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Age -  67 years 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Sex –  female 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I.p.no - 2301516881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Unit   -  MEDI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Date of admission     -   23 / 07 / 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953F151-BA00-59BC-1B4E-F148CB366A8C}"/>
              </a:ext>
            </a:extLst>
          </p:cNvPr>
          <p:cNvSpPr txBox="1"/>
          <p:nvPr/>
        </p:nvSpPr>
        <p:spPr>
          <a:xfrm>
            <a:off x="2375648" y="582707"/>
            <a:ext cx="9081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  DEMPOGRAPHIC  DETAILS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2AC6E2CF-76C4-2ADD-0FAD-9E89D0480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31D2A93-02C3-C61E-4AED-ACD202734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400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5705ACB-49B2-E16F-2B51-9D3A116F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C984581-9C0D-FF45-7140-377BD743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9A117A-2E6A-4E27-92FA-CA2B65AE0F3B}"/>
              </a:ext>
            </a:extLst>
          </p:cNvPr>
          <p:cNvSpPr txBox="1"/>
          <p:nvPr/>
        </p:nvSpPr>
        <p:spPr>
          <a:xfrm>
            <a:off x="1976849" y="942361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 on  admission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2A5A595-8000-4537-9F09-F79097FCA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54424" y="1946429"/>
            <a:ext cx="7954392" cy="3615267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tightness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Anxiety 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shoulder and hand pain 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Weakness </a:t>
            </a:r>
          </a:p>
          <a:p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one day before admission she was severely dyspneic and distressed </a:t>
            </a:r>
          </a:p>
          <a:p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44060F-E747-149D-9FAC-3A114AD0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69E2380-CDA0-5555-7CDE-53C9F0C5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4</a:t>
            </a:fld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090CCD9-1BDC-4F50-CEAD-CF3D113DCBBB}"/>
              </a:ext>
            </a:extLst>
          </p:cNvPr>
          <p:cNvSpPr txBox="1"/>
          <p:nvPr/>
        </p:nvSpPr>
        <p:spPr>
          <a:xfrm>
            <a:off x="2438400" y="155346"/>
            <a:ext cx="4061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  <p:extLst>
      <p:ext uri="{BB962C8B-B14F-4D97-AF65-F5344CB8AC3E}">
        <p14:creationId xmlns:p14="http://schemas.microsoft.com/office/powerpoint/2010/main" val="880535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63C5BF-E460-442B-A404-F246D09172FC}"/>
              </a:ext>
            </a:extLst>
          </p:cNvPr>
          <p:cNvSpPr txBox="1"/>
          <p:nvPr/>
        </p:nvSpPr>
        <p:spPr>
          <a:xfrm>
            <a:off x="4403324" y="79899"/>
            <a:ext cx="4758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 history 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6C15888-C7D6-4AE1-ADE6-3EE60CA1B910}"/>
              </a:ext>
            </a:extLst>
          </p:cNvPr>
          <p:cNvSpPr txBox="1"/>
          <p:nvPr/>
        </p:nvSpPr>
        <p:spPr>
          <a:xfrm>
            <a:off x="763479" y="1544715"/>
            <a:ext cx="1098167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history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k/c/o  Hypertension 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history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under the treatment of telmisartan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since 10 years 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father died due to heart attack at age of 40 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Allergies and social history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NIL 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D404C0A-8640-4B00-A833-45BD8CD68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4AFFA3F-2F3F-D4F5-01E1-745D9E61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974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604846-3223-43FD-BCE7-2F6637B475D4}"/>
              </a:ext>
            </a:extLst>
          </p:cNvPr>
          <p:cNvSpPr/>
          <p:nvPr/>
        </p:nvSpPr>
        <p:spPr>
          <a:xfrm>
            <a:off x="-286870" y="971713"/>
            <a:ext cx="11107270" cy="5291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Weight  :  86 kg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BP  :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130/90 mmHg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  :  90 bpm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CVS :  S1S2 +ve murmurs heard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RS :  B/L NVBS +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CNS :  conscious and oriented Temperature : 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98⁰F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PICCLE : [-ve ]  </a:t>
            </a:r>
            <a:endParaRPr lang="en-IN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370551B6-D936-402B-A758-1F7FBBAF8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938859"/>
              </p:ext>
            </p:extLst>
          </p:nvPr>
        </p:nvGraphicFramePr>
        <p:xfrm>
          <a:off x="1278385" y="582760"/>
          <a:ext cx="9463596" cy="514344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07177">
                  <a:extLst>
                    <a:ext uri="{9D8B030D-6E8A-4147-A177-3AD203B41FA5}">
                      <a16:colId xmlns:a16="http://schemas.microsoft.com/office/drawing/2014/main" xmlns="" val="2339815160"/>
                    </a:ext>
                  </a:extLst>
                </a:gridCol>
                <a:gridCol w="2709408">
                  <a:extLst>
                    <a:ext uri="{9D8B030D-6E8A-4147-A177-3AD203B41FA5}">
                      <a16:colId xmlns:a16="http://schemas.microsoft.com/office/drawing/2014/main" xmlns="" val="1222241321"/>
                    </a:ext>
                  </a:extLst>
                </a:gridCol>
                <a:gridCol w="2910783">
                  <a:extLst>
                    <a:ext uri="{9D8B030D-6E8A-4147-A177-3AD203B41FA5}">
                      <a16:colId xmlns:a16="http://schemas.microsoft.com/office/drawing/2014/main" xmlns="" val="1456201042"/>
                    </a:ext>
                  </a:extLst>
                </a:gridCol>
                <a:gridCol w="3236228">
                  <a:extLst>
                    <a:ext uri="{9D8B030D-6E8A-4147-A177-3AD203B41FA5}">
                      <a16:colId xmlns:a16="http://schemas.microsoft.com/office/drawing/2014/main" xmlns="" val="1115039161"/>
                    </a:ext>
                  </a:extLst>
                </a:gridCol>
              </a:tblGrid>
              <a:tr h="573288">
                <a:tc>
                  <a:txBody>
                    <a:bodyPr/>
                    <a:lstStyle/>
                    <a:p>
                      <a:r>
                        <a:rPr lang="en-US" dirty="0"/>
                        <a:t>SL </a:t>
                      </a:r>
                    </a:p>
                    <a:p>
                      <a:r>
                        <a:rPr lang="en-US" dirty="0"/>
                        <a:t>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Lab Tests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ABNORMAL </a:t>
                      </a:r>
                    </a:p>
                    <a:p>
                      <a:r>
                        <a:rPr lang="en-US" dirty="0"/>
                        <a:t>                      VALUES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NORMAL </a:t>
                      </a:r>
                    </a:p>
                    <a:p>
                      <a:r>
                        <a:rPr lang="en-US" dirty="0"/>
                        <a:t>                     VALUES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0622269"/>
                  </a:ext>
                </a:extLst>
              </a:tr>
              <a:tr h="537649">
                <a:tc>
                  <a:txBody>
                    <a:bodyPr/>
                    <a:lstStyle/>
                    <a:p>
                      <a:r>
                        <a:rPr lang="en-US" sz="2000" b="1" dirty="0"/>
                        <a:t>1.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Hb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11.6 g/ dl </a:t>
                      </a:r>
                      <a:endParaRPr lang="en-IN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14 – 18 g / dl </a:t>
                      </a:r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3758845"/>
                  </a:ext>
                </a:extLst>
              </a:tr>
              <a:tr h="627887">
                <a:tc>
                  <a:txBody>
                    <a:bodyPr/>
                    <a:lstStyle/>
                    <a:p>
                      <a:r>
                        <a:rPr lang="en-US" sz="2000" b="1" dirty="0"/>
                        <a:t>2.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RBC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3.5 x 10^6cells / mm^3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/>
                        <a:t>4.3 – 5.9 x 10^6 cells / mm^3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8019910"/>
                  </a:ext>
                </a:extLst>
              </a:tr>
              <a:tr h="627887">
                <a:tc>
                  <a:txBody>
                    <a:bodyPr/>
                    <a:lstStyle/>
                    <a:p>
                      <a:r>
                        <a:rPr lang="en-US" sz="2000" b="1" dirty="0"/>
                        <a:t>3.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/>
                        <a:t>MCH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21 </a:t>
                      </a:r>
                      <a:r>
                        <a:rPr lang="en-IN" sz="2000" b="1" dirty="0" err="1">
                          <a:solidFill>
                            <a:srgbClr val="FF0000"/>
                          </a:solidFill>
                        </a:rPr>
                        <a:t>pg</a:t>
                      </a:r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 / cell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/>
                        <a:t>27 – 33 </a:t>
                      </a:r>
                      <a:r>
                        <a:rPr lang="en-IN" sz="2000" b="1" dirty="0" err="1"/>
                        <a:t>pg</a:t>
                      </a:r>
                      <a:r>
                        <a:rPr lang="en-IN" sz="2000" b="1" dirty="0"/>
                        <a:t> / cell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4454764"/>
                  </a:ext>
                </a:extLst>
              </a:tr>
              <a:tr h="627887">
                <a:tc>
                  <a:txBody>
                    <a:bodyPr/>
                    <a:lstStyle/>
                    <a:p>
                      <a:r>
                        <a:rPr lang="en-US" sz="2000" b="1" dirty="0"/>
                        <a:t>4.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MCHC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25 g / dl </a:t>
                      </a:r>
                    </a:p>
                    <a:p>
                      <a:endParaRPr lang="en-IN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/>
                        <a:t>33 – 37 g / dl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0294329"/>
                  </a:ext>
                </a:extLst>
              </a:tr>
              <a:tr h="627887">
                <a:tc>
                  <a:txBody>
                    <a:bodyPr/>
                    <a:lstStyle/>
                    <a:p>
                      <a:r>
                        <a:rPr lang="en-US" sz="2000" b="1" dirty="0"/>
                        <a:t>5.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TROPONIN   LEVELS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0.2 ng / ml </a:t>
                      </a:r>
                    </a:p>
                    <a:p>
                      <a:endParaRPr lang="en-IN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/>
                        <a:t>0.1 ng / ml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3524230"/>
                  </a:ext>
                </a:extLst>
              </a:tr>
              <a:tr h="627887">
                <a:tc>
                  <a:txBody>
                    <a:bodyPr/>
                    <a:lstStyle/>
                    <a:p>
                      <a:r>
                        <a:rPr lang="en-US" sz="2000" b="1" dirty="0"/>
                        <a:t>6.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Myoglobin   levels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78 ng / ml </a:t>
                      </a:r>
                    </a:p>
                    <a:p>
                      <a:endParaRPr lang="en-IN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1" dirty="0"/>
                        <a:t>10 – 65 ng /ml </a:t>
                      </a:r>
                    </a:p>
                    <a:p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3514071"/>
                  </a:ext>
                </a:extLst>
              </a:tr>
              <a:tr h="533666">
                <a:tc>
                  <a:txBody>
                    <a:bodyPr/>
                    <a:lstStyle/>
                    <a:p>
                      <a:r>
                        <a:rPr lang="en-US" sz="2000" b="1" dirty="0"/>
                        <a:t> 7. 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Triglycerides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178 mg / dl </a:t>
                      </a:r>
                      <a:endParaRPr lang="en-IN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&lt;160 mg / dl </a:t>
                      </a:r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15233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E4F1ED4-A850-4F99-8630-21EFAA42B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385" y="5694471"/>
            <a:ext cx="9492295" cy="493819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62E69F0-F39C-D4B6-C987-5B6F70529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E423831-E994-F0C9-0A65-979242C48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8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637F69F-B28F-1ECD-9382-51A19DE684E0}"/>
              </a:ext>
            </a:extLst>
          </p:cNvPr>
          <p:cNvSpPr txBox="1"/>
          <p:nvPr/>
        </p:nvSpPr>
        <p:spPr>
          <a:xfrm>
            <a:off x="2268071" y="1488141"/>
            <a:ext cx="67414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Confirmatory test – </a:t>
            </a:r>
          </a:p>
          <a:p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Doppler ECHO test – abnormal  </a:t>
            </a:r>
          </a:p>
        </p:txBody>
      </p:sp>
    </p:spTree>
    <p:extLst>
      <p:ext uri="{BB962C8B-B14F-4D97-AF65-F5344CB8AC3E}">
        <p14:creationId xmlns:p14="http://schemas.microsoft.com/office/powerpoint/2010/main" val="1816812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886DDC-9AED-451F-B4C4-261908723927}"/>
              </a:ext>
            </a:extLst>
          </p:cNvPr>
          <p:cNvSpPr txBox="1"/>
          <p:nvPr/>
        </p:nvSpPr>
        <p:spPr>
          <a:xfrm>
            <a:off x="1597981" y="542408"/>
            <a:ext cx="610783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n-IN" sz="3200" dirty="0">
                <a:solidFill>
                  <a:srgbClr val="FFFF00"/>
                </a:solidFill>
                <a:latin typeface="Algerian" panose="04020705040A02060702" pitchFamily="82" charset="0"/>
              </a:rPr>
              <a:t> </a:t>
            </a:r>
            <a:br>
              <a:rPr lang="en-IN" sz="3200" dirty="0">
                <a:solidFill>
                  <a:srgbClr val="FFFF00"/>
                </a:solidFill>
                <a:latin typeface="Algerian" panose="04020705040A02060702" pitchFamily="82" charset="0"/>
              </a:rPr>
            </a:br>
            <a:r>
              <a:rPr lang="en-IN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FF1205A-8DDB-4407-9F40-CAC4BCD48DBE}"/>
              </a:ext>
            </a:extLst>
          </p:cNvPr>
          <p:cNvSpPr txBox="1"/>
          <p:nvPr/>
        </p:nvSpPr>
        <p:spPr>
          <a:xfrm>
            <a:off x="1109710" y="3591794"/>
            <a:ext cx="6107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Final diagnosis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E3332E7D-E0D6-41B8-8A31-8D8D96556F11}"/>
              </a:ext>
            </a:extLst>
          </p:cNvPr>
          <p:cNvSpPr/>
          <p:nvPr/>
        </p:nvSpPr>
        <p:spPr>
          <a:xfrm>
            <a:off x="4558684" y="3765595"/>
            <a:ext cx="554855" cy="237171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C7AAAB6-3993-4870-B671-61F23726F1A3}"/>
              </a:ext>
            </a:extLst>
          </p:cNvPr>
          <p:cNvSpPr/>
          <p:nvPr/>
        </p:nvSpPr>
        <p:spPr>
          <a:xfrm>
            <a:off x="2645546" y="1305017"/>
            <a:ext cx="8735637" cy="17932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FROM  THE  SUBJECTIVE  AND  OBJECTIVE EVIDENCE  IT  IS  Confirm  THAT  ANGINA  PECTORIS with hypertension  </a:t>
            </a:r>
            <a:endParaRPr lang="en-IN" sz="2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067CC12-6A18-46B9-94B8-9F6CF2D84949}"/>
              </a:ext>
            </a:extLst>
          </p:cNvPr>
          <p:cNvSpPr/>
          <p:nvPr/>
        </p:nvSpPr>
        <p:spPr>
          <a:xfrm>
            <a:off x="4392232" y="4225770"/>
            <a:ext cx="5242264" cy="7812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ANGINA PECTORIS </a:t>
            </a:r>
            <a:endParaRPr lang="en-IN" sz="2800" dirty="0">
              <a:solidFill>
                <a:schemeClr val="tx1"/>
              </a:solidFill>
              <a:latin typeface="Cooper Black" panose="0208090404030B020404" pitchFamily="18" charset="0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88C7D51B-3EB8-7605-915D-FFD5C07BA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EF81ABB9-3109-C22D-D0CB-C9833820F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5546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7734</TotalTime>
  <Words>802</Words>
  <Application>Microsoft Office PowerPoint</Application>
  <PresentationFormat>Widescreen</PresentationFormat>
  <Paragraphs>227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Algerian</vt:lpstr>
      <vt:lpstr>Arial</vt:lpstr>
      <vt:lpstr>Arial Black</vt:lpstr>
      <vt:lpstr>Arial Rounded MT Bold</vt:lpstr>
      <vt:lpstr>Britannic Bold</vt:lpstr>
      <vt:lpstr>Broadway</vt:lpstr>
      <vt:lpstr>Calibri</vt:lpstr>
      <vt:lpstr>Calibri Light</vt:lpstr>
      <vt:lpstr>Cooper Black</vt:lpstr>
      <vt:lpstr>Eras Bold ITC</vt:lpstr>
      <vt:lpstr>Eras Demi ITC</vt:lpstr>
      <vt:lpstr>Franklin Gothic Heavy</vt:lpstr>
      <vt:lpstr>Rockwell Extra Bold</vt:lpstr>
      <vt:lpstr>Segoe UI Black</vt:lpstr>
      <vt:lpstr>Times New Roman</vt:lpstr>
      <vt:lpstr>Wingdings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R.R. COLLEGE OF PHARMACY</dc:title>
  <dc:creator>Animesh Das</dc:creator>
  <cp:lastModifiedBy>User</cp:lastModifiedBy>
  <cp:revision>129</cp:revision>
  <dcterms:created xsi:type="dcterms:W3CDTF">2021-06-14T13:02:24Z</dcterms:created>
  <dcterms:modified xsi:type="dcterms:W3CDTF">2024-09-03T06:32:29Z</dcterms:modified>
</cp:coreProperties>
</file>