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2" r:id="rId2"/>
    <p:sldId id="256" r:id="rId3"/>
    <p:sldId id="288" r:id="rId4"/>
    <p:sldId id="289" r:id="rId5"/>
    <p:sldId id="298" r:id="rId6"/>
    <p:sldId id="299" r:id="rId7"/>
    <p:sldId id="264" r:id="rId8"/>
    <p:sldId id="300" r:id="rId9"/>
    <p:sldId id="292" r:id="rId10"/>
    <p:sldId id="273" r:id="rId11"/>
    <p:sldId id="274" r:id="rId12"/>
    <p:sldId id="275" r:id="rId13"/>
    <p:sldId id="301" r:id="rId14"/>
    <p:sldId id="276" r:id="rId15"/>
    <p:sldId id="27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6C44D-1292-4500-A74C-FC690C4051B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A204D-3C06-44EB-AE3F-476739591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253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A204D-3C06-44EB-AE3F-476739591F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758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37E999-8F19-E4BF-7AA4-A5A489B06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0CBD5E4-34E0-6AE2-5AE2-76814EC94B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15E87A-3F95-3D9B-80CB-7E6E0553A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5DA31-BEB1-429C-87F3-C0B246B6A51C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F49704-EEF7-E5FE-E69B-9FE903EEF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7587E-3414-D0A8-E62C-559FC0700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1432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724DA0-1152-C477-AA4E-DBD28DBF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E8508CD-F683-24B1-FD38-E65320FCE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A1B738B-485D-3358-2CFF-EB651D0B3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9F81-02A1-4666-8240-FF93437A3131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7CD665-C8B4-6106-5425-F7FB5A4A9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0AEB81-5EFC-429C-A2C7-3D39A39EB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9519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73D818D-43EB-CB03-69AB-56E1E383F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DFDDD06-C0A0-FF31-5F3F-D666720B31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F5EF55-1C2C-F06A-C217-0524A52F1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772-7EFA-4ADD-9BB9-5ACD5CBD50F0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1C921E7-1631-CC59-E0D0-931A1DE45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FC4E64-3D79-0168-81E4-85962FAFB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390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4846D7-5519-70AD-627B-168F5EE7E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9118A4-F416-687C-7667-A00ED5AFAE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B8676A6-A8A2-AA99-C66E-BA2D2EFD8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4CFDA-BABF-447E-A203-047B5EBD880E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1B26F3-95DF-CE9D-75D4-DA2D5B735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1C34951-3A8D-A825-9034-050C22836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7119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5BE2B0-1C90-5354-8740-F236E286D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F93F340-75B4-4547-609D-48A0D1A5C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292BB41-7877-5B25-30A0-334403EE9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B8C6-139F-49B5-AB8B-603F7DFD160A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206600-0867-5BD3-B070-EEA9C5155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9A558B-AD8B-F830-2CBC-9638FC47B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408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F8C44C-21DD-7CA3-6870-75DA4127F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71F8F7-2C64-0A47-9C5B-E261D60BAE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0C842F0-979C-1E23-DF99-FF026F25E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AEFB521-CF75-2A46-BD98-EC5BB536A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77B7-B5DB-4E97-81E6-C26CDBE07163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CE72A4F-36DF-0BD7-05B8-8C619C592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B8A06C5-ADF7-B2F8-D33F-2BFBDF12E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5132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638050-4999-AC5B-E33C-C4DEFA1A1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1D6D2CB-21B5-C8EB-E10B-B495D90AD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8EBB7F9-E70A-5D23-2707-9B79D790D6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33C4451-3618-503F-379B-70799F5FD3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8CE072A-99E4-C969-A382-A176D794A0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2108242-4FF8-6DDC-A24C-412D85EAD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A716B-CAF3-45AE-A500-A03BEEC2158A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2861FA2-F42F-012E-509C-543EE516D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824FC2A-4FFC-7CE6-C821-F7879F447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7555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BF9E77-5467-F2A3-2A80-270B9BCB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53F2B3D-DD2E-B11A-2D81-9DC4BD434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907B-AD5F-4362-9998-FAB9298AF168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49B7ACD-D997-1ED1-A49D-7D7F2D10D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8E9918E-C98C-354C-C10E-538AA76D6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1724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534F7C2-0B42-B1A9-E0BF-94BCBFD85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8E85-9395-4F88-B738-8BBFB3305D68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77886A8-7671-7D5D-F1FB-262159842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2BF7AAA-2823-6F7A-3149-FCB9F67C1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2316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45DC36-F7F4-199D-72D4-8020D86F4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D17B71-7E7A-A943-861E-FDB1D930B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1DD10C3-0E97-8634-575D-708F82953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184CBDA-09CB-2023-89F9-01015D8E1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59E96-40E6-4264-8576-D919199D51A7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DC87E5-A0CD-ABE3-8C6F-A37D8A843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AA89C46-4DB8-9EC0-516F-DE82F371B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8751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C349EE-8E1E-8A72-9FF4-6BD32198E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FBFEC58-172C-D0A0-CEE8-C8A9207B17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0342F37-6B67-30F1-5D62-8AB74359D5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5591845-D28E-B782-5D34-AC3B04202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05215-6728-44D1-A6AA-6344FBA7A52E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CBAB666-933C-3A17-7FD0-FB102B4E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38E3270-C8B1-AED4-6CBF-F614EBA22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479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D07099C-010F-6F08-FD29-D42D74D43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F5F764C-0C26-E273-DD0E-979F67D8F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178EBEC-CA30-725F-74F7-4B0C71FD7E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0EE6F-BE96-44ED-920A-E0C3DB1038DC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365FBBB-2478-CB6D-8DB6-74BA8EC71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585557-0604-8FB5-EF4F-128C72EC8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BC866-54B7-46B0-9904-F69A40CEBE5F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722159">
            <a:off x="2552700" y="2679699"/>
            <a:ext cx="802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3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xmlns="" id="{A0857E43-6BDC-4F9A-0AD7-68DDDF45CD8F}"/>
              </a:ext>
            </a:extLst>
          </p:cNvPr>
          <p:cNvSpPr txBox="1"/>
          <p:nvPr/>
        </p:nvSpPr>
        <p:spPr>
          <a:xfrm>
            <a:off x="2906546" y="3137222"/>
            <a:ext cx="7075654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Case  Presentation  On </a:t>
            </a:r>
            <a:r>
              <a:rPr lang="en-IN" sz="4000" b="1" u="sng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GERD </a:t>
            </a: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  <a:r>
              <a:rPr lang="en-IN" sz="4000" b="1" u="sng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D283DB0E-B642-CD30-F17B-6A88678ED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B7788F4C-5E6C-069C-AB96-ECD649F8A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</a:t>
            </a:fld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CECAE12-3C31-5646-FF93-052C1C934E1F}"/>
              </a:ext>
            </a:extLst>
          </p:cNvPr>
          <p:cNvSpPr txBox="1"/>
          <p:nvPr/>
        </p:nvSpPr>
        <p:spPr>
          <a:xfrm>
            <a:off x="5450542" y="0"/>
            <a:ext cx="1577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F586DC5-C383-E578-5189-4BD42D9F517A}"/>
              </a:ext>
            </a:extLst>
          </p:cNvPr>
          <p:cNvSpPr txBox="1"/>
          <p:nvPr/>
        </p:nvSpPr>
        <p:spPr>
          <a:xfrm>
            <a:off x="1846728" y="1909483"/>
            <a:ext cx="1001357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the patient quality of life .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treat the cough and abdominal pain .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decrease the breathlessness  and improve the breathing .</a:t>
            </a:r>
          </a:p>
          <a:p>
            <a:r>
              <a:rPr lang="en-IN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8543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E8B9ADA-EDF7-8E9C-BBE5-31E8F32CC09F}"/>
              </a:ext>
            </a:extLst>
          </p:cNvPr>
          <p:cNvSpPr txBox="1"/>
          <p:nvPr/>
        </p:nvSpPr>
        <p:spPr>
          <a:xfrm>
            <a:off x="4607858" y="0"/>
            <a:ext cx="3585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Treatment chart 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EA4413B9-FFD7-CF48-4E12-301E474F5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258729"/>
              </p:ext>
            </p:extLst>
          </p:nvPr>
        </p:nvGraphicFramePr>
        <p:xfrm>
          <a:off x="212165" y="621055"/>
          <a:ext cx="11800544" cy="38992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9811">
                  <a:extLst>
                    <a:ext uri="{9D8B030D-6E8A-4147-A177-3AD203B41FA5}">
                      <a16:colId xmlns:a16="http://schemas.microsoft.com/office/drawing/2014/main" xmlns="" val="2144269068"/>
                    </a:ext>
                  </a:extLst>
                </a:gridCol>
                <a:gridCol w="2312895">
                  <a:extLst>
                    <a:ext uri="{9D8B030D-6E8A-4147-A177-3AD203B41FA5}">
                      <a16:colId xmlns:a16="http://schemas.microsoft.com/office/drawing/2014/main" xmlns="" val="3645734688"/>
                    </a:ext>
                  </a:extLst>
                </a:gridCol>
                <a:gridCol w="2277035">
                  <a:extLst>
                    <a:ext uri="{9D8B030D-6E8A-4147-A177-3AD203B41FA5}">
                      <a16:colId xmlns:a16="http://schemas.microsoft.com/office/drawing/2014/main" xmlns="" val="1428185468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3809235700"/>
                    </a:ext>
                  </a:extLst>
                </a:gridCol>
                <a:gridCol w="1111623">
                  <a:extLst>
                    <a:ext uri="{9D8B030D-6E8A-4147-A177-3AD203B41FA5}">
                      <a16:colId xmlns:a16="http://schemas.microsoft.com/office/drawing/2014/main" xmlns="" val="1304674387"/>
                    </a:ext>
                  </a:extLst>
                </a:gridCol>
                <a:gridCol w="1506071">
                  <a:extLst>
                    <a:ext uri="{9D8B030D-6E8A-4147-A177-3AD203B41FA5}">
                      <a16:colId xmlns:a16="http://schemas.microsoft.com/office/drawing/2014/main" xmlns="" val="3655080847"/>
                    </a:ext>
                  </a:extLst>
                </a:gridCol>
                <a:gridCol w="2716309">
                  <a:extLst>
                    <a:ext uri="{9D8B030D-6E8A-4147-A177-3AD203B41FA5}">
                      <a16:colId xmlns:a16="http://schemas.microsoft.com/office/drawing/2014/main" xmlns="" val="2184945303"/>
                    </a:ext>
                  </a:extLst>
                </a:gridCol>
              </a:tblGrid>
              <a:tr h="45688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Brand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73623723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genta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Gentamycin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7823036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ranitidine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Ranitidine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69683873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CPM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chlorphenaramine</a:t>
                      </a:r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474769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dolo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Paracetamol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46259577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deri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Theophylline and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etophylline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5022971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celin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Vitamin 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6811747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Syp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rantac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Ranitidine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2268968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BB254597-C77C-0370-ACCB-6B3EC5DC9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791538"/>
              </p:ext>
            </p:extLst>
          </p:nvPr>
        </p:nvGraphicFramePr>
        <p:xfrm>
          <a:off x="212165" y="4520318"/>
          <a:ext cx="11800544" cy="20595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0847">
                  <a:extLst>
                    <a:ext uri="{9D8B030D-6E8A-4147-A177-3AD203B41FA5}">
                      <a16:colId xmlns:a16="http://schemas.microsoft.com/office/drawing/2014/main" xmlns="" val="3977195226"/>
                    </a:ext>
                  </a:extLst>
                </a:gridCol>
                <a:gridCol w="2321859">
                  <a:extLst>
                    <a:ext uri="{9D8B030D-6E8A-4147-A177-3AD203B41FA5}">
                      <a16:colId xmlns:a16="http://schemas.microsoft.com/office/drawing/2014/main" xmlns="" val="209173822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501781165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1492779321"/>
                    </a:ext>
                  </a:extLst>
                </a:gridCol>
                <a:gridCol w="1093694">
                  <a:extLst>
                    <a:ext uri="{9D8B030D-6E8A-4147-A177-3AD203B41FA5}">
                      <a16:colId xmlns:a16="http://schemas.microsoft.com/office/drawing/2014/main" xmlns="" val="2225876693"/>
                    </a:ext>
                  </a:extLst>
                </a:gridCol>
                <a:gridCol w="1515035">
                  <a:extLst>
                    <a:ext uri="{9D8B030D-6E8A-4147-A177-3AD203B41FA5}">
                      <a16:colId xmlns:a16="http://schemas.microsoft.com/office/drawing/2014/main" xmlns="" val="47521161"/>
                    </a:ext>
                  </a:extLst>
                </a:gridCol>
                <a:gridCol w="2716309">
                  <a:extLst>
                    <a:ext uri="{9D8B030D-6E8A-4147-A177-3AD203B41FA5}">
                      <a16:colId xmlns:a16="http://schemas.microsoft.com/office/drawing/2014/main" xmlns="" val="2396023807"/>
                    </a:ext>
                  </a:extLst>
                </a:gridCol>
              </a:tblGrid>
              <a:tr h="514897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Liquid paraffin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Liquid paraffin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Topical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6860976"/>
                  </a:ext>
                </a:extLst>
              </a:tr>
              <a:tr h="514897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BVM ointment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Betamethasone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Topical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3407385"/>
                  </a:ext>
                </a:extLst>
              </a:tr>
              <a:tr h="514897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Syp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rexcof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Dextromethophan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887344"/>
                  </a:ext>
                </a:extLst>
              </a:tr>
              <a:tr h="514897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Neb Salbutamol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Sulbutamol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Nasal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06463161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1597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B8AB991-10CB-7F9A-2464-3E1D2D4ED4BD}"/>
              </a:ext>
            </a:extLst>
          </p:cNvPr>
          <p:cNvSpPr txBox="1"/>
          <p:nvPr/>
        </p:nvSpPr>
        <p:spPr>
          <a:xfrm>
            <a:off x="4527176" y="0"/>
            <a:ext cx="383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 description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968398C-B839-B45D-5358-D4106CE3F6DC}"/>
              </a:ext>
            </a:extLst>
          </p:cNvPr>
          <p:cNvSpPr txBox="1"/>
          <p:nvPr/>
        </p:nvSpPr>
        <p:spPr>
          <a:xfrm>
            <a:off x="286870" y="636493"/>
            <a:ext cx="1175273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genta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aminoglycoside antibiotics , to treat the bacterial infection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ranitidine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h2 blockers , to 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trewat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certain conditions in which the stomach produce too much acid or to treat ulcers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CPM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anti allergic medication , to treat to relieve symptoms of allergy , hay fever , and the common cold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dolo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analgesic and antipyretic drugs to treat the reduce the mild and moderate pain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deri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bronchodilators , to treat the asthma , acute severe bronchospasm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celin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nutritional supplement to used as to prevent and treat nutritional deficiencies and vitamin C deficiency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Syp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rantac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as antibiotics to treat the stomach acids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Liquid paraffin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emollients to treat itchy , irritants and dry skin problems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BVM ointment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corticosteroids , to treat the reduce the swelling , redness and itching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Syp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rexcof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expectorant to treat the cough and cold preparations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 salbutamol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bronchodilators to treat the asthma , breathlessness 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5132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4A9C38B-3D75-55E3-F342-47CF9CF2027B}"/>
              </a:ext>
            </a:extLst>
          </p:cNvPr>
          <p:cNvSpPr txBox="1"/>
          <p:nvPr/>
        </p:nvSpPr>
        <p:spPr>
          <a:xfrm>
            <a:off x="4491318" y="0"/>
            <a:ext cx="4052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AA1042C-6F7F-6FE0-E498-BD481A3107B0}"/>
              </a:ext>
            </a:extLst>
          </p:cNvPr>
          <p:cNvSpPr txBox="1"/>
          <p:nvPr/>
        </p:nvSpPr>
        <p:spPr>
          <a:xfrm>
            <a:off x="2608729" y="1604683"/>
            <a:ext cx="69745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paracetamol   1 – 1 – 1    650 mg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CPM    1 – 0 – 1    10 mg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Syp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rantac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1 – 1– 1     10 ml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celin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vitamin C   1 – 0 – 0     500 mg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Liquid paraffin    1 – 0 – 1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BVM ointment    1 – 0 – 1 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3195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851EF99-8799-10A9-7E46-0EA6C1A195DC}"/>
              </a:ext>
            </a:extLst>
          </p:cNvPr>
          <p:cNvSpPr txBox="1"/>
          <p:nvPr/>
        </p:nvSpPr>
        <p:spPr>
          <a:xfrm>
            <a:off x="4787154" y="0"/>
            <a:ext cx="5755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145638-C9AA-BEFC-AAE2-5378CB2F1534}"/>
              </a:ext>
            </a:extLst>
          </p:cNvPr>
          <p:cNvSpPr txBox="1"/>
          <p:nvPr/>
        </p:nvSpPr>
        <p:spPr>
          <a:xfrm>
            <a:off x="1290919" y="1296086"/>
            <a:ext cx="1045284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Advice the patient not to skip meals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stress and NSAIDS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Elevate the head on the bed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coughing mouth should be closed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dust , allergen , alcohol , smoking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choclate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coffee , soda , alcoholic drinks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citrus fruits and juices of tomato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Advice the patient to eat boil food for 2 – 3 weeks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green vegetables should be taken to regenerate the lining of stomach . </a:t>
            </a:r>
          </a:p>
          <a:p>
            <a:r>
              <a:rPr lang="en-IN" dirty="0"/>
              <a:t>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7061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D196F7F-237D-22F2-EFA2-26BFFA12A54F}"/>
              </a:ext>
            </a:extLst>
          </p:cNvPr>
          <p:cNvSpPr txBox="1"/>
          <p:nvPr/>
        </p:nvSpPr>
        <p:spPr>
          <a:xfrm>
            <a:off x="3738282" y="2241176"/>
            <a:ext cx="52443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5023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24BD5E1-B0EB-9452-E96B-1404BBF9DEB6}"/>
              </a:ext>
            </a:extLst>
          </p:cNvPr>
          <p:cNvSpPr txBox="1"/>
          <p:nvPr/>
        </p:nvSpPr>
        <p:spPr>
          <a:xfrm>
            <a:off x="3792071" y="0"/>
            <a:ext cx="5468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72D6D4-E1C4-545B-2B0F-5010AE7E00D0}"/>
              </a:ext>
            </a:extLst>
          </p:cNvPr>
          <p:cNvSpPr txBox="1"/>
          <p:nvPr/>
        </p:nvSpPr>
        <p:spPr>
          <a:xfrm>
            <a:off x="4684059" y="2008094"/>
            <a:ext cx="36844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– ABC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– 60 years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Sex – male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– Medi Gastro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C866-54B7-46B0-9904-F69A40CEBE5F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3289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CEEA04-3A35-DAAC-8120-16B400F4F672}"/>
              </a:ext>
            </a:extLst>
          </p:cNvPr>
          <p:cNvSpPr txBox="1"/>
          <p:nvPr/>
        </p:nvSpPr>
        <p:spPr>
          <a:xfrm>
            <a:off x="2779059" y="157722"/>
            <a:ext cx="3074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8F7398-1B9D-D626-9055-A28FBF3EA8C2}"/>
              </a:ext>
            </a:extLst>
          </p:cNvPr>
          <p:cNvSpPr txBox="1"/>
          <p:nvPr/>
        </p:nvSpPr>
        <p:spPr>
          <a:xfrm>
            <a:off x="2268071" y="1506071"/>
            <a:ext cx="35858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– SUBJECTIVE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– OBJECTIVE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 ASSESSMENT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– PLANNING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2ECF3BE-A19A-5F9C-75D8-3CAE7AB16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9FB065E8-60B7-1F9F-13B6-53C5C6B8E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116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CC518B-ECA5-A10D-4CB4-744EFC232B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8859" y="805570"/>
            <a:ext cx="10515600" cy="1325563"/>
          </a:xfrm>
        </p:spPr>
        <p:txBody>
          <a:bodyPr/>
          <a:lstStyle/>
          <a:p>
            <a:pPr lvl="0"/>
            <a:r>
              <a:rPr lang="en-US" dirty="0">
                <a:latin typeface="Arial Black" pitchFamily="34"/>
              </a:rPr>
              <a:t>          CHIEF COMPLAINTS </a:t>
            </a:r>
            <a:endParaRPr lang="en-IN" dirty="0">
              <a:latin typeface="Arial Black" pitchFamily="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54B0A2-2F5F-68D2-E89A-2B010163E98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499959" y="3105982"/>
            <a:ext cx="7192082" cy="260453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c/o abdominal discomfort for 10 days</a:t>
            </a:r>
          </a:p>
          <a:p>
            <a:pPr marL="0" lvl="0" indent="0">
              <a:buNone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Difficulty in breathing , skin allergy and cough with expectoration .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D7BEEB-0FA7-981D-7AF8-E111D59E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71DC07-3487-C3BD-C01A-EE85F3885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4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59C34F-D805-8FA9-26C8-837CAFEA11E3}"/>
              </a:ext>
            </a:extLst>
          </p:cNvPr>
          <p:cNvSpPr txBox="1"/>
          <p:nvPr/>
        </p:nvSpPr>
        <p:spPr>
          <a:xfrm>
            <a:off x="1954305" y="34706"/>
            <a:ext cx="4312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80124B-BE28-4623-BD84-9D470DA3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7757F8-9A33-4C12-5C08-F68AFDD4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5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1C95A9-E23C-E18D-8AA7-F41E71796AB2}"/>
              </a:ext>
            </a:extLst>
          </p:cNvPr>
          <p:cNvSpPr txBox="1"/>
          <p:nvPr/>
        </p:nvSpPr>
        <p:spPr>
          <a:xfrm>
            <a:off x="2994212" y="439271"/>
            <a:ext cx="45271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history –</a:t>
            </a:r>
          </a:p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4CE3274-50B0-770F-7370-513B00327C7D}"/>
              </a:ext>
            </a:extLst>
          </p:cNvPr>
          <p:cNvSpPr txBox="1"/>
          <p:nvPr/>
        </p:nvSpPr>
        <p:spPr>
          <a:xfrm>
            <a:off x="1613644" y="2058982"/>
            <a:ext cx="1004047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medical history – k/c/o of bronchial asthma before 3 days  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medication history – nil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history – nil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history –  mixed  </a:t>
            </a:r>
          </a:p>
        </p:txBody>
      </p:sp>
    </p:spTree>
    <p:extLst>
      <p:ext uri="{BB962C8B-B14F-4D97-AF65-F5344CB8AC3E}">
        <p14:creationId xmlns:p14="http://schemas.microsoft.com/office/powerpoint/2010/main" val="2155568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6DB9B-7E53-D40B-CC31-72EA51C1F01E}"/>
              </a:ext>
            </a:extLst>
          </p:cNvPr>
          <p:cNvSpPr txBox="1"/>
          <p:nvPr/>
        </p:nvSpPr>
        <p:spPr>
          <a:xfrm>
            <a:off x="3332298" y="1612890"/>
            <a:ext cx="635041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Weight  :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kg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  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 / 70  mmHg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79 bpm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RR : 26 bpm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CVS :  S1S2 +ve murmurs heard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 :  B/L NVBS + , wheezing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CNS 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concious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oriented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P/A : Soft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3C7EEE-EE15-AE16-BCB8-39BE02B66B05}"/>
              </a:ext>
            </a:extLst>
          </p:cNvPr>
          <p:cNvSpPr txBox="1"/>
          <p:nvPr/>
        </p:nvSpPr>
        <p:spPr>
          <a:xfrm>
            <a:off x="3453589" y="193418"/>
            <a:ext cx="61078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AC1C28E-61BF-E8F9-8EDA-B4B193A7F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95E2ADC-142A-FADF-F7D5-D4B8B8D04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0070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19C4172-1F3C-41D6-B319-7ADCA9E9C03D}"/>
              </a:ext>
            </a:extLst>
          </p:cNvPr>
          <p:cNvSpPr txBox="1"/>
          <p:nvPr/>
        </p:nvSpPr>
        <p:spPr>
          <a:xfrm>
            <a:off x="3675530" y="0"/>
            <a:ext cx="61109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E89E4ED6-6ADB-66A3-5302-AEBC54BE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D12F1A06-CFFD-64E9-2ED8-3EE94C1F5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7</a:t>
            </a:fld>
            <a:endParaRPr lang="en-IN"/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xmlns="" id="{29DC292D-1D37-92D3-E09B-4E6F34FFF3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790851"/>
              </p:ext>
            </p:extLst>
          </p:nvPr>
        </p:nvGraphicFramePr>
        <p:xfrm>
          <a:off x="194235" y="764489"/>
          <a:ext cx="11782612" cy="3744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3247">
                  <a:extLst>
                    <a:ext uri="{9D8B030D-6E8A-4147-A177-3AD203B41FA5}">
                      <a16:colId xmlns:a16="http://schemas.microsoft.com/office/drawing/2014/main" xmlns="" val="1636628320"/>
                    </a:ext>
                  </a:extLst>
                </a:gridCol>
                <a:gridCol w="2949389">
                  <a:extLst>
                    <a:ext uri="{9D8B030D-6E8A-4147-A177-3AD203B41FA5}">
                      <a16:colId xmlns:a16="http://schemas.microsoft.com/office/drawing/2014/main" xmlns="" val="304975559"/>
                    </a:ext>
                  </a:extLst>
                </a:gridCol>
                <a:gridCol w="3827929">
                  <a:extLst>
                    <a:ext uri="{9D8B030D-6E8A-4147-A177-3AD203B41FA5}">
                      <a16:colId xmlns:a16="http://schemas.microsoft.com/office/drawing/2014/main" xmlns="" val="3505312615"/>
                    </a:ext>
                  </a:extLst>
                </a:gridCol>
                <a:gridCol w="4052047">
                  <a:extLst>
                    <a:ext uri="{9D8B030D-6E8A-4147-A177-3AD203B41FA5}">
                      <a16:colId xmlns:a16="http://schemas.microsoft.com/office/drawing/2014/main" xmlns="" val="1402510734"/>
                    </a:ext>
                  </a:extLst>
                </a:gridCol>
              </a:tblGrid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value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value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16957243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RBC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4.26*10¹²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 – 5.9 * 10¹²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50363828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WBC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 * 10⁹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 – 10.5 * 10⁹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6498494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Haemoglobin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– 14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20889507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MCV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92.9 fl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– 100 fl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7239178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27.6 pg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– 34 pg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9105890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mm 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20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mmhr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0689834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– 40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7480635"/>
                  </a:ext>
                </a:extLst>
              </a:tr>
            </a:tbl>
          </a:graphicData>
        </a:graphic>
      </p:graphicFrame>
      <p:graphicFrame>
        <p:nvGraphicFramePr>
          <p:cNvPr id="8" name="Table 10">
            <a:extLst>
              <a:ext uri="{FF2B5EF4-FFF2-40B4-BE49-F238E27FC236}">
                <a16:creationId xmlns:a16="http://schemas.microsoft.com/office/drawing/2014/main" xmlns="" id="{E94B8B53-21BE-027B-E4D1-BC8EB1A310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121758"/>
              </p:ext>
            </p:extLst>
          </p:nvPr>
        </p:nvGraphicFramePr>
        <p:xfrm>
          <a:off x="194235" y="4509249"/>
          <a:ext cx="11782612" cy="14798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3247">
                  <a:extLst>
                    <a:ext uri="{9D8B030D-6E8A-4147-A177-3AD203B41FA5}">
                      <a16:colId xmlns:a16="http://schemas.microsoft.com/office/drawing/2014/main" xmlns="" val="3178708744"/>
                    </a:ext>
                  </a:extLst>
                </a:gridCol>
                <a:gridCol w="2940424">
                  <a:extLst>
                    <a:ext uri="{9D8B030D-6E8A-4147-A177-3AD203B41FA5}">
                      <a16:colId xmlns:a16="http://schemas.microsoft.com/office/drawing/2014/main" xmlns="" val="1557050517"/>
                    </a:ext>
                  </a:extLst>
                </a:gridCol>
                <a:gridCol w="3827929">
                  <a:extLst>
                    <a:ext uri="{9D8B030D-6E8A-4147-A177-3AD203B41FA5}">
                      <a16:colId xmlns:a16="http://schemas.microsoft.com/office/drawing/2014/main" xmlns="" val="4286263358"/>
                    </a:ext>
                  </a:extLst>
                </a:gridCol>
                <a:gridCol w="4061012">
                  <a:extLst>
                    <a:ext uri="{9D8B030D-6E8A-4147-A177-3AD203B41FA5}">
                      <a16:colId xmlns:a16="http://schemas.microsoft.com/office/drawing/2014/main" xmlns="" val="4156153273"/>
                    </a:ext>
                  </a:extLst>
                </a:gridCol>
              </a:tblGrid>
              <a:tr h="49327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Serum creatinine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 – 1.3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8937481"/>
                  </a:ext>
                </a:extLst>
              </a:tr>
              <a:tr h="49327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Serum phosphate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 – 4.5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8201629"/>
                  </a:ext>
                </a:extLst>
              </a:tr>
              <a:tr h="49327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Platelets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173.0*10⁹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 – 400 * 10⁹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555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0316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1C236E9-9B5E-030B-C319-7972B59A9B44}"/>
              </a:ext>
            </a:extLst>
          </p:cNvPr>
          <p:cNvSpPr txBox="1"/>
          <p:nvPr/>
        </p:nvSpPr>
        <p:spPr>
          <a:xfrm>
            <a:off x="4697506" y="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 test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92EAF94-A444-CFB7-8EFB-EA7D05A29010}"/>
              </a:ext>
            </a:extLst>
          </p:cNvPr>
          <p:cNvSpPr txBox="1"/>
          <p:nvPr/>
        </p:nvSpPr>
        <p:spPr>
          <a:xfrm>
            <a:off x="2698377" y="1963270"/>
            <a:ext cx="7467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USG abdomen –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X - Ray increased BVM [ broncho vascular marking ]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7E3427-F334-E065-325B-F2D7D57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424CAC8-D185-E11D-7D47-29C912435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3433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CC0A81-27D6-ACA4-4D1E-0F98ED6FDB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436842"/>
            <a:ext cx="10515600" cy="1325563"/>
          </a:xfrm>
        </p:spPr>
        <p:txBody>
          <a:bodyPr>
            <a:normAutofit/>
          </a:bodyPr>
          <a:lstStyle/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16CA50-12AB-6ABB-5258-A8574224A0D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bronchial asthma and GERD . </a:t>
            </a:r>
          </a:p>
          <a:p>
            <a:pPr marL="0" lvl="0" indent="0">
              <a:lnSpc>
                <a:spcPct val="80000"/>
              </a:lnSpc>
              <a:buNone/>
            </a:pPr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C24878-3012-B2F6-9E49-1338ECF2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DC245B-B882-48BC-B296-B0CEF1069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9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79E3052-50E2-D025-1AEE-29C6A063A431}"/>
              </a:ext>
            </a:extLst>
          </p:cNvPr>
          <p:cNvSpPr txBox="1"/>
          <p:nvPr/>
        </p:nvSpPr>
        <p:spPr>
          <a:xfrm>
            <a:off x="1441075" y="3459213"/>
            <a:ext cx="86352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diagnosis – </a:t>
            </a: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GERD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2661</TotalTime>
  <Words>864</Words>
  <Application>Microsoft Office PowerPoint</Application>
  <PresentationFormat>Widescreen</PresentationFormat>
  <Paragraphs>236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          CHIEF COMPLAINTS </vt:lpstr>
      <vt:lpstr>PowerPoint Presentation</vt:lpstr>
      <vt:lpstr>PowerPoint Presentation</vt:lpstr>
      <vt:lpstr>PowerPoint Presentation</vt:lpstr>
      <vt:lpstr>PowerPoint Presentation</vt:lpstr>
      <vt:lpstr>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User</cp:lastModifiedBy>
  <cp:revision>9</cp:revision>
  <dcterms:created xsi:type="dcterms:W3CDTF">2023-06-20T08:13:15Z</dcterms:created>
  <dcterms:modified xsi:type="dcterms:W3CDTF">2024-09-03T06:36:20Z</dcterms:modified>
</cp:coreProperties>
</file>