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6E9775-B7E4-4049-ACD7-00326BA204DA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7009E-D95E-4365-995B-5C3DBFE9D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58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7009E-D95E-4365-995B-5C3DBFE9D8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299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70DEE-4BC4-429A-A5EC-B7EA87E1B477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62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75A19-0DFA-4F5A-905C-52FF7664B3EE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430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D2B8-CC8E-4D3F-AA69-A3748F326629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3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EF39C-C9E5-4268-83B2-7680B59D8D3C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651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F4DF2-C536-4F26-BF37-5132C051D7A2}" type="datetime1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553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46E7-FE4B-4CF2-B704-54CDF96175B6}" type="datetime1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15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EA5C7-ED5C-4718-A88B-61CE4A3AA629}" type="datetime1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31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5DDC5-357F-4688-885E-7CFB8C85F103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50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1E051-53A6-4397-8702-2341678E6102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582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2D9C1-0BD0-4C57-B89D-CBCCC526C6C2}" type="datetime1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888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33F5-6AB3-4A87-844D-B4A872B3D67B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16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06035-126F-4801-9FF4-21CBA4A1DC80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37198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DE5F-4E92-4B3D-A628-2A8E349718A1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704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9AAED-30C1-4439-B815-5F876003C6AD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3417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69067-A52E-45BB-9EDC-51F767E303AF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28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3A0E0-33BE-48BE-84C7-30E65FDBE286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89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AF65-2388-495E-92B7-A599B17F00F3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3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5E63199-C576-4832-A8E7-845A74845304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0092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2235201" y="2967028"/>
            <a:ext cx="8206284" cy="690574"/>
          </a:xfrm>
          <a:prstGeom prst="rect">
            <a:avLst/>
          </a:prstGeom>
        </p:spPr>
        <p:txBody>
          <a:bodyPr vert="horz" wrap="square" lIns="0" tIns="13335" rIns="0" bIns="0" rtlCol="0" anchor="b">
            <a:spAutoFit/>
          </a:bodyPr>
          <a:lstStyle/>
          <a:p>
            <a:pPr marL="13970">
              <a:spcBef>
                <a:spcPts val="105"/>
              </a:spcBef>
            </a:pPr>
            <a:r>
              <a:rPr spc="-10" dirty="0">
                <a:solidFill>
                  <a:srgbClr val="FFFFFF"/>
                </a:solidFill>
              </a:rPr>
              <a:t>Parkinsonism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9941" y="1607262"/>
            <a:ext cx="7789545" cy="197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spcBef>
                <a:spcPts val="105"/>
              </a:spcBef>
              <a:buFont typeface="Tahoma"/>
              <a:buChar char="•"/>
              <a:tabLst>
                <a:tab pos="355600" algn="l"/>
              </a:tabLst>
            </a:pP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Parkinson’s</a:t>
            </a:r>
            <a:r>
              <a:rPr sz="3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disease</a:t>
            </a:r>
            <a:r>
              <a:rPr sz="3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(PD)</a:t>
            </a:r>
            <a:r>
              <a:rPr sz="3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has</a:t>
            </a:r>
            <a:r>
              <a:rPr sz="3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highly characteristic</a:t>
            </a:r>
            <a:r>
              <a:rPr sz="32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neuropathologic</a:t>
            </a:r>
            <a:r>
              <a:rPr sz="3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findings</a:t>
            </a:r>
            <a:r>
              <a:rPr sz="3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clinical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presentation,</a:t>
            </a:r>
            <a:r>
              <a:rPr sz="32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including</a:t>
            </a:r>
            <a:r>
              <a:rPr sz="32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motor</a:t>
            </a:r>
            <a:r>
              <a:rPr sz="3200" spc="-1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0000"/>
                </a:solidFill>
                <a:latin typeface="Calibri"/>
                <a:cs typeface="Calibri"/>
              </a:rPr>
              <a:t>deficits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and,</a:t>
            </a:r>
            <a:r>
              <a:rPr sz="3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3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some</a:t>
            </a:r>
            <a:r>
              <a:rPr sz="3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cases,</a:t>
            </a:r>
            <a:r>
              <a:rPr sz="3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mental</a:t>
            </a:r>
            <a:r>
              <a:rPr sz="32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0000"/>
                </a:solidFill>
                <a:latin typeface="Calibri"/>
                <a:cs typeface="Calibri"/>
              </a:rPr>
              <a:t>deterioration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4687" y="1260347"/>
            <a:ext cx="8555990" cy="4762500"/>
            <a:chOff x="170687" y="1260347"/>
            <a:chExt cx="8555990" cy="4762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687" y="1260347"/>
              <a:ext cx="873252" cy="10713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479" y="1368551"/>
              <a:ext cx="7069835" cy="8991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479" y="2100072"/>
              <a:ext cx="7917180" cy="8991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2479" y="2831591"/>
              <a:ext cx="4440936" cy="8991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687" y="3552443"/>
              <a:ext cx="873252" cy="107137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2479" y="3660647"/>
              <a:ext cx="1312164" cy="89915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71243" y="3660647"/>
              <a:ext cx="6990588" cy="8991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2479" y="4392168"/>
              <a:ext cx="7933944" cy="8991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2479" y="5123688"/>
              <a:ext cx="1508759" cy="89916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983741" y="1226369"/>
            <a:ext cx="7897495" cy="4514215"/>
          </a:xfrm>
          <a:prstGeom prst="rect">
            <a:avLst/>
          </a:prstGeom>
        </p:spPr>
        <p:txBody>
          <a:bodyPr vert="horz" wrap="square" lIns="0" tIns="257175" rIns="0" bIns="0" rtlCol="0">
            <a:spAutoFit/>
          </a:bodyPr>
          <a:lstStyle/>
          <a:p>
            <a:pPr marL="584200" indent="-571500">
              <a:spcBef>
                <a:spcPts val="2025"/>
              </a:spcBef>
              <a:buClr>
                <a:srgbClr val="6699FF"/>
              </a:buClr>
              <a:buSzPct val="129687"/>
              <a:buFont typeface="Wingdings"/>
              <a:buChar char=""/>
              <a:tabLst>
                <a:tab pos="584200" algn="l"/>
              </a:tabLst>
            </a:pP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First</a:t>
            </a:r>
            <a:r>
              <a:rPr sz="32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described</a:t>
            </a:r>
            <a:r>
              <a:rPr sz="32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in</a:t>
            </a:r>
            <a:r>
              <a:rPr sz="32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1817</a:t>
            </a:r>
            <a:r>
              <a:rPr sz="32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by</a:t>
            </a:r>
            <a:r>
              <a:rPr sz="3200" b="1" spc="-1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an</a:t>
            </a:r>
            <a:r>
              <a:rPr sz="32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 English</a:t>
            </a:r>
            <a:endParaRPr sz="3200">
              <a:latin typeface="Times New Roman"/>
              <a:cs typeface="Times New Roman"/>
            </a:endParaRPr>
          </a:p>
          <a:p>
            <a:pPr marL="584200" marR="23495">
              <a:lnSpc>
                <a:spcPct val="150000"/>
              </a:lnSpc>
            </a:pP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physician,</a:t>
            </a:r>
            <a:r>
              <a:rPr sz="3200" b="1" spc="-4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James</a:t>
            </a:r>
            <a:r>
              <a:rPr sz="32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Parkinson,</a:t>
            </a:r>
            <a:r>
              <a:rPr sz="3200" b="1" spc="-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in</a:t>
            </a:r>
            <a:r>
              <a:rPr sz="32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“An</a:t>
            </a:r>
            <a:r>
              <a:rPr sz="32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Essay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on</a:t>
            </a:r>
            <a:r>
              <a:rPr sz="3200" b="1" spc="-4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the</a:t>
            </a:r>
            <a:r>
              <a:rPr sz="3200" b="1" spc="-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Shaking</a:t>
            </a:r>
            <a:r>
              <a:rPr sz="3200" b="1" spc="-3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Palsy.”</a:t>
            </a:r>
            <a:endParaRPr sz="3200">
              <a:latin typeface="Times New Roman"/>
              <a:cs typeface="Times New Roman"/>
            </a:endParaRPr>
          </a:p>
          <a:p>
            <a:pPr marL="584200" marR="5080" indent="-572135">
              <a:lnSpc>
                <a:spcPct val="150000"/>
              </a:lnSpc>
              <a:spcBef>
                <a:spcPts val="770"/>
              </a:spcBef>
              <a:buClr>
                <a:srgbClr val="6699FF"/>
              </a:buClr>
              <a:buSzPct val="129687"/>
              <a:buFont typeface="Wingdings"/>
              <a:buChar char=""/>
              <a:tabLst>
                <a:tab pos="584200" algn="l"/>
              </a:tabLst>
            </a:pP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The</a:t>
            </a:r>
            <a:r>
              <a:rPr sz="3200" b="1" spc="-4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famous</a:t>
            </a:r>
            <a:r>
              <a:rPr sz="3200" b="1" spc="-4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French</a:t>
            </a:r>
            <a:r>
              <a:rPr sz="3200" b="1" spc="-3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neurologist,</a:t>
            </a:r>
            <a:r>
              <a:rPr sz="3200" b="1" spc="-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Charcot,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further</a:t>
            </a:r>
            <a:r>
              <a:rPr sz="3200" b="1" spc="-1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described</a:t>
            </a:r>
            <a:r>
              <a:rPr sz="3200" b="1" spc="-3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the</a:t>
            </a:r>
            <a:r>
              <a:rPr sz="3200" b="1" spc="-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syndrome</a:t>
            </a:r>
            <a:r>
              <a:rPr sz="3200" b="1" spc="-3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in</a:t>
            </a:r>
            <a:r>
              <a:rPr sz="3200" b="1" spc="-2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the</a:t>
            </a:r>
            <a:r>
              <a:rPr sz="32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spc="-20" dirty="0">
                <a:solidFill>
                  <a:srgbClr val="FFFF00"/>
                </a:solidFill>
                <a:latin typeface="Times New Roman"/>
                <a:cs typeface="Times New Roman"/>
              </a:rPr>
              <a:t>late </a:t>
            </a:r>
            <a:r>
              <a:rPr sz="32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1800s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405122" y="281636"/>
            <a:ext cx="3684904" cy="1074012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spcBef>
                <a:spcPts val="95"/>
              </a:spcBef>
            </a:pPr>
            <a:r>
              <a:rPr spc="-30" dirty="0">
                <a:solidFill>
                  <a:srgbClr val="FFFFFF"/>
                </a:solidFill>
              </a:rPr>
              <a:t>Parkinson</a:t>
            </a:r>
            <a:r>
              <a:rPr spc="-155" dirty="0">
                <a:solidFill>
                  <a:srgbClr val="FFFFFF"/>
                </a:solidFill>
              </a:rPr>
              <a:t> </a:t>
            </a:r>
            <a:r>
              <a:rPr sz="3700" spc="-10" dirty="0">
                <a:solidFill>
                  <a:srgbClr val="FFFFFF"/>
                </a:solidFill>
              </a:rPr>
              <a:t>Disease</a:t>
            </a:r>
            <a:endParaRPr sz="370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3390" y="126356"/>
            <a:ext cx="3664585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z="4400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4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FFFFFF"/>
                </a:solidFill>
                <a:latin typeface="Calibri"/>
                <a:cs typeface="Calibri"/>
              </a:rPr>
              <a:t>causes</a:t>
            </a:r>
            <a:r>
              <a:rPr sz="4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FFFFFF"/>
                </a:solidFill>
                <a:latin typeface="Calibri"/>
                <a:cs typeface="Calibri"/>
              </a:rPr>
              <a:t>PD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2235202" y="1331554"/>
            <a:ext cx="8739823" cy="2171363"/>
          </a:xfrm>
          <a:prstGeom prst="rect">
            <a:avLst/>
          </a:prstGeom>
        </p:spPr>
        <p:txBody>
          <a:bodyPr vert="horz" wrap="square" lIns="0" tIns="702563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b="0" dirty="0">
                <a:latin typeface="Calibri"/>
                <a:cs typeface="Calibri"/>
              </a:rPr>
              <a:t>May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be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combination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of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factors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involving</a:t>
            </a:r>
          </a:p>
          <a:p>
            <a:pPr marL="12700" marR="5080">
              <a:lnSpc>
                <a:spcPts val="7680"/>
              </a:lnSpc>
              <a:spcBef>
                <a:spcPts val="695"/>
              </a:spcBef>
            </a:pPr>
            <a:r>
              <a:rPr b="0" dirty="0">
                <a:latin typeface="Calibri"/>
                <a:cs typeface="Calibri"/>
              </a:rPr>
              <a:t>genetics,</a:t>
            </a:r>
            <a:r>
              <a:rPr spc="-1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environmental</a:t>
            </a:r>
            <a:r>
              <a:rPr spc="-114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agents,&amp;</a:t>
            </a:r>
            <a:r>
              <a:rPr spc="-1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abnormalities </a:t>
            </a:r>
            <a:r>
              <a:rPr b="0" dirty="0">
                <a:latin typeface="Calibri"/>
                <a:cs typeface="Calibri"/>
              </a:rPr>
              <a:t>in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cellular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process.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96440" y="-227192"/>
            <a:ext cx="8306434" cy="6507551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>
              <a:spcBef>
                <a:spcPts val="345"/>
              </a:spcBef>
            </a:pPr>
            <a:endParaRPr sz="2000">
              <a:latin typeface="Times New Roman"/>
              <a:cs typeface="Times New Roman"/>
            </a:endParaRPr>
          </a:p>
          <a:p>
            <a:pPr marL="647700" indent="-571500">
              <a:spcBef>
                <a:spcPts val="5"/>
              </a:spcBef>
              <a:buClr>
                <a:srgbClr val="6699FF"/>
              </a:buClr>
              <a:buFont typeface="Wingdings"/>
              <a:buChar char=""/>
              <a:tabLst>
                <a:tab pos="647700" algn="l"/>
              </a:tabLst>
            </a:pPr>
            <a:r>
              <a:rPr sz="20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Age</a:t>
            </a:r>
            <a:r>
              <a:rPr sz="2000" b="1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-</a:t>
            </a:r>
            <a:r>
              <a:rPr sz="2000" b="1" spc="1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the</a:t>
            </a:r>
            <a:r>
              <a:rPr sz="2000" b="1" spc="-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most</a:t>
            </a:r>
            <a:r>
              <a:rPr sz="2000" b="1" spc="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i</a:t>
            </a:r>
            <a:r>
              <a:rPr sz="2000" b="1" spc="-20" dirty="0">
                <a:solidFill>
                  <a:srgbClr val="FFFF00"/>
                </a:solidFill>
                <a:latin typeface="Times New Roman"/>
                <a:cs typeface="Times New Roman"/>
              </a:rPr>
              <a:t>m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po</a:t>
            </a:r>
            <a:r>
              <a:rPr sz="2000" b="1" spc="-720" dirty="0">
                <a:solidFill>
                  <a:srgbClr val="FFFF00"/>
                </a:solidFill>
                <a:latin typeface="Times New Roman"/>
                <a:cs typeface="Times New Roman"/>
              </a:rPr>
              <a:t>r</a:t>
            </a:r>
            <a:r>
              <a:rPr sz="6000" spc="-2235" baseline="1944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t</a:t>
            </a:r>
            <a:r>
              <a:rPr sz="2000" b="1" spc="-225" dirty="0">
                <a:solidFill>
                  <a:srgbClr val="FFFF00"/>
                </a:solidFill>
                <a:latin typeface="Times New Roman"/>
                <a:cs typeface="Times New Roman"/>
              </a:rPr>
              <a:t>a</a:t>
            </a:r>
            <a:r>
              <a:rPr sz="6000" spc="-1080" baseline="19444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000" b="1" spc="-420" dirty="0">
                <a:solidFill>
                  <a:srgbClr val="FFFF00"/>
                </a:solidFill>
                <a:latin typeface="Times New Roman"/>
                <a:cs typeface="Times New Roman"/>
              </a:rPr>
              <a:t>n</a:t>
            </a:r>
            <a:r>
              <a:rPr sz="6000" spc="-1762" baseline="19444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t</a:t>
            </a:r>
            <a:r>
              <a:rPr sz="2000" b="1" spc="-3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spc="-869" dirty="0">
                <a:solidFill>
                  <a:srgbClr val="FFFF00"/>
                </a:solidFill>
                <a:latin typeface="Times New Roman"/>
                <a:cs typeface="Times New Roman"/>
              </a:rPr>
              <a:t>r</a:t>
            </a:r>
            <a:r>
              <a:rPr sz="6000" spc="-1462" baseline="19444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000" b="1" spc="-20" dirty="0">
                <a:solidFill>
                  <a:srgbClr val="FFFF00"/>
                </a:solidFill>
                <a:latin typeface="Times New Roman"/>
                <a:cs typeface="Times New Roman"/>
              </a:rPr>
              <a:t>i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s</a:t>
            </a:r>
            <a:r>
              <a:rPr sz="2000" b="1" spc="-605" dirty="0">
                <a:solidFill>
                  <a:srgbClr val="FFFF00"/>
                </a:solidFill>
                <a:latin typeface="Times New Roman"/>
                <a:cs typeface="Times New Roman"/>
              </a:rPr>
              <a:t>k</a:t>
            </a:r>
            <a:r>
              <a:rPr sz="6000" spc="-1147" baseline="19444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20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f</a:t>
            </a:r>
            <a:r>
              <a:rPr sz="6000" spc="-2850" baseline="1944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b="1" spc="-5" dirty="0">
                <a:solidFill>
                  <a:srgbClr val="FFFF00"/>
                </a:solidFill>
                <a:latin typeface="Times New Roman"/>
                <a:cs typeface="Times New Roman"/>
              </a:rPr>
              <a:t>a</a:t>
            </a:r>
            <a:r>
              <a:rPr sz="2000" b="1" spc="-20" dirty="0">
                <a:solidFill>
                  <a:srgbClr val="FFFF00"/>
                </a:solidFill>
                <a:latin typeface="Times New Roman"/>
                <a:cs typeface="Times New Roman"/>
              </a:rPr>
              <a:t>c</a:t>
            </a:r>
            <a:r>
              <a:rPr sz="6000" spc="-2542" baseline="19444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to</a:t>
            </a:r>
            <a:r>
              <a:rPr sz="2000" b="1" spc="-894" dirty="0">
                <a:solidFill>
                  <a:srgbClr val="FFFF00"/>
                </a:solidFill>
                <a:latin typeface="Times New Roman"/>
                <a:cs typeface="Times New Roman"/>
              </a:rPr>
              <a:t>r</a:t>
            </a:r>
            <a:r>
              <a:rPr sz="6000" spc="-60" baseline="19444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6000" spc="-15" baseline="19444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6000" spc="-135" baseline="1944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6000" spc="-15" baseline="19444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6000" baseline="19444">
              <a:latin typeface="Calibri"/>
              <a:cs typeface="Calibri"/>
            </a:endParaRPr>
          </a:p>
          <a:p>
            <a:pPr marL="1905000" algn="just">
              <a:spcBef>
                <a:spcPts val="1280"/>
              </a:spcBef>
            </a:pP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Develops</a:t>
            </a:r>
            <a:r>
              <a:rPr sz="20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around</a:t>
            </a:r>
            <a:r>
              <a:rPr sz="20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age</a:t>
            </a:r>
            <a:r>
              <a:rPr sz="2000" b="1" spc="-3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50</a:t>
            </a:r>
            <a:endParaRPr sz="2000">
              <a:latin typeface="Times New Roman"/>
              <a:cs typeface="Times New Roman"/>
            </a:endParaRPr>
          </a:p>
          <a:p>
            <a:pPr marL="3074035" lvl="1" indent="-254000">
              <a:spcBef>
                <a:spcPts val="1680"/>
              </a:spcBef>
              <a:buChar char="*"/>
              <a:tabLst>
                <a:tab pos="3074035" algn="l"/>
              </a:tabLst>
            </a:pP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incidence</a:t>
            </a:r>
            <a:r>
              <a:rPr sz="20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rises</a:t>
            </a:r>
            <a:r>
              <a:rPr sz="20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with</a:t>
            </a:r>
            <a:r>
              <a:rPr sz="20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 age</a:t>
            </a:r>
            <a:endParaRPr sz="2000">
              <a:latin typeface="Times New Roman"/>
              <a:cs typeface="Times New Roman"/>
            </a:endParaRPr>
          </a:p>
          <a:p>
            <a:pPr marL="3009900" lvl="1" indent="-189865">
              <a:spcBef>
                <a:spcPts val="1685"/>
              </a:spcBef>
              <a:buChar char="*"/>
              <a:tabLst>
                <a:tab pos="3009900" algn="l"/>
              </a:tabLst>
            </a:pP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affects</a:t>
            </a:r>
            <a:r>
              <a:rPr sz="20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1-2%</a:t>
            </a:r>
            <a:r>
              <a:rPr sz="20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of</a:t>
            </a:r>
            <a:r>
              <a:rPr sz="2000" b="1" spc="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population</a:t>
            </a:r>
            <a:r>
              <a:rPr sz="2000" b="1" spc="-4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&gt;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age</a:t>
            </a:r>
            <a:r>
              <a:rPr sz="2000" b="1" spc="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65</a:t>
            </a:r>
            <a:endParaRPr sz="2000">
              <a:latin typeface="Times New Roman"/>
              <a:cs typeface="Times New Roman"/>
            </a:endParaRPr>
          </a:p>
          <a:p>
            <a:pPr marL="647700" indent="-571500">
              <a:spcBef>
                <a:spcPts val="1680"/>
              </a:spcBef>
              <a:buClr>
                <a:srgbClr val="6699FF"/>
              </a:buClr>
              <a:buFont typeface="Wingdings"/>
              <a:buChar char=""/>
              <a:tabLst>
                <a:tab pos="647700" algn="l"/>
              </a:tabLst>
            </a:pP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Positive</a:t>
            </a:r>
            <a:r>
              <a:rPr sz="20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family</a:t>
            </a:r>
            <a:r>
              <a:rPr sz="2000" b="1" spc="-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history</a:t>
            </a:r>
            <a:endParaRPr sz="2000">
              <a:latin typeface="Times New Roman"/>
              <a:cs typeface="Times New Roman"/>
            </a:endParaRPr>
          </a:p>
          <a:p>
            <a:pPr marL="647700" indent="-571500">
              <a:spcBef>
                <a:spcPts val="1680"/>
              </a:spcBef>
              <a:buClr>
                <a:srgbClr val="6699FF"/>
              </a:buClr>
              <a:buFont typeface="Wingdings"/>
              <a:buChar char=""/>
              <a:tabLst>
                <a:tab pos="647700" algn="l"/>
              </a:tabLst>
            </a:pP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Male</a:t>
            </a:r>
            <a:r>
              <a:rPr sz="2000" b="1" spc="-2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gender</a:t>
            </a:r>
            <a:endParaRPr sz="2000">
              <a:latin typeface="Times New Roman"/>
              <a:cs typeface="Times New Roman"/>
            </a:endParaRPr>
          </a:p>
          <a:p>
            <a:pPr marL="1905000" algn="just">
              <a:spcBef>
                <a:spcPts val="1680"/>
              </a:spcBef>
            </a:pP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Higher</a:t>
            </a:r>
            <a:r>
              <a:rPr sz="2000" b="1" spc="-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incidence</a:t>
            </a:r>
            <a:r>
              <a:rPr sz="20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in</a:t>
            </a:r>
            <a:r>
              <a:rPr sz="20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men</a:t>
            </a:r>
            <a:r>
              <a:rPr sz="20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(62%)</a:t>
            </a:r>
            <a:r>
              <a:rPr sz="2000" b="1" spc="-1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compared</a:t>
            </a:r>
            <a:r>
              <a:rPr sz="2000" b="1" spc="-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to</a:t>
            </a:r>
            <a:r>
              <a:rPr sz="2000" b="1" spc="-3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women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 (38%)</a:t>
            </a:r>
            <a:endParaRPr sz="2000">
              <a:latin typeface="Times New Roman"/>
              <a:cs typeface="Times New Roman"/>
            </a:endParaRPr>
          </a:p>
          <a:p>
            <a:pPr marL="647700" marR="424815" indent="-572135" algn="just">
              <a:lnSpc>
                <a:spcPct val="150100"/>
              </a:lnSpc>
              <a:spcBef>
                <a:spcPts val="475"/>
              </a:spcBef>
              <a:buClr>
                <a:srgbClr val="6699FF"/>
              </a:buClr>
              <a:buFont typeface="Wingdings"/>
              <a:buChar char=""/>
              <a:tabLst>
                <a:tab pos="647700" algn="l"/>
              </a:tabLst>
            </a:pP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Environmental</a:t>
            </a:r>
            <a:r>
              <a:rPr sz="2000" b="1" spc="-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exposure:</a:t>
            </a:r>
            <a:r>
              <a:rPr sz="2000" b="1" spc="-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Herbicide</a:t>
            </a:r>
            <a:r>
              <a:rPr sz="2000" b="1" spc="-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and</a:t>
            </a:r>
            <a:r>
              <a:rPr sz="20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pesticide</a:t>
            </a:r>
            <a:r>
              <a:rPr sz="20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exposure,</a:t>
            </a:r>
            <a:r>
              <a:rPr sz="2000" b="1" spc="-6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metals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(manganese,</a:t>
            </a:r>
            <a:r>
              <a:rPr sz="2000" b="1" spc="-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iron),</a:t>
            </a:r>
            <a:r>
              <a:rPr sz="2000" b="1" spc="-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well</a:t>
            </a:r>
            <a:r>
              <a:rPr sz="2000" b="1" spc="-2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water,</a:t>
            </a:r>
            <a:r>
              <a:rPr sz="20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farming,</a:t>
            </a:r>
            <a:r>
              <a:rPr sz="2000" b="1" spc="-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rural</a:t>
            </a:r>
            <a:r>
              <a:rPr sz="2000" b="1" spc="-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residence,</a:t>
            </a:r>
            <a:r>
              <a:rPr sz="20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wood</a:t>
            </a:r>
            <a:r>
              <a:rPr sz="2000" b="1" spc="-4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FFFF00"/>
                </a:solidFill>
                <a:latin typeface="Times New Roman"/>
                <a:cs typeface="Times New Roman"/>
              </a:rPr>
              <a:t>pulp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mills;</a:t>
            </a:r>
            <a:r>
              <a:rPr sz="2000" b="1" spc="-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and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steel</a:t>
            </a:r>
            <a:r>
              <a:rPr sz="20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alloy</a:t>
            </a:r>
            <a:r>
              <a:rPr sz="2000" b="1" spc="-3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industries</a:t>
            </a:r>
            <a:endParaRPr sz="2000">
              <a:latin typeface="Times New Roman"/>
              <a:cs typeface="Times New Roman"/>
            </a:endParaRPr>
          </a:p>
          <a:p>
            <a:pPr marL="647700" marR="260350" indent="-572135" algn="just">
              <a:lnSpc>
                <a:spcPct val="150000"/>
              </a:lnSpc>
              <a:spcBef>
                <a:spcPts val="480"/>
              </a:spcBef>
              <a:buClr>
                <a:srgbClr val="6699FF"/>
              </a:buClr>
              <a:buFont typeface="Wingdings"/>
              <a:buChar char=""/>
              <a:tabLst>
                <a:tab pos="647700" algn="l"/>
              </a:tabLst>
            </a:pP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Life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experiences</a:t>
            </a:r>
            <a:r>
              <a:rPr sz="20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(trauma,</a:t>
            </a:r>
            <a:r>
              <a:rPr sz="2000" b="1" spc="-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emotional</a:t>
            </a:r>
            <a:r>
              <a:rPr sz="2000" b="1" spc="-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stress,</a:t>
            </a:r>
            <a:r>
              <a:rPr sz="2000" b="1" spc="-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personality</a:t>
            </a:r>
            <a:r>
              <a:rPr sz="2000" b="1" spc="-4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traits</a:t>
            </a:r>
            <a:r>
              <a:rPr sz="20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such</a:t>
            </a:r>
            <a:r>
              <a:rPr sz="2000" b="1" spc="-2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as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shyness</a:t>
            </a:r>
            <a:r>
              <a:rPr sz="2000" b="1" spc="-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00"/>
                </a:solidFill>
                <a:latin typeface="Times New Roman"/>
                <a:cs typeface="Times New Roman"/>
              </a:rPr>
              <a:t>and </a:t>
            </a:r>
            <a:r>
              <a:rPr sz="20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depressiveness)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0" y="1371600"/>
            <a:ext cx="2868168" cy="43677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059941" y="669771"/>
            <a:ext cx="4937125" cy="606361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>
              <a:spcBef>
                <a:spcPts val="88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Three</a:t>
            </a:r>
            <a:r>
              <a:rPr sz="3200" spc="-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cardinal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symptoms: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795"/>
              </a:spcBef>
              <a:tabLst>
                <a:tab pos="927100" algn="l"/>
              </a:tabLst>
            </a:pPr>
            <a:r>
              <a:rPr sz="3200" spc="-50" dirty="0">
                <a:solidFill>
                  <a:srgbClr val="FFFFFF"/>
                </a:solidFill>
                <a:latin typeface="Symbol"/>
                <a:cs typeface="Symbol"/>
              </a:rPr>
              <a:t>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3200" i="1" dirty="0">
                <a:solidFill>
                  <a:srgbClr val="FFFFFF"/>
                </a:solidFill>
                <a:latin typeface="Calibri"/>
                <a:cs typeface="Calibri"/>
              </a:rPr>
              <a:t>resting</a:t>
            </a:r>
            <a:r>
              <a:rPr sz="3200" i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i="1" spc="-10" dirty="0">
                <a:solidFill>
                  <a:srgbClr val="FFFFFF"/>
                </a:solidFill>
                <a:latin typeface="Calibri"/>
                <a:cs typeface="Calibri"/>
              </a:rPr>
              <a:t>tremor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ts val="3995"/>
              </a:lnSpc>
              <a:spcBef>
                <a:spcPts val="620"/>
              </a:spcBef>
              <a:tabLst>
                <a:tab pos="927100" algn="l"/>
              </a:tabLst>
            </a:pPr>
            <a:r>
              <a:rPr sz="3350" spc="-50" dirty="0">
                <a:solidFill>
                  <a:srgbClr val="FFFFFF"/>
                </a:solidFill>
                <a:latin typeface="Symbol"/>
                <a:cs typeface="Symbol"/>
              </a:rPr>
              <a:t></a:t>
            </a:r>
            <a:r>
              <a:rPr sz="33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3200" i="1" spc="-10" dirty="0">
                <a:solidFill>
                  <a:srgbClr val="FFFFFF"/>
                </a:solidFill>
                <a:latin typeface="Calibri"/>
                <a:cs typeface="Calibri"/>
              </a:rPr>
              <a:t>bradykinesia</a:t>
            </a:r>
            <a:endParaRPr sz="3200">
              <a:latin typeface="Calibri"/>
              <a:cs typeface="Calibri"/>
            </a:endParaRPr>
          </a:p>
          <a:p>
            <a:pPr marL="927100" marR="1978660">
              <a:lnSpc>
                <a:spcPts val="3840"/>
              </a:lnSpc>
              <a:spcBef>
                <a:spcPts val="100"/>
              </a:spcBef>
            </a:pPr>
            <a:r>
              <a:rPr sz="3200" i="1" spc="-10" dirty="0">
                <a:solidFill>
                  <a:srgbClr val="FFFFFF"/>
                </a:solidFill>
                <a:latin typeface="Calibri"/>
                <a:cs typeface="Calibri"/>
              </a:rPr>
              <a:t>(generalized </a:t>
            </a:r>
            <a:r>
              <a:rPr sz="3200" i="1" dirty="0">
                <a:solidFill>
                  <a:srgbClr val="FFFFFF"/>
                </a:solidFill>
                <a:latin typeface="Calibri"/>
                <a:cs typeface="Calibri"/>
              </a:rPr>
              <a:t>slowness</a:t>
            </a:r>
            <a:r>
              <a:rPr sz="32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i="1" spc="-2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endParaRPr sz="3200">
              <a:latin typeface="Calibri"/>
              <a:cs typeface="Calibri"/>
            </a:endParaRPr>
          </a:p>
          <a:p>
            <a:pPr marL="927100">
              <a:lnSpc>
                <a:spcPts val="3715"/>
              </a:lnSpc>
            </a:pPr>
            <a:r>
              <a:rPr sz="3200" i="1" spc="-10" dirty="0">
                <a:solidFill>
                  <a:srgbClr val="FFFFFF"/>
                </a:solidFill>
                <a:latin typeface="Calibri"/>
                <a:cs typeface="Calibri"/>
              </a:rPr>
              <a:t>movements)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770"/>
              </a:spcBef>
            </a:pPr>
            <a:r>
              <a:rPr sz="3200" dirty="0">
                <a:solidFill>
                  <a:srgbClr val="FFFFFF"/>
                </a:solidFill>
                <a:latin typeface="Symbol"/>
                <a:cs typeface="Symbol"/>
              </a:rPr>
              <a:t></a:t>
            </a:r>
            <a:r>
              <a:rPr sz="3200" i="1" dirty="0">
                <a:solidFill>
                  <a:srgbClr val="FFFFFF"/>
                </a:solidFill>
                <a:latin typeface="Calibri"/>
                <a:cs typeface="Calibri"/>
              </a:rPr>
              <a:t>muscle</a:t>
            </a:r>
            <a:r>
              <a:rPr sz="3200" i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i="1" spc="-10" dirty="0">
                <a:solidFill>
                  <a:srgbClr val="FFFFFF"/>
                </a:solidFill>
                <a:latin typeface="Calibri"/>
                <a:cs typeface="Calibri"/>
              </a:rPr>
              <a:t>rigidity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765"/>
              </a:spcBef>
            </a:pPr>
            <a:r>
              <a:rPr sz="3200" spc="-10" dirty="0">
                <a:solidFill>
                  <a:srgbClr val="FFFFFF"/>
                </a:solidFill>
                <a:latin typeface="Symbol"/>
                <a:cs typeface="Symbol"/>
              </a:rPr>
              <a:t></a:t>
            </a:r>
            <a:r>
              <a:rPr sz="3200" i="1" spc="-10" dirty="0">
                <a:solidFill>
                  <a:srgbClr val="FFFFFF"/>
                </a:solidFill>
                <a:latin typeface="Calibri"/>
                <a:cs typeface="Calibri"/>
              </a:rPr>
              <a:t>Postural</a:t>
            </a:r>
            <a:r>
              <a:rPr sz="3200" i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i="1" spc="-10" dirty="0">
                <a:solidFill>
                  <a:srgbClr val="FFFFFF"/>
                </a:solidFill>
                <a:latin typeface="Calibri"/>
                <a:cs typeface="Calibri"/>
              </a:rPr>
              <a:t>instability</a:t>
            </a:r>
            <a:endParaRPr sz="3200">
              <a:latin typeface="Calibri"/>
              <a:cs typeface="Calibri"/>
            </a:endParaRPr>
          </a:p>
          <a:p>
            <a:pPr marL="469900" marR="5080">
              <a:spcBef>
                <a:spcPts val="3354"/>
              </a:spcBef>
            </a:pP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Symptoms</a:t>
            </a:r>
            <a:r>
              <a:rPr sz="4000" b="1" spc="-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worsen</a:t>
            </a:r>
            <a:r>
              <a:rPr sz="4000" b="1" spc="-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25" dirty="0">
                <a:solidFill>
                  <a:srgbClr val="FFFFFF"/>
                </a:solidFill>
                <a:latin typeface="Calibri"/>
                <a:cs typeface="Calibri"/>
              </a:rPr>
              <a:t>as 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disease</a:t>
            </a:r>
            <a:r>
              <a:rPr sz="4000" b="1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progresses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3800" y="152400"/>
            <a:ext cx="4572000" cy="64008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9941" y="552957"/>
            <a:ext cx="691832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84200" marR="5080" indent="-572135">
              <a:spcBef>
                <a:spcPts val="105"/>
              </a:spcBef>
              <a:buClr>
                <a:srgbClr val="6699FF"/>
              </a:buClr>
              <a:buSzPct val="129687"/>
              <a:buFont typeface="Wingdings"/>
              <a:buChar char=""/>
              <a:tabLst>
                <a:tab pos="584200" algn="l"/>
              </a:tabLst>
            </a:pPr>
            <a:r>
              <a:rPr sz="32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Resting</a:t>
            </a:r>
            <a:r>
              <a:rPr sz="3200" b="1" u="sng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cs typeface="Times New Roman"/>
              </a:rPr>
              <a:t>tremor:</a:t>
            </a:r>
            <a:r>
              <a:rPr sz="32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Most</a:t>
            </a:r>
            <a:r>
              <a:rPr sz="3200" b="1" spc="-2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common</a:t>
            </a:r>
            <a:r>
              <a:rPr sz="3200" b="1" spc="-4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first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symptom,</a:t>
            </a:r>
            <a:r>
              <a:rPr sz="3200" b="1" spc="-12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spc="-50" dirty="0">
                <a:solidFill>
                  <a:srgbClr val="FFFF00"/>
                </a:solidFill>
                <a:latin typeface="Times New Roman"/>
                <a:cs typeface="Times New Roman"/>
              </a:rPr>
              <a:t>Tremor</a:t>
            </a:r>
            <a:r>
              <a:rPr sz="3200" b="1" spc="-1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is</a:t>
            </a:r>
            <a:r>
              <a:rPr sz="32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present</a:t>
            </a:r>
            <a:r>
              <a:rPr sz="3200" b="1" spc="-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spc="-20" dirty="0">
                <a:solidFill>
                  <a:srgbClr val="FFFF00"/>
                </a:solidFill>
                <a:latin typeface="Times New Roman"/>
                <a:cs typeface="Times New Roman"/>
              </a:rPr>
              <a:t>most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commonly</a:t>
            </a:r>
            <a:r>
              <a:rPr sz="3200" b="1" spc="-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in</a:t>
            </a:r>
            <a:r>
              <a:rPr sz="32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the</a:t>
            </a:r>
            <a:r>
              <a:rPr sz="3200" b="1" spc="-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hands,</a:t>
            </a:r>
            <a:r>
              <a:rPr sz="32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often</a:t>
            </a:r>
            <a:r>
              <a:rPr sz="3200" b="1" spc="-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begins unilaterally,</a:t>
            </a:r>
            <a:r>
              <a:rPr sz="3200" b="1" spc="-6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and</a:t>
            </a:r>
            <a:r>
              <a:rPr sz="32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sometimes</a:t>
            </a:r>
            <a:r>
              <a:rPr sz="3200" b="1" spc="-3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has</a:t>
            </a:r>
            <a:r>
              <a:rPr sz="32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spc="-50" dirty="0">
                <a:solidFill>
                  <a:srgbClr val="FFFF00"/>
                </a:solidFill>
                <a:latin typeface="Times New Roman"/>
                <a:cs typeface="Times New Roman"/>
              </a:rPr>
              <a:t>a 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characteristic</a:t>
            </a:r>
            <a:r>
              <a:rPr sz="3200" b="1" spc="-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“pill-</a:t>
            </a:r>
            <a:r>
              <a:rPr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rolling”</a:t>
            </a:r>
            <a:r>
              <a:rPr sz="3200" b="1" spc="-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32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quality..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22026" y="3856299"/>
            <a:ext cx="4267428" cy="280297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540" y="385318"/>
            <a:ext cx="8279130" cy="5760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58445" indent="-342900">
              <a:lnSpc>
                <a:spcPct val="140000"/>
              </a:lnSpc>
              <a:spcBef>
                <a:spcPts val="100"/>
              </a:spcBef>
              <a:buFont typeface="Tahoma"/>
              <a:buChar char="•"/>
              <a:tabLst>
                <a:tab pos="355600" algn="l"/>
              </a:tabLst>
            </a:pPr>
            <a:r>
              <a:rPr sz="3300" b="1" spc="-30" dirty="0">
                <a:solidFill>
                  <a:srgbClr val="FFFF00"/>
                </a:solidFill>
                <a:latin typeface="Calibri"/>
                <a:cs typeface="Calibri"/>
              </a:rPr>
              <a:t>Bradykinesia</a:t>
            </a:r>
            <a:r>
              <a:rPr sz="3300" b="1" spc="-30" dirty="0">
                <a:solidFill>
                  <a:srgbClr val="FBD4B5"/>
                </a:solidFill>
                <a:latin typeface="Calibri"/>
                <a:cs typeface="Calibri"/>
              </a:rPr>
              <a:t>:</a:t>
            </a:r>
            <a:r>
              <a:rPr sz="3300" b="1" spc="-90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300" b="1" spc="-65" dirty="0">
                <a:solidFill>
                  <a:srgbClr val="FBD4B5"/>
                </a:solidFill>
                <a:latin typeface="Calibri"/>
                <a:cs typeface="Calibri"/>
              </a:rPr>
              <a:t>slowness</a:t>
            </a:r>
            <a:r>
              <a:rPr sz="3300" b="1" spc="-95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BD4B5"/>
                </a:solidFill>
                <a:latin typeface="Calibri"/>
                <a:cs typeface="Calibri"/>
              </a:rPr>
              <a:t>of</a:t>
            </a:r>
            <a:r>
              <a:rPr sz="3300" b="1" spc="-75" dirty="0">
                <a:solidFill>
                  <a:srgbClr val="FBD4B5"/>
                </a:solidFill>
                <a:latin typeface="Calibri"/>
                <a:cs typeface="Calibri"/>
              </a:rPr>
              <a:t> motion.</a:t>
            </a:r>
            <a:r>
              <a:rPr sz="3300" b="1" spc="-80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300" b="1" spc="-25" dirty="0">
                <a:solidFill>
                  <a:srgbClr val="FBD4B5"/>
                </a:solidFill>
                <a:latin typeface="Calibri"/>
                <a:cs typeface="Calibri"/>
              </a:rPr>
              <a:t>The </a:t>
            </a:r>
            <a:r>
              <a:rPr sz="3300" b="1" dirty="0">
                <a:solidFill>
                  <a:srgbClr val="FBD4B5"/>
                </a:solidFill>
                <a:latin typeface="Calibri"/>
                <a:cs typeface="Calibri"/>
              </a:rPr>
              <a:t>individual's</a:t>
            </a:r>
            <a:r>
              <a:rPr sz="3300" b="1" spc="-70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300" b="1" spc="-95" dirty="0">
                <a:solidFill>
                  <a:srgbClr val="FBD4B5"/>
                </a:solidFill>
                <a:latin typeface="Calibri"/>
                <a:cs typeface="Calibri"/>
              </a:rPr>
              <a:t>movements</a:t>
            </a:r>
            <a:r>
              <a:rPr sz="3300" b="1" spc="-65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300" b="1" spc="-90" dirty="0">
                <a:solidFill>
                  <a:srgbClr val="FBD4B5"/>
                </a:solidFill>
                <a:latin typeface="Calibri"/>
                <a:cs typeface="Calibri"/>
              </a:rPr>
              <a:t>become</a:t>
            </a:r>
            <a:r>
              <a:rPr sz="3300" b="1" spc="-60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FBD4B5"/>
                </a:solidFill>
                <a:latin typeface="Calibri"/>
                <a:cs typeface="Calibri"/>
              </a:rPr>
              <a:t>increasingly </a:t>
            </a:r>
            <a:r>
              <a:rPr sz="3300" b="1" dirty="0">
                <a:solidFill>
                  <a:srgbClr val="FBD4B5"/>
                </a:solidFill>
                <a:latin typeface="Calibri"/>
                <a:cs typeface="Calibri"/>
              </a:rPr>
              <a:t>slow</a:t>
            </a:r>
            <a:r>
              <a:rPr sz="3300" b="1" spc="-125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BD4B5"/>
                </a:solidFill>
                <a:latin typeface="Calibri"/>
                <a:cs typeface="Calibri"/>
              </a:rPr>
              <a:t>and</a:t>
            </a:r>
            <a:r>
              <a:rPr sz="3300" b="1" spc="-110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FBD4B5"/>
                </a:solidFill>
                <a:latin typeface="Calibri"/>
                <a:cs typeface="Calibri"/>
              </a:rPr>
              <a:t>over</a:t>
            </a:r>
            <a:r>
              <a:rPr sz="3300" b="1" spc="-110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300" b="1" spc="-55" dirty="0">
                <a:solidFill>
                  <a:srgbClr val="FBD4B5"/>
                </a:solidFill>
                <a:latin typeface="Calibri"/>
                <a:cs typeface="Calibri"/>
              </a:rPr>
              <a:t>time</a:t>
            </a:r>
            <a:r>
              <a:rPr sz="3300" b="1" spc="-130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FBD4B5"/>
                </a:solidFill>
                <a:latin typeface="Calibri"/>
                <a:cs typeface="Calibri"/>
              </a:rPr>
              <a:t>muscles</a:t>
            </a:r>
            <a:r>
              <a:rPr sz="3300" b="1" spc="-120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BD4B5"/>
                </a:solidFill>
                <a:latin typeface="Calibri"/>
                <a:cs typeface="Calibri"/>
              </a:rPr>
              <a:t>may</a:t>
            </a:r>
            <a:r>
              <a:rPr sz="3300" b="1" spc="-125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FBD4B5"/>
                </a:solidFill>
                <a:latin typeface="Calibri"/>
                <a:cs typeface="Calibri"/>
              </a:rPr>
              <a:t>randomly </a:t>
            </a:r>
            <a:r>
              <a:rPr sz="3300" b="1" spc="-55" dirty="0">
                <a:solidFill>
                  <a:srgbClr val="FBD4B5"/>
                </a:solidFill>
                <a:latin typeface="Calibri"/>
                <a:cs typeface="Calibri"/>
              </a:rPr>
              <a:t>"freeze“</a:t>
            </a:r>
            <a:endParaRPr sz="3300">
              <a:latin typeface="Calibri"/>
              <a:cs typeface="Calibri"/>
            </a:endParaRPr>
          </a:p>
          <a:p>
            <a:pPr marL="355600" marR="5080" indent="-342900">
              <a:lnSpc>
                <a:spcPct val="140000"/>
              </a:lnSpc>
              <a:spcBef>
                <a:spcPts val="795"/>
              </a:spcBef>
              <a:buFont typeface="Tahoma"/>
              <a:buChar char="•"/>
              <a:tabLst>
                <a:tab pos="355600" algn="l"/>
              </a:tabLst>
            </a:pP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Difficulty</a:t>
            </a:r>
            <a:r>
              <a:rPr sz="330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33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daily</a:t>
            </a:r>
            <a:r>
              <a:rPr sz="33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spc="-30" dirty="0">
                <a:solidFill>
                  <a:srgbClr val="FFFFFF"/>
                </a:solidFill>
                <a:latin typeface="Calibri"/>
                <a:cs typeface="Calibri"/>
              </a:rPr>
              <a:t>activities</a:t>
            </a:r>
            <a:r>
              <a:rPr sz="33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such</a:t>
            </a:r>
            <a:r>
              <a:rPr sz="33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3300" b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FFFFFF"/>
                </a:solidFill>
                <a:latin typeface="Calibri"/>
                <a:cs typeface="Calibri"/>
              </a:rPr>
              <a:t>writing,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shaving,</a:t>
            </a:r>
            <a:r>
              <a:rPr sz="33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using</a:t>
            </a:r>
            <a:r>
              <a:rPr sz="33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3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knife</a:t>
            </a:r>
            <a:r>
              <a:rPr sz="33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3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fork,</a:t>
            </a:r>
            <a:r>
              <a:rPr sz="33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3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FFFFFF"/>
                </a:solidFill>
                <a:latin typeface="Calibri"/>
                <a:cs typeface="Calibri"/>
              </a:rPr>
              <a:t>opening </a:t>
            </a:r>
            <a:r>
              <a:rPr sz="3300" b="1" spc="-95" dirty="0">
                <a:solidFill>
                  <a:srgbClr val="FFFFFF"/>
                </a:solidFill>
                <a:latin typeface="Calibri"/>
                <a:cs typeface="Calibri"/>
              </a:rPr>
              <a:t>buttons;</a:t>
            </a:r>
            <a:r>
              <a:rPr sz="33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spc="-70" dirty="0">
                <a:solidFill>
                  <a:srgbClr val="FFFFFF"/>
                </a:solidFill>
                <a:latin typeface="Calibri"/>
                <a:cs typeface="Calibri"/>
              </a:rPr>
              <a:t>decreased</a:t>
            </a:r>
            <a:r>
              <a:rPr sz="33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blinking, </a:t>
            </a:r>
            <a:r>
              <a:rPr sz="3300" b="1" spc="-45" dirty="0">
                <a:solidFill>
                  <a:srgbClr val="FFFFFF"/>
                </a:solidFill>
                <a:latin typeface="Calibri"/>
                <a:cs typeface="Calibri"/>
              </a:rPr>
              <a:t>masked</a:t>
            </a:r>
            <a:r>
              <a:rPr sz="3300" b="1" spc="-10" dirty="0">
                <a:solidFill>
                  <a:srgbClr val="FFFFFF"/>
                </a:solidFill>
                <a:latin typeface="Calibri"/>
                <a:cs typeface="Calibri"/>
              </a:rPr>
              <a:t> facies, </a:t>
            </a:r>
            <a:r>
              <a:rPr sz="3300" b="1" spc="-45" dirty="0">
                <a:solidFill>
                  <a:srgbClr val="FFFFFF"/>
                </a:solidFill>
                <a:latin typeface="Calibri"/>
                <a:cs typeface="Calibri"/>
              </a:rPr>
              <a:t>slowed</a:t>
            </a:r>
            <a:r>
              <a:rPr sz="33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chewing</a:t>
            </a:r>
            <a:r>
              <a:rPr sz="33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3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FFFFFF"/>
                </a:solidFill>
                <a:latin typeface="Calibri"/>
                <a:cs typeface="Calibri"/>
              </a:rPr>
              <a:t>swallowing.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36140" y="982726"/>
            <a:ext cx="7790180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Tahoma"/>
              <a:buChar char="•"/>
              <a:tabLst>
                <a:tab pos="355600" algn="l"/>
              </a:tabLst>
            </a:pPr>
            <a:r>
              <a:rPr sz="3600" b="1" dirty="0">
                <a:solidFill>
                  <a:srgbClr val="FFFF00"/>
                </a:solidFill>
                <a:latin typeface="Calibri"/>
                <a:cs typeface="Calibri"/>
              </a:rPr>
              <a:t>Muscular</a:t>
            </a:r>
            <a:r>
              <a:rPr sz="3600" b="1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FFFF00"/>
                </a:solidFill>
                <a:latin typeface="Calibri"/>
                <a:cs typeface="Calibri"/>
              </a:rPr>
              <a:t>Rigidity</a:t>
            </a:r>
            <a:r>
              <a:rPr sz="3600" b="1" spc="-10" dirty="0">
                <a:solidFill>
                  <a:srgbClr val="FBD4B5"/>
                </a:solidFill>
                <a:latin typeface="Calibri"/>
                <a:cs typeface="Calibri"/>
              </a:rPr>
              <a:t>:</a:t>
            </a:r>
            <a:r>
              <a:rPr sz="3600" b="1" spc="10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Muscle</a:t>
            </a:r>
            <a:r>
              <a:rPr sz="36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tone</a:t>
            </a:r>
            <a:endParaRPr sz="3600">
              <a:latin typeface="Calibri"/>
              <a:cs typeface="Calibri"/>
            </a:endParaRPr>
          </a:p>
          <a:p>
            <a:pPr marL="355600" marR="5080">
              <a:lnSpc>
                <a:spcPct val="160000"/>
              </a:lnSpc>
            </a:pPr>
            <a:r>
              <a:rPr sz="3600" b="1" spc="-30" dirty="0">
                <a:solidFill>
                  <a:srgbClr val="FFFFFF"/>
                </a:solidFill>
                <a:latin typeface="Calibri"/>
                <a:cs typeface="Calibri"/>
              </a:rPr>
              <a:t>increased</a:t>
            </a:r>
            <a:r>
              <a:rPr sz="36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5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36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75" dirty="0">
                <a:solidFill>
                  <a:srgbClr val="FFFFFF"/>
                </a:solidFill>
                <a:latin typeface="Calibri"/>
                <a:cs typeface="Calibri"/>
              </a:rPr>
              <a:t>both</a:t>
            </a:r>
            <a:r>
              <a:rPr sz="36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flexor</a:t>
            </a:r>
            <a:r>
              <a:rPr sz="36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6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extensor </a:t>
            </a:r>
            <a:r>
              <a:rPr sz="3600" b="1" spc="-30" dirty="0">
                <a:solidFill>
                  <a:srgbClr val="FFFFFF"/>
                </a:solidFill>
                <a:latin typeface="Calibri"/>
                <a:cs typeface="Calibri"/>
              </a:rPr>
              <a:t>muscles</a:t>
            </a:r>
            <a:r>
              <a:rPr sz="36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providing</a:t>
            </a:r>
            <a:r>
              <a:rPr sz="36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6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70" dirty="0">
                <a:solidFill>
                  <a:srgbClr val="FFFFFF"/>
                </a:solidFill>
                <a:latin typeface="Calibri"/>
                <a:cs typeface="Calibri"/>
              </a:rPr>
              <a:t>constant</a:t>
            </a:r>
            <a:r>
              <a:rPr sz="36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resistance </a:t>
            </a:r>
            <a:r>
              <a:rPr sz="3600" b="1" spc="-13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36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50" dirty="0">
                <a:solidFill>
                  <a:srgbClr val="FFFFFF"/>
                </a:solidFill>
                <a:latin typeface="Calibri"/>
                <a:cs typeface="Calibri"/>
              </a:rPr>
              <a:t>passive</a:t>
            </a:r>
            <a:r>
              <a:rPr sz="3600" b="1" spc="-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05" dirty="0">
                <a:solidFill>
                  <a:srgbClr val="FFFFFF"/>
                </a:solidFill>
                <a:latin typeface="Calibri"/>
                <a:cs typeface="Calibri"/>
              </a:rPr>
              <a:t>movements</a:t>
            </a:r>
            <a:r>
              <a:rPr sz="36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6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85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360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joints; </a:t>
            </a:r>
            <a:r>
              <a:rPr sz="3600" b="1" spc="-135" dirty="0">
                <a:solidFill>
                  <a:srgbClr val="FFFFFF"/>
                </a:solidFill>
                <a:latin typeface="Calibri"/>
                <a:cs typeface="Calibri"/>
              </a:rPr>
              <a:t>stooped</a:t>
            </a:r>
            <a:r>
              <a:rPr sz="36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85" dirty="0">
                <a:solidFill>
                  <a:srgbClr val="FFFFFF"/>
                </a:solidFill>
                <a:latin typeface="Calibri"/>
                <a:cs typeface="Calibri"/>
              </a:rPr>
              <a:t>posture,</a:t>
            </a:r>
            <a:r>
              <a:rPr sz="36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60" dirty="0">
                <a:solidFill>
                  <a:srgbClr val="FFFFFF"/>
                </a:solidFill>
                <a:latin typeface="Calibri"/>
                <a:cs typeface="Calibri"/>
              </a:rPr>
              <a:t>anteroflexed</a:t>
            </a:r>
            <a:r>
              <a:rPr sz="36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80" dirty="0">
                <a:solidFill>
                  <a:srgbClr val="FFFFFF"/>
                </a:solidFill>
                <a:latin typeface="Calibri"/>
                <a:cs typeface="Calibri"/>
              </a:rPr>
              <a:t>head,</a:t>
            </a:r>
            <a:r>
              <a:rPr sz="36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flexed</a:t>
            </a:r>
            <a:r>
              <a:rPr sz="36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70" dirty="0">
                <a:solidFill>
                  <a:srgbClr val="FFFFFF"/>
                </a:solidFill>
                <a:latin typeface="Calibri"/>
                <a:cs typeface="Calibri"/>
              </a:rPr>
              <a:t>knees</a:t>
            </a:r>
            <a:r>
              <a:rPr sz="3600" b="1" spc="-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600" b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elbows.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2341" y="232917"/>
            <a:ext cx="7624445" cy="2223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10" dirty="0">
                <a:solidFill>
                  <a:srgbClr val="FBD4B5"/>
                </a:solidFill>
                <a:latin typeface="Calibri"/>
                <a:cs typeface="Calibri"/>
              </a:rPr>
              <a:t>Postural</a:t>
            </a:r>
            <a:r>
              <a:rPr sz="3600" spc="-170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FBD4B5"/>
                </a:solidFill>
                <a:latin typeface="Calibri"/>
                <a:cs typeface="Calibri"/>
              </a:rPr>
              <a:t>manifestations</a:t>
            </a:r>
            <a:r>
              <a:rPr sz="3600" spc="-190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600" spc="-50" dirty="0">
                <a:solidFill>
                  <a:srgbClr val="FBD4B5"/>
                </a:solidFill>
                <a:latin typeface="Calibri"/>
                <a:cs typeface="Calibri"/>
              </a:rPr>
              <a:t>–</a:t>
            </a:r>
            <a:endParaRPr sz="3600">
              <a:latin typeface="Calibri"/>
              <a:cs typeface="Calibri"/>
            </a:endParaRPr>
          </a:p>
          <a:p>
            <a:pPr marL="700405" indent="-378460">
              <a:spcBef>
                <a:spcPts val="25"/>
              </a:spcBef>
              <a:buFont typeface="Tahoma"/>
              <a:buChar char="■"/>
              <a:tabLst>
                <a:tab pos="700405" algn="l"/>
              </a:tabLst>
            </a:pPr>
            <a:r>
              <a:rPr sz="3600" dirty="0">
                <a:solidFill>
                  <a:srgbClr val="FBD4B5"/>
                </a:solidFill>
                <a:latin typeface="Calibri"/>
                <a:cs typeface="Calibri"/>
              </a:rPr>
              <a:t>postural</a:t>
            </a:r>
            <a:r>
              <a:rPr sz="3600" spc="-195" dirty="0">
                <a:solidFill>
                  <a:srgbClr val="FBD4B5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FBD4B5"/>
                </a:solidFill>
                <a:latin typeface="Calibri"/>
                <a:cs typeface="Calibri"/>
              </a:rPr>
              <a:t>instability</a:t>
            </a:r>
            <a:endParaRPr sz="3600">
              <a:latin typeface="Calibri"/>
              <a:cs typeface="Calibri"/>
            </a:endParaRPr>
          </a:p>
          <a:p>
            <a:pPr marL="3857625" lvl="1" indent="-379095">
              <a:buFont typeface="Tahoma"/>
              <a:buChar char="■"/>
              <a:tabLst>
                <a:tab pos="3857625" algn="l"/>
              </a:tabLst>
            </a:pPr>
            <a:r>
              <a:rPr sz="3600" spc="-10" dirty="0">
                <a:solidFill>
                  <a:srgbClr val="FBD4B5"/>
                </a:solidFill>
                <a:latin typeface="Calibri"/>
                <a:cs typeface="Calibri"/>
              </a:rPr>
              <a:t>rigidity</a:t>
            </a:r>
            <a:endParaRPr sz="3600">
              <a:latin typeface="Calibri"/>
              <a:cs typeface="Calibri"/>
            </a:endParaRPr>
          </a:p>
          <a:p>
            <a:pPr marL="6099810" lvl="2" indent="-378460">
              <a:buFont typeface="Tahoma"/>
              <a:buChar char="■"/>
              <a:tabLst>
                <a:tab pos="6099810" algn="l"/>
              </a:tabLst>
            </a:pPr>
            <a:r>
              <a:rPr sz="3600" spc="-10" dirty="0">
                <a:solidFill>
                  <a:srgbClr val="FBD4B5"/>
                </a:solidFill>
                <a:latin typeface="Calibri"/>
                <a:cs typeface="Calibri"/>
              </a:rPr>
              <a:t>stooped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000" y="1828800"/>
            <a:ext cx="1380744" cy="304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86400" y="2133600"/>
            <a:ext cx="1716024" cy="28194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53400" y="2743200"/>
            <a:ext cx="1773936" cy="24384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7189" y="126356"/>
            <a:ext cx="3817620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z="4400" dirty="0">
                <a:solidFill>
                  <a:srgbClr val="FFFF00"/>
                </a:solidFill>
                <a:latin typeface="Calibri"/>
                <a:cs typeface="Calibri"/>
              </a:rPr>
              <a:t>Other </a:t>
            </a:r>
            <a:r>
              <a:rPr sz="4400" spc="-20" dirty="0">
                <a:solidFill>
                  <a:srgbClr val="FFFF00"/>
                </a:solidFill>
                <a:latin typeface="Calibri"/>
                <a:cs typeface="Calibri"/>
              </a:rPr>
              <a:t>symptoms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983740" y="1098550"/>
            <a:ext cx="5619750" cy="505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spcBef>
                <a:spcPts val="95"/>
              </a:spcBef>
              <a:buFont typeface="Tahoma"/>
              <a:buChar char="•"/>
              <a:tabLst>
                <a:tab pos="355600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Decreased</a:t>
            </a:r>
            <a:r>
              <a:rPr sz="22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dexterity,</a:t>
            </a:r>
            <a:endParaRPr sz="2200">
              <a:latin typeface="Calibri"/>
              <a:cs typeface="Calibri"/>
            </a:endParaRPr>
          </a:p>
          <a:p>
            <a:pPr marL="355600" indent="-342900">
              <a:buFont typeface="Tahoma"/>
              <a:buChar char="•"/>
              <a:tabLst>
                <a:tab pos="355600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Difficulty</a:t>
            </a: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arising</a:t>
            </a:r>
            <a:r>
              <a:rPr sz="2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2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chair,</a:t>
            </a:r>
            <a:endParaRPr sz="2200">
              <a:latin typeface="Calibri"/>
              <a:cs typeface="Calibri"/>
            </a:endParaRPr>
          </a:p>
          <a:p>
            <a:pPr marL="355600" indent="-342900">
              <a:buFont typeface="Tahoma"/>
              <a:buChar char="•"/>
              <a:tabLst>
                <a:tab pos="355600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Decreased</a:t>
            </a:r>
            <a:r>
              <a:rPr sz="2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eye</a:t>
            </a:r>
            <a:r>
              <a:rPr sz="2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blinking</a:t>
            </a:r>
            <a:endParaRPr sz="220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Tahoma"/>
              <a:buChar char="•"/>
              <a:tabLst>
                <a:tab pos="355600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Festinating</a:t>
            </a:r>
            <a:r>
              <a:rPr sz="22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gait,</a:t>
            </a:r>
            <a:endParaRPr sz="2200">
              <a:latin typeface="Calibri"/>
              <a:cs typeface="Calibri"/>
            </a:endParaRPr>
          </a:p>
          <a:p>
            <a:pPr marL="355600" indent="-342900">
              <a:buFont typeface="Tahoma"/>
              <a:buChar char="•"/>
              <a:tabLst>
                <a:tab pos="355600" algn="l"/>
              </a:tabLs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Dysarthria,</a:t>
            </a:r>
            <a:endParaRPr sz="2200">
              <a:latin typeface="Calibri"/>
              <a:cs typeface="Calibri"/>
            </a:endParaRPr>
          </a:p>
          <a:p>
            <a:pPr marL="355600" indent="-342900">
              <a:buFont typeface="Tahoma"/>
              <a:buChar char="•"/>
              <a:tabLst>
                <a:tab pos="355600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Difficulty</a:t>
            </a:r>
            <a:r>
              <a:rPr sz="2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swallowing,</a:t>
            </a:r>
            <a:endParaRPr sz="2200">
              <a:latin typeface="Calibri"/>
              <a:cs typeface="Calibri"/>
            </a:endParaRPr>
          </a:p>
          <a:p>
            <a:pPr marL="355600" indent="-342900">
              <a:buFont typeface="Tahoma"/>
              <a:buChar char="•"/>
              <a:tabLst>
                <a:tab pos="355600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Reduced</a:t>
            </a:r>
            <a:r>
              <a:rPr sz="2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facial</a:t>
            </a:r>
            <a:r>
              <a:rPr sz="2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expression,</a:t>
            </a:r>
            <a:endParaRPr sz="2200">
              <a:latin typeface="Calibri"/>
              <a:cs typeface="Calibri"/>
            </a:endParaRPr>
          </a:p>
          <a:p>
            <a:pPr marL="355600" indent="-342900">
              <a:buFont typeface="Tahoma"/>
              <a:buChar char="•"/>
              <a:tabLst>
                <a:tab pos="355600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Freezing</a:t>
            </a:r>
            <a:r>
              <a:rPr sz="2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initiation</a:t>
            </a:r>
            <a:r>
              <a:rPr sz="2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movement,</a:t>
            </a:r>
            <a:endParaRPr sz="2200">
              <a:latin typeface="Calibri"/>
              <a:cs typeface="Calibri"/>
            </a:endParaRPr>
          </a:p>
          <a:p>
            <a:pPr marL="355600" indent="-342900">
              <a:buFont typeface="Tahoma"/>
              <a:buChar char="•"/>
              <a:tabLst>
                <a:tab pos="355600" algn="l"/>
              </a:tabLs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Hypophonia,</a:t>
            </a:r>
            <a:endParaRPr sz="2200">
              <a:latin typeface="Calibri"/>
              <a:cs typeface="Calibri"/>
            </a:endParaRPr>
          </a:p>
          <a:p>
            <a:pPr marL="355600" indent="-342900">
              <a:buFont typeface="Tahoma"/>
              <a:buChar char="•"/>
              <a:tabLst>
                <a:tab pos="355600" algn="l"/>
              </a:tabLs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Micrographia,</a:t>
            </a:r>
            <a:endParaRPr sz="2200">
              <a:latin typeface="Calibri"/>
              <a:cs typeface="Calibri"/>
            </a:endParaRPr>
          </a:p>
          <a:p>
            <a:pPr marL="355600" indent="-342900">
              <a:buFont typeface="Tahoma"/>
              <a:buChar char="•"/>
              <a:tabLst>
                <a:tab pos="355600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Bladder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disturbances,</a:t>
            </a:r>
            <a:endParaRPr sz="220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Tahoma"/>
              <a:buChar char="•"/>
              <a:tabLst>
                <a:tab pos="355600" algn="l"/>
              </a:tabLs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Constipation,</a:t>
            </a:r>
            <a:endParaRPr sz="2200">
              <a:latin typeface="Calibri"/>
              <a:cs typeface="Calibri"/>
            </a:endParaRPr>
          </a:p>
          <a:p>
            <a:pPr marL="355600" indent="-342900">
              <a:buFont typeface="Tahoma"/>
              <a:buChar char="•"/>
              <a:tabLst>
                <a:tab pos="355600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Blood</a:t>
            </a:r>
            <a:r>
              <a:rPr sz="2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pressure</a:t>
            </a:r>
            <a:r>
              <a:rPr sz="2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changes,</a:t>
            </a:r>
            <a:endParaRPr sz="2200">
              <a:latin typeface="Calibri"/>
              <a:cs typeface="Calibri"/>
            </a:endParaRPr>
          </a:p>
          <a:p>
            <a:pPr marL="355600" indent="-342900">
              <a:buFont typeface="Tahoma"/>
              <a:buChar char="•"/>
              <a:tabLst>
                <a:tab pos="355600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Dementia,</a:t>
            </a:r>
            <a:r>
              <a:rPr sz="2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anxiety,</a:t>
            </a:r>
            <a:r>
              <a:rPr sz="2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depression,</a:t>
            </a:r>
            <a:endParaRPr sz="2200">
              <a:latin typeface="Calibri"/>
              <a:cs typeface="Calibri"/>
            </a:endParaRPr>
          </a:p>
          <a:p>
            <a:pPr marL="355600" indent="-342900">
              <a:buFont typeface="Tahoma"/>
              <a:buChar char="•"/>
              <a:tabLst>
                <a:tab pos="355600" algn="l"/>
              </a:tabLst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Sleepiness,</a:t>
            </a:r>
            <a:r>
              <a:rPr sz="2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insomnia,</a:t>
            </a:r>
            <a:r>
              <a:rPr sz="2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obstructive</a:t>
            </a:r>
            <a:r>
              <a:rPr sz="22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sleep</a:t>
            </a:r>
            <a:r>
              <a:rPr sz="22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apnea.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82390" y="119798"/>
            <a:ext cx="4430395" cy="504625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spcBef>
                <a:spcPts val="95"/>
              </a:spcBef>
            </a:pPr>
            <a:r>
              <a:rPr b="0" dirty="0">
                <a:solidFill>
                  <a:srgbClr val="FFFFFF"/>
                </a:solidFill>
                <a:latin typeface="Calibri"/>
                <a:cs typeface="Calibri"/>
              </a:rPr>
              <a:t>Additional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Symptoms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2235202" y="1259547"/>
            <a:ext cx="8739823" cy="2315377"/>
          </a:xfrm>
          <a:prstGeom prst="rect">
            <a:avLst/>
          </a:prstGeom>
        </p:spPr>
        <p:txBody>
          <a:bodyPr vert="horz" wrap="square" lIns="0" tIns="67945" rIns="0" bIns="0" rtlCol="0" anchor="ctr">
            <a:spAutoFit/>
          </a:bodyPr>
          <a:lstStyle/>
          <a:p>
            <a:pPr marL="584200" marR="217170" indent="-572135">
              <a:lnSpc>
                <a:spcPts val="3460"/>
              </a:lnSpc>
              <a:spcBef>
                <a:spcPts val="535"/>
              </a:spcBef>
              <a:buClr>
                <a:srgbClr val="6699FF"/>
              </a:buClr>
              <a:buSzPct val="129687"/>
              <a:buFont typeface="Wingdings"/>
              <a:buChar char=""/>
              <a:tabLst>
                <a:tab pos="584200" algn="l"/>
              </a:tabLst>
            </a:pPr>
            <a:r>
              <a:rPr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Depression:</a:t>
            </a:r>
            <a:r>
              <a:rPr spc="-55" dirty="0">
                <a:solidFill>
                  <a:srgbClr val="FFFFFF"/>
                </a:solidFill>
              </a:rPr>
              <a:t> </a:t>
            </a:r>
            <a:r>
              <a:rPr dirty="0"/>
              <a:t>Mild</a:t>
            </a:r>
            <a:r>
              <a:rPr spc="-40" dirty="0"/>
              <a:t> </a:t>
            </a:r>
            <a:r>
              <a:rPr dirty="0"/>
              <a:t>to</a:t>
            </a:r>
            <a:r>
              <a:rPr spc="-40" dirty="0"/>
              <a:t> </a:t>
            </a:r>
            <a:r>
              <a:rPr dirty="0"/>
              <a:t>moderate</a:t>
            </a:r>
            <a:r>
              <a:rPr spc="-50" dirty="0"/>
              <a:t> </a:t>
            </a:r>
            <a:r>
              <a:rPr spc="-10" dirty="0"/>
              <a:t>depression </a:t>
            </a:r>
            <a:r>
              <a:rPr dirty="0"/>
              <a:t>in</a:t>
            </a:r>
            <a:r>
              <a:rPr spc="-10" dirty="0"/>
              <a:t> </a:t>
            </a:r>
            <a:r>
              <a:rPr dirty="0"/>
              <a:t>50</a:t>
            </a:r>
            <a:r>
              <a:rPr spc="-15" dirty="0"/>
              <a:t> </a:t>
            </a:r>
            <a:r>
              <a:rPr dirty="0"/>
              <a:t>%</a:t>
            </a:r>
            <a:r>
              <a:rPr spc="-15" dirty="0"/>
              <a:t> </a:t>
            </a:r>
            <a:r>
              <a:rPr dirty="0"/>
              <a:t>of </a:t>
            </a:r>
            <a:r>
              <a:rPr spc="-10" dirty="0"/>
              <a:t>patients.</a:t>
            </a:r>
          </a:p>
          <a:p>
            <a:pPr>
              <a:spcBef>
                <a:spcPts val="1270"/>
              </a:spcBef>
              <a:buClr>
                <a:srgbClr val="6699FF"/>
              </a:buClr>
              <a:buFont typeface="Wingdings"/>
              <a:buChar char=""/>
            </a:pPr>
            <a:endParaRPr spc="-10" dirty="0"/>
          </a:p>
          <a:p>
            <a:pPr marL="584200" marR="5080" indent="-572135">
              <a:lnSpc>
                <a:spcPct val="89700"/>
              </a:lnSpc>
              <a:buClr>
                <a:srgbClr val="6699FF"/>
              </a:buClr>
              <a:buSzPct val="129687"/>
              <a:buFont typeface="Wingdings"/>
              <a:buChar char=""/>
              <a:tabLst>
                <a:tab pos="584200" algn="l"/>
              </a:tabLst>
            </a:pPr>
            <a:r>
              <a:rPr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Cognitive</a:t>
            </a:r>
            <a:r>
              <a:rPr u="sng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impairment:</a:t>
            </a:r>
            <a:r>
              <a:rPr spc="-30" dirty="0">
                <a:solidFill>
                  <a:srgbClr val="FFFFFF"/>
                </a:solidFill>
              </a:rPr>
              <a:t> </a:t>
            </a:r>
            <a:r>
              <a:rPr dirty="0"/>
              <a:t>Mild</a:t>
            </a:r>
            <a:r>
              <a:rPr spc="-25" dirty="0"/>
              <a:t> </a:t>
            </a:r>
            <a:r>
              <a:rPr spc="-10" dirty="0"/>
              <a:t>cognitive </a:t>
            </a:r>
            <a:r>
              <a:rPr dirty="0"/>
              <a:t>decline</a:t>
            </a:r>
            <a:r>
              <a:rPr spc="-45" dirty="0"/>
              <a:t> </a:t>
            </a:r>
            <a:r>
              <a:rPr dirty="0"/>
              <a:t>including</a:t>
            </a:r>
            <a:r>
              <a:rPr spc="-55" dirty="0"/>
              <a:t> </a:t>
            </a:r>
            <a:r>
              <a:rPr dirty="0"/>
              <a:t>impaired</a:t>
            </a:r>
            <a:r>
              <a:rPr spc="-50" dirty="0"/>
              <a:t> </a:t>
            </a:r>
            <a:r>
              <a:rPr dirty="0"/>
              <a:t>visual-</a:t>
            </a:r>
            <a:r>
              <a:rPr spc="-10" dirty="0"/>
              <a:t>spatial </a:t>
            </a:r>
            <a:r>
              <a:rPr dirty="0"/>
              <a:t>perception</a:t>
            </a:r>
            <a:r>
              <a:rPr spc="-60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attention,</a:t>
            </a:r>
            <a:r>
              <a:rPr spc="-65" dirty="0"/>
              <a:t> </a:t>
            </a:r>
            <a:r>
              <a:rPr dirty="0"/>
              <a:t>slowness</a:t>
            </a:r>
            <a:r>
              <a:rPr spc="-15" dirty="0"/>
              <a:t> </a:t>
            </a:r>
            <a:r>
              <a:rPr spc="-25" dirty="0"/>
              <a:t>in </a:t>
            </a:r>
            <a:r>
              <a:rPr dirty="0"/>
              <a:t>execution</a:t>
            </a:r>
            <a:r>
              <a:rPr spc="-50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motor</a:t>
            </a:r>
            <a:r>
              <a:rPr spc="-80" dirty="0"/>
              <a:t> </a:t>
            </a:r>
            <a:r>
              <a:rPr dirty="0"/>
              <a:t>tasks,</a:t>
            </a:r>
            <a:r>
              <a:rPr spc="-10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spc="-10" dirty="0"/>
              <a:t>impaired </a:t>
            </a:r>
            <a:r>
              <a:rPr dirty="0"/>
              <a:t>concentration</a:t>
            </a:r>
            <a:r>
              <a:rPr spc="-65" dirty="0"/>
              <a:t> </a:t>
            </a:r>
            <a:r>
              <a:rPr dirty="0"/>
              <a:t>in</a:t>
            </a:r>
            <a:r>
              <a:rPr spc="-10" dirty="0"/>
              <a:t> </a:t>
            </a:r>
            <a:r>
              <a:rPr dirty="0"/>
              <a:t>most</a:t>
            </a:r>
            <a:r>
              <a:rPr spc="-5" dirty="0"/>
              <a:t> </a:t>
            </a:r>
            <a:r>
              <a:rPr dirty="0"/>
              <a:t>patients;</a:t>
            </a:r>
            <a:r>
              <a:rPr spc="-35" dirty="0"/>
              <a:t> </a:t>
            </a:r>
            <a:r>
              <a:rPr dirty="0"/>
              <a:t>at</a:t>
            </a:r>
            <a:r>
              <a:rPr spc="-20" dirty="0"/>
              <a:t> </a:t>
            </a:r>
            <a:r>
              <a:rPr dirty="0"/>
              <a:t>least </a:t>
            </a:r>
            <a:r>
              <a:rPr spc="-25" dirty="0"/>
              <a:t>1/3 </a:t>
            </a:r>
            <a:r>
              <a:rPr dirty="0"/>
              <a:t>become</a:t>
            </a:r>
            <a:r>
              <a:rPr spc="-40" dirty="0"/>
              <a:t> </a:t>
            </a:r>
            <a:r>
              <a:rPr dirty="0"/>
              <a:t>demented</a:t>
            </a:r>
            <a:r>
              <a:rPr spc="-45" dirty="0"/>
              <a:t> </a:t>
            </a:r>
            <a:r>
              <a:rPr dirty="0"/>
              <a:t>during</a:t>
            </a:r>
            <a:r>
              <a:rPr spc="-20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course</a:t>
            </a:r>
            <a:r>
              <a:rPr spc="-1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25" dirty="0"/>
              <a:t>the </a:t>
            </a:r>
            <a:r>
              <a:rPr spc="-10" dirty="0"/>
              <a:t>disease.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962" y="201534"/>
            <a:ext cx="8229600" cy="1290097"/>
          </a:xfrm>
          <a:prstGeom prst="rect">
            <a:avLst/>
          </a:prstGeom>
          <a:solidFill>
            <a:srgbClr val="4F81BC"/>
          </a:solidFill>
          <a:ln w="38100">
            <a:solidFill>
              <a:srgbClr val="000000"/>
            </a:solidFill>
          </a:ln>
        </p:spPr>
        <p:txBody>
          <a:bodyPr vert="horz" wrap="square" lIns="0" tIns="302260" rIns="0" bIns="0" rtlCol="0" anchor="ctr">
            <a:spAutoFit/>
          </a:bodyPr>
          <a:lstStyle/>
          <a:p>
            <a:pPr marL="580390">
              <a:spcBef>
                <a:spcPts val="2380"/>
              </a:spcBef>
            </a:pPr>
            <a:r>
              <a:rPr spc="-20" dirty="0"/>
              <a:t>Parkinson’s</a:t>
            </a:r>
            <a:r>
              <a:rPr spc="-65" dirty="0"/>
              <a:t> </a:t>
            </a:r>
            <a:r>
              <a:rPr dirty="0"/>
              <a:t>Disease</a:t>
            </a:r>
            <a:r>
              <a:rPr spc="-55" dirty="0"/>
              <a:t> </a:t>
            </a:r>
            <a:r>
              <a:rPr dirty="0"/>
              <a:t>–</a:t>
            </a:r>
            <a:r>
              <a:rPr spc="-25" dirty="0"/>
              <a:t> </a:t>
            </a:r>
            <a:r>
              <a:rPr dirty="0"/>
              <a:t>Stages</a:t>
            </a:r>
            <a:r>
              <a:rPr spc="-4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Symptoms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520236" y="1661023"/>
          <a:ext cx="7685405" cy="44138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4165"/>
                <a:gridCol w="6000115"/>
              </a:tblGrid>
              <a:tr h="508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2700" b="1" spc="6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Stage</a:t>
                      </a:r>
                      <a:endParaRPr sz="2700">
                        <a:latin typeface="Verdana"/>
                        <a:cs typeface="Verdana"/>
                      </a:endParaRPr>
                    </a:p>
                  </a:txBody>
                  <a:tcPr marL="0" marR="0" marT="4889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2700" b="1" spc="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Symptoms</a:t>
                      </a:r>
                      <a:endParaRPr sz="2700">
                        <a:latin typeface="Verdana"/>
                        <a:cs typeface="Verdana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464184"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350" spc="4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One</a:t>
                      </a:r>
                      <a:endParaRPr sz="2350">
                        <a:latin typeface="Verdana"/>
                        <a:cs typeface="Verdana"/>
                      </a:endParaRPr>
                    </a:p>
                  </a:txBody>
                  <a:tcPr marL="0" marR="0" marT="3810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000" spc="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Unilateral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779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350" spc="19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Two</a:t>
                      </a:r>
                      <a:endParaRPr sz="2350">
                        <a:latin typeface="Verdana"/>
                        <a:cs typeface="Verdana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spc="7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Bilateral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2000" spc="3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No</a:t>
                      </a:r>
                      <a:r>
                        <a:rPr sz="2000" spc="-1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30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balance</a:t>
                      </a:r>
                      <a:r>
                        <a:rPr sz="2000" spc="-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1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impairment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683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106805"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350" spc="1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Three</a:t>
                      </a:r>
                      <a:endParaRPr sz="2350">
                        <a:latin typeface="Verdana"/>
                        <a:cs typeface="Verdana"/>
                      </a:endParaRPr>
                    </a:p>
                  </a:txBody>
                  <a:tcPr marL="0" marR="0" marT="4064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26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Balance</a:t>
                      </a:r>
                      <a:r>
                        <a:rPr sz="2000" spc="-2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1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impairment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2000" spc="17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Mild</a:t>
                      </a:r>
                      <a:r>
                        <a:rPr sz="2000" spc="-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18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to</a:t>
                      </a:r>
                      <a:r>
                        <a:rPr sz="2000" spc="-4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254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moderate</a:t>
                      </a:r>
                      <a:r>
                        <a:rPr sz="2000" spc="-21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17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disease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000" spc="1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Physically</a:t>
                      </a:r>
                      <a:r>
                        <a:rPr sz="20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24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independent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7759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350" spc="1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Four</a:t>
                      </a:r>
                      <a:endParaRPr sz="2350">
                        <a:latin typeface="Verdana"/>
                        <a:cs typeface="Verdana"/>
                      </a:endParaRPr>
                    </a:p>
                  </a:txBody>
                  <a:tcPr marL="0" marR="0" marT="4318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000" spc="15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Severe</a:t>
                      </a:r>
                      <a:r>
                        <a:rPr sz="2000" spc="-2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disability</a:t>
                      </a:r>
                      <a:endParaRPr sz="2000">
                        <a:latin typeface="Verdana"/>
                        <a:cs typeface="Verdana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2000" spc="-7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Still</a:t>
                      </a:r>
                      <a:r>
                        <a:rPr sz="2000" spc="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2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able</a:t>
                      </a:r>
                      <a:r>
                        <a:rPr sz="2000" spc="-6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18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to</a:t>
                      </a:r>
                      <a:r>
                        <a:rPr sz="2000" spc="-7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16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walk</a:t>
                      </a:r>
                      <a:r>
                        <a:rPr sz="2000" spc="-14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3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&amp;</a:t>
                      </a:r>
                      <a:r>
                        <a:rPr sz="2000" spc="-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1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stand</a:t>
                      </a:r>
                      <a:r>
                        <a:rPr sz="2000" spc="-2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1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unassisted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406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779145"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350" spc="16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Five</a:t>
                      </a:r>
                      <a:endParaRPr sz="235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0489" marR="709295">
                        <a:lnSpc>
                          <a:spcPts val="2360"/>
                        </a:lnSpc>
                        <a:spcBef>
                          <a:spcPts val="440"/>
                        </a:spcBef>
                      </a:pPr>
                      <a:r>
                        <a:rPr sz="2000" spc="1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Wheelchair-</a:t>
                      </a:r>
                      <a:r>
                        <a:rPr sz="2000" spc="27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bound</a:t>
                      </a:r>
                      <a:r>
                        <a:rPr sz="2000" spc="-29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114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2000" spc="-5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2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bedriddened </a:t>
                      </a:r>
                      <a:r>
                        <a:rPr sz="2000" spc="8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unless</a:t>
                      </a:r>
                      <a:r>
                        <a:rPr sz="2000" spc="-2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assisted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558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74742" y="126356"/>
            <a:ext cx="1844039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z="4400" spc="-10" dirty="0">
                <a:solidFill>
                  <a:srgbClr val="FFFFFF"/>
                </a:solidFill>
                <a:latin typeface="Calibri"/>
                <a:cs typeface="Calibri"/>
              </a:rPr>
              <a:t>Etiology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907540" y="1038539"/>
            <a:ext cx="8160384" cy="551433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965" indent="-342265">
              <a:spcBef>
                <a:spcPts val="480"/>
              </a:spcBef>
              <a:buFont typeface="Tahoma"/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Genetic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environmental</a:t>
            </a:r>
            <a:r>
              <a:rPr sz="3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factors</a:t>
            </a:r>
            <a:endParaRPr sz="3200">
              <a:latin typeface="Calibri"/>
              <a:cs typeface="Calibri"/>
            </a:endParaRPr>
          </a:p>
          <a:p>
            <a:pPr marL="355600" marR="36830" indent="-342900">
              <a:lnSpc>
                <a:spcPts val="3460"/>
              </a:lnSpc>
              <a:spcBef>
                <a:spcPts val="815"/>
              </a:spcBef>
              <a:buFont typeface="Tahoma"/>
              <a:buChar char="•"/>
              <a:tabLst>
                <a:tab pos="355600" algn="l"/>
              </a:tabLst>
            </a:pPr>
            <a:r>
              <a:rPr sz="3200" spc="50" dirty="0">
                <a:solidFill>
                  <a:srgbClr val="FFFFFF"/>
                </a:solidFill>
                <a:latin typeface="Calibri"/>
                <a:cs typeface="Calibri"/>
              </a:rPr>
              <a:t>Oxidation</a:t>
            </a:r>
            <a:r>
              <a:rPr sz="32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hypothesis</a:t>
            </a:r>
            <a:r>
              <a:rPr sz="320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suggests</a:t>
            </a:r>
            <a:r>
              <a:rPr sz="3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3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free</a:t>
            </a:r>
            <a:r>
              <a:rPr sz="32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radical damage</a:t>
            </a:r>
            <a:endParaRPr sz="3200">
              <a:latin typeface="Calibri"/>
              <a:cs typeface="Calibri"/>
            </a:endParaRPr>
          </a:p>
          <a:p>
            <a:pPr>
              <a:spcBef>
                <a:spcPts val="1080"/>
              </a:spcBef>
              <a:buClr>
                <a:srgbClr val="FFFFFF"/>
              </a:buClr>
              <a:buFont typeface="Tahoma"/>
              <a:buChar char="•"/>
            </a:pPr>
            <a:endParaRPr sz="3200">
              <a:latin typeface="Calibri"/>
              <a:cs typeface="Calibri"/>
            </a:endParaRPr>
          </a:p>
          <a:p>
            <a:pPr marL="355600" marR="563880" indent="-342900">
              <a:lnSpc>
                <a:spcPts val="3460"/>
              </a:lnSpc>
              <a:buFont typeface="Tahoma"/>
              <a:buChar char="•"/>
              <a:tabLst>
                <a:tab pos="355600" algn="l"/>
              </a:tabLst>
            </a:pPr>
            <a:r>
              <a:rPr sz="3200" spc="7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recent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hypothesis</a:t>
            </a:r>
            <a:r>
              <a:rPr sz="32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suggests</a:t>
            </a:r>
            <a:r>
              <a:rPr sz="32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3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Parkinson </a:t>
            </a:r>
            <a:r>
              <a:rPr sz="3200" spc="-45" dirty="0">
                <a:solidFill>
                  <a:srgbClr val="FFFFFF"/>
                </a:solidFill>
                <a:latin typeface="Calibri"/>
                <a:cs typeface="Calibri"/>
              </a:rPr>
              <a:t>disease</a:t>
            </a:r>
            <a:r>
              <a:rPr sz="3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caused</a:t>
            </a:r>
            <a:r>
              <a:rPr sz="3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3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abnormalities</a:t>
            </a:r>
            <a:r>
              <a:rPr sz="3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3200" dirty="0">
                <a:solidFill>
                  <a:srgbClr val="FFFF00"/>
                </a:solidFill>
                <a:latin typeface="Calibri"/>
                <a:cs typeface="Calibri"/>
              </a:rPr>
              <a:t>ubiquitin</a:t>
            </a:r>
            <a:r>
              <a:rPr sz="3200" spc="1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spc="-65" dirty="0">
                <a:solidFill>
                  <a:srgbClr val="FFFF00"/>
                </a:solidFill>
                <a:latin typeface="Calibri"/>
                <a:cs typeface="Calibri"/>
              </a:rPr>
              <a:t>proteasome</a:t>
            </a:r>
            <a:r>
              <a:rPr sz="3200" spc="17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Calibri"/>
                <a:cs typeface="Calibri"/>
              </a:rPr>
              <a:t>system</a:t>
            </a:r>
            <a:endParaRPr sz="3200">
              <a:latin typeface="Calibri"/>
              <a:cs typeface="Calibri"/>
            </a:endParaRPr>
          </a:p>
          <a:p>
            <a:pPr>
              <a:spcBef>
                <a:spcPts val="1080"/>
              </a:spcBef>
              <a:buClr>
                <a:srgbClr val="FFFFFF"/>
              </a:buClr>
              <a:buFont typeface="Tahoma"/>
              <a:buChar char="•"/>
            </a:pP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460"/>
              </a:lnSpc>
              <a:buFont typeface="Tahoma"/>
              <a:buChar char="•"/>
              <a:tabLst>
                <a:tab pos="355600" algn="l"/>
              </a:tabLst>
            </a:pPr>
            <a:r>
              <a:rPr sz="3200" spc="-30" dirty="0">
                <a:solidFill>
                  <a:srgbClr val="FFFFFF"/>
                </a:solidFill>
                <a:latin typeface="Calibri"/>
                <a:cs typeface="Calibri"/>
              </a:rPr>
              <a:t>Genetic: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mutation</a:t>
            </a:r>
            <a:r>
              <a:rPr sz="3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2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00"/>
                </a:solidFill>
                <a:latin typeface="Calibri"/>
                <a:cs typeface="Calibri"/>
              </a:rPr>
              <a:t>alpha</a:t>
            </a:r>
            <a:r>
              <a:rPr sz="32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Calibri"/>
                <a:cs typeface="Calibri"/>
              </a:rPr>
              <a:t>synuclein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(neurodegeneration)gene</a:t>
            </a:r>
            <a:r>
              <a:rPr sz="3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85" dirty="0">
                <a:solidFill>
                  <a:srgbClr val="FFFFFF"/>
                </a:solidFill>
                <a:latin typeface="Calibri"/>
                <a:cs typeface="Calibri"/>
              </a:rPr>
              <a:t>which</a:t>
            </a:r>
            <a:r>
              <a:rPr sz="3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3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an autosomaldominant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50" dirty="0">
                <a:solidFill>
                  <a:srgbClr val="FFFFFF"/>
                </a:solidFill>
                <a:latin typeface="Calibri"/>
                <a:cs typeface="Calibri"/>
              </a:rPr>
              <a:t>familial</a:t>
            </a:r>
            <a:r>
              <a:rPr sz="3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form results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9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3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60" dirty="0">
                <a:solidFill>
                  <a:srgbClr val="FFFFFF"/>
                </a:solidFill>
                <a:latin typeface="Calibri"/>
                <a:cs typeface="Calibri"/>
              </a:rPr>
              <a:t>PD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74742" y="126356"/>
            <a:ext cx="1844039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z="4400" spc="-10" dirty="0">
                <a:solidFill>
                  <a:srgbClr val="FFFFFF"/>
                </a:solidFill>
                <a:latin typeface="Calibri"/>
                <a:cs typeface="Calibri"/>
              </a:rPr>
              <a:t>Etiology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16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907541" y="1006729"/>
            <a:ext cx="4366895" cy="35859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95"/>
              </a:spcBef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Metabolic</a:t>
            </a:r>
            <a:r>
              <a:rPr sz="36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disturbances Infectious</a:t>
            </a:r>
            <a:endParaRPr sz="3600">
              <a:latin typeface="Calibri"/>
              <a:cs typeface="Calibri"/>
            </a:endParaRPr>
          </a:p>
          <a:p>
            <a:pPr marL="12700">
              <a:spcBef>
                <a:spcPts val="865"/>
              </a:spcBef>
            </a:pPr>
            <a:r>
              <a:rPr sz="3600" spc="165" dirty="0">
                <a:solidFill>
                  <a:srgbClr val="FFFFFF"/>
                </a:solidFill>
                <a:latin typeface="Calibri"/>
                <a:cs typeface="Calibri"/>
              </a:rPr>
              <a:t>Drug</a:t>
            </a:r>
            <a:r>
              <a:rPr sz="36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Induced</a:t>
            </a:r>
            <a:endParaRPr sz="3600">
              <a:latin typeface="Calibri"/>
              <a:cs typeface="Calibri"/>
            </a:endParaRPr>
          </a:p>
          <a:p>
            <a:pPr marL="1155065" indent="-227965">
              <a:spcBef>
                <a:spcPts val="775"/>
              </a:spcBef>
              <a:buFont typeface="Tahoma"/>
              <a:buChar char="•"/>
              <a:tabLst>
                <a:tab pos="1155065" algn="l"/>
              </a:tabLst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Antipsychotics</a:t>
            </a:r>
            <a:endParaRPr sz="2800">
              <a:latin typeface="Calibri"/>
              <a:cs typeface="Calibri"/>
            </a:endParaRPr>
          </a:p>
          <a:p>
            <a:pPr marL="1155065" indent="-227965">
              <a:spcBef>
                <a:spcPts val="675"/>
              </a:spcBef>
              <a:buFont typeface="Tahoma"/>
              <a:buChar char="•"/>
              <a:tabLst>
                <a:tab pos="1155065" algn="l"/>
              </a:tabLst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Antiemetics</a:t>
            </a:r>
            <a:endParaRPr sz="2800">
              <a:latin typeface="Calibri"/>
              <a:cs typeface="Calibri"/>
            </a:endParaRPr>
          </a:p>
          <a:p>
            <a:pPr marL="1155065" indent="-227965">
              <a:spcBef>
                <a:spcPts val="675"/>
              </a:spcBef>
              <a:buFont typeface="Tahoma"/>
              <a:buChar char="•"/>
              <a:tabLst>
                <a:tab pos="1155065" algn="l"/>
              </a:tabLst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Dopamine</a:t>
            </a:r>
            <a:r>
              <a:rPr sz="2800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depletors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9195" y="126356"/>
            <a:ext cx="3752215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z="4400" spc="-20" dirty="0">
                <a:solidFill>
                  <a:srgbClr val="FFFFFF"/>
                </a:solidFill>
                <a:latin typeface="Calibri"/>
                <a:cs typeface="Calibri"/>
              </a:rPr>
              <a:t>Pathophysiology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755140" y="1122933"/>
            <a:ext cx="8618220" cy="4123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24485" indent="-342900">
              <a:spcBef>
                <a:spcPts val="105"/>
              </a:spcBef>
              <a:buFont typeface="Tahoma"/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Two</a:t>
            </a:r>
            <a:r>
              <a:rPr sz="3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60" dirty="0">
                <a:solidFill>
                  <a:srgbClr val="FFFFFF"/>
                </a:solidFill>
                <a:latin typeface="Calibri"/>
                <a:cs typeface="Calibri"/>
              </a:rPr>
              <a:t>hallmark</a:t>
            </a:r>
            <a:r>
              <a:rPr sz="3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35" dirty="0">
                <a:solidFill>
                  <a:srgbClr val="FFFFFF"/>
                </a:solidFill>
                <a:latin typeface="Calibri"/>
                <a:cs typeface="Calibri"/>
              </a:rPr>
              <a:t>features</a:t>
            </a:r>
            <a:r>
              <a:rPr sz="3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9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3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45" dirty="0">
                <a:solidFill>
                  <a:srgbClr val="FF0000"/>
                </a:solidFill>
                <a:latin typeface="Calibri"/>
                <a:cs typeface="Calibri"/>
              </a:rPr>
              <a:t>substantia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35" dirty="0">
                <a:solidFill>
                  <a:srgbClr val="FF0000"/>
                </a:solidFill>
                <a:latin typeface="Calibri"/>
                <a:cs typeface="Calibri"/>
              </a:rPr>
              <a:t>nigra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pars</a:t>
            </a:r>
            <a:r>
              <a:rPr sz="3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compacta</a:t>
            </a:r>
            <a:r>
              <a:rPr sz="3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3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00"/>
                </a:solidFill>
                <a:latin typeface="Calibri"/>
                <a:cs typeface="Calibri"/>
              </a:rPr>
              <a:t>loss</a:t>
            </a:r>
            <a:r>
              <a:rPr sz="3200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00"/>
                </a:solidFill>
                <a:latin typeface="Calibri"/>
                <a:cs typeface="Calibri"/>
              </a:rPr>
              <a:t>of</a:t>
            </a:r>
            <a:r>
              <a:rPr sz="32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00"/>
                </a:solidFill>
                <a:latin typeface="Calibri"/>
                <a:cs typeface="Calibri"/>
              </a:rPr>
              <a:t>neurons</a:t>
            </a:r>
            <a:r>
              <a:rPr sz="3200" spc="-6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Calibri"/>
                <a:cs typeface="Calibri"/>
              </a:rPr>
              <a:t>presence </a:t>
            </a:r>
            <a:r>
              <a:rPr sz="3200" dirty="0">
                <a:solidFill>
                  <a:srgbClr val="FFFF00"/>
                </a:solidFill>
                <a:latin typeface="Calibri"/>
                <a:cs typeface="Calibri"/>
              </a:rPr>
              <a:t>of</a:t>
            </a:r>
            <a:r>
              <a:rPr sz="3200" spc="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00"/>
                </a:solidFill>
                <a:latin typeface="Calibri"/>
                <a:cs typeface="Calibri"/>
              </a:rPr>
              <a:t>Lewy</a:t>
            </a:r>
            <a:r>
              <a:rPr sz="3200" spc="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Calibri"/>
                <a:cs typeface="Calibri"/>
              </a:rPr>
              <a:t>bodies.</a:t>
            </a:r>
            <a:endParaRPr sz="3200">
              <a:latin typeface="Calibri"/>
              <a:cs typeface="Calibri"/>
            </a:endParaRPr>
          </a:p>
          <a:p>
            <a:pPr>
              <a:spcBef>
                <a:spcPts val="1470"/>
              </a:spcBef>
              <a:buFont typeface="Tahoma"/>
              <a:buChar char="•"/>
            </a:pPr>
            <a:endParaRPr sz="3200">
              <a:latin typeface="Calibri"/>
              <a:cs typeface="Calibri"/>
            </a:endParaRPr>
          </a:p>
          <a:p>
            <a:pPr marL="355600" marR="5080" indent="-342900">
              <a:buFont typeface="Tahoma"/>
              <a:buChar char="•"/>
              <a:tabLst>
                <a:tab pos="355600" algn="l"/>
              </a:tabLst>
            </a:pPr>
            <a:r>
              <a:rPr sz="3200" spc="-25" dirty="0">
                <a:solidFill>
                  <a:srgbClr val="FFFF00"/>
                </a:solidFill>
                <a:latin typeface="Calibri"/>
                <a:cs typeface="Calibri"/>
              </a:rPr>
              <a:t>Reduced</a:t>
            </a:r>
            <a:r>
              <a:rPr sz="3200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00"/>
                </a:solidFill>
                <a:latin typeface="Calibri"/>
                <a:cs typeface="Calibri"/>
              </a:rPr>
              <a:t>activation</a:t>
            </a:r>
            <a:r>
              <a:rPr sz="32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00"/>
                </a:solidFill>
                <a:latin typeface="Calibri"/>
                <a:cs typeface="Calibri"/>
              </a:rPr>
              <a:t>of</a:t>
            </a:r>
            <a:r>
              <a:rPr sz="32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00"/>
                </a:solidFill>
                <a:latin typeface="Calibri"/>
                <a:cs typeface="Calibri"/>
              </a:rPr>
              <a:t>dopamine1</a:t>
            </a:r>
            <a:r>
              <a:rPr sz="3200" spc="-6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00"/>
                </a:solidFill>
                <a:latin typeface="Calibri"/>
                <a:cs typeface="Calibri"/>
              </a:rPr>
              <a:t>and</a:t>
            </a:r>
            <a:r>
              <a:rPr sz="32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Calibri"/>
                <a:cs typeface="Calibri"/>
              </a:rPr>
              <a:t>dopamine2 </a:t>
            </a:r>
            <a:r>
              <a:rPr sz="3200" spc="-20" dirty="0">
                <a:solidFill>
                  <a:srgbClr val="FFFF00"/>
                </a:solidFill>
                <a:latin typeface="Calibri"/>
                <a:cs typeface="Calibri"/>
              </a:rPr>
              <a:t>receptors</a:t>
            </a:r>
            <a:r>
              <a:rPr sz="3200" spc="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results</a:t>
            </a:r>
            <a:r>
              <a:rPr sz="3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9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3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greater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inhibition</a:t>
            </a:r>
            <a:r>
              <a:rPr sz="3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thalamus</a:t>
            </a:r>
            <a:r>
              <a:rPr sz="3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reduced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activation</a:t>
            </a:r>
            <a:r>
              <a:rPr sz="3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FFFF00"/>
                </a:solidFill>
                <a:latin typeface="Calibri"/>
                <a:cs typeface="Calibri"/>
              </a:rPr>
              <a:t>the</a:t>
            </a:r>
            <a:r>
              <a:rPr sz="3200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Calibri"/>
                <a:cs typeface="Calibri"/>
              </a:rPr>
              <a:t>motor cortex.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9195" y="126356"/>
            <a:ext cx="3752215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spcBef>
                <a:spcPts val="105"/>
              </a:spcBef>
            </a:pPr>
            <a:r>
              <a:rPr sz="4400" spc="-20" dirty="0">
                <a:solidFill>
                  <a:srgbClr val="FFFFFF"/>
                </a:solidFill>
                <a:latin typeface="Calibri"/>
                <a:cs typeface="Calibri"/>
              </a:rPr>
              <a:t>Pathophysiology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18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755141" y="1122933"/>
            <a:ext cx="822007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spcBef>
                <a:spcPts val="105"/>
              </a:spcBef>
              <a:buFont typeface="Tahoma"/>
              <a:buChar char="•"/>
              <a:tabLst>
                <a:tab pos="355600" algn="l"/>
              </a:tabLst>
            </a:pPr>
            <a:r>
              <a:rPr sz="3200" spc="11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PD,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85" dirty="0">
                <a:solidFill>
                  <a:srgbClr val="FFFFFF"/>
                </a:solidFill>
                <a:latin typeface="Calibri"/>
                <a:cs typeface="Calibri"/>
              </a:rPr>
              <a:t>nigral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 dopamine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neurons</a:t>
            </a:r>
            <a:r>
              <a:rPr sz="3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other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 cells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die from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combination</a:t>
            </a: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factors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0396" y="2166240"/>
            <a:ext cx="409041" cy="62179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892165" y="2196212"/>
            <a:ext cx="395795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abnormal</a:t>
            </a:r>
            <a:r>
              <a:rPr sz="32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processing</a:t>
            </a:r>
            <a:r>
              <a:rPr sz="32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55140" y="2196212"/>
            <a:ext cx="4442460" cy="2757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85470" indent="-342900">
              <a:spcBef>
                <a:spcPts val="105"/>
              </a:spcBef>
              <a:buFont typeface="Tahoma"/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Genetic</a:t>
            </a:r>
            <a:r>
              <a:rPr sz="3200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vulnerability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folding</a:t>
            </a:r>
            <a:r>
              <a:rPr sz="32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2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49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synuclein</a:t>
            </a:r>
            <a:endParaRPr sz="3200">
              <a:latin typeface="Calibri"/>
              <a:cs typeface="Calibri"/>
            </a:endParaRPr>
          </a:p>
          <a:p>
            <a:pPr marL="354965" indent="-342265">
              <a:spcBef>
                <a:spcPts val="770"/>
              </a:spcBef>
              <a:buFont typeface="Tahoma"/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Oxidative</a:t>
            </a:r>
            <a:r>
              <a:rPr sz="3200" spc="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stress</a:t>
            </a:r>
            <a:endParaRPr sz="3200">
              <a:latin typeface="Calibri"/>
              <a:cs typeface="Calibri"/>
            </a:endParaRPr>
          </a:p>
          <a:p>
            <a:pPr marL="354965" indent="-342265">
              <a:spcBef>
                <a:spcPts val="765"/>
              </a:spcBef>
              <a:buFont typeface="Tahoma"/>
              <a:buChar char="•"/>
              <a:tabLst>
                <a:tab pos="354965" algn="l"/>
              </a:tabLst>
            </a:pPr>
            <a:r>
              <a:rPr sz="3200" spc="-50" dirty="0">
                <a:solidFill>
                  <a:srgbClr val="FFFFFF"/>
                </a:solidFill>
                <a:latin typeface="Calibri"/>
                <a:cs typeface="Calibri"/>
              </a:rPr>
              <a:t>Proteasomal</a:t>
            </a:r>
            <a:r>
              <a:rPr sz="3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dysfunction</a:t>
            </a:r>
            <a:endParaRPr sz="3200">
              <a:latin typeface="Calibri"/>
              <a:cs typeface="Calibri"/>
            </a:endParaRPr>
          </a:p>
          <a:p>
            <a:pPr marL="354965" indent="-342265">
              <a:spcBef>
                <a:spcPts val="770"/>
              </a:spcBef>
              <a:buFont typeface="Tahoma"/>
              <a:buChar char="•"/>
              <a:tabLst>
                <a:tab pos="354965" algn="l"/>
              </a:tabLst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Environmental</a:t>
            </a:r>
            <a:r>
              <a:rPr sz="3200" spc="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factors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962" y="236158"/>
            <a:ext cx="8229600" cy="1220846"/>
          </a:xfrm>
          <a:prstGeom prst="rect">
            <a:avLst/>
          </a:prstGeom>
          <a:solidFill>
            <a:srgbClr val="4F81BC"/>
          </a:solidFill>
          <a:ln w="38100">
            <a:solidFill>
              <a:srgbClr val="000000"/>
            </a:solidFill>
          </a:ln>
        </p:spPr>
        <p:txBody>
          <a:bodyPr vert="horz" wrap="square" lIns="0" tIns="233679" rIns="0" bIns="0" rtlCol="0" anchor="ctr">
            <a:spAutoFit/>
          </a:bodyPr>
          <a:lstStyle/>
          <a:p>
            <a:pPr marL="121920">
              <a:spcBef>
                <a:spcPts val="1839"/>
              </a:spcBef>
            </a:pPr>
            <a:r>
              <a:rPr spc="-25" dirty="0"/>
              <a:t>Parkinson’s</a:t>
            </a:r>
            <a:r>
              <a:rPr spc="-90" dirty="0"/>
              <a:t> </a:t>
            </a:r>
            <a:r>
              <a:rPr dirty="0"/>
              <a:t>Disease</a:t>
            </a:r>
            <a:r>
              <a:rPr spc="-90" dirty="0"/>
              <a:t> </a:t>
            </a:r>
            <a:r>
              <a:rPr dirty="0"/>
              <a:t>-</a:t>
            </a:r>
            <a:r>
              <a:rPr spc="-125" dirty="0"/>
              <a:t> </a:t>
            </a:r>
            <a:r>
              <a:rPr spc="-10" dirty="0"/>
              <a:t>Pathophysiology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2059940" y="1523961"/>
            <a:ext cx="8020684" cy="241681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spcBef>
                <a:spcPts val="775"/>
              </a:spcBef>
            </a:pPr>
            <a:r>
              <a:rPr sz="2800" dirty="0">
                <a:solidFill>
                  <a:srgbClr val="FFC000"/>
                </a:solidFill>
                <a:latin typeface="Calibri"/>
                <a:cs typeface="Calibri"/>
              </a:rPr>
              <a:t>Question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28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causes</a:t>
            </a:r>
            <a:r>
              <a:rPr sz="2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8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movement</a:t>
            </a:r>
            <a:r>
              <a:rPr sz="2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problems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PD?</a:t>
            </a:r>
            <a:endParaRPr sz="2800">
              <a:latin typeface="Calibri"/>
              <a:cs typeface="Calibri"/>
            </a:endParaRPr>
          </a:p>
          <a:p>
            <a:pPr marL="12700">
              <a:spcBef>
                <a:spcPts val="675"/>
              </a:spcBef>
            </a:pPr>
            <a:r>
              <a:rPr sz="2800" dirty="0">
                <a:solidFill>
                  <a:srgbClr val="FFC000"/>
                </a:solidFill>
                <a:latin typeface="Calibri"/>
                <a:cs typeface="Calibri"/>
              </a:rPr>
              <a:t>Answer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2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Deficiency</a:t>
            </a:r>
            <a:r>
              <a:rPr sz="2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brain</a:t>
            </a:r>
            <a:r>
              <a:rPr sz="2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chemical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i="1" spc="-10" dirty="0">
                <a:solidFill>
                  <a:srgbClr val="FFFFFF"/>
                </a:solidFill>
                <a:latin typeface="Calibri"/>
                <a:cs typeface="Calibri"/>
              </a:rPr>
              <a:t>dopamine</a:t>
            </a:r>
            <a:endParaRPr sz="2800">
              <a:latin typeface="Calibri"/>
              <a:cs typeface="Calibri"/>
            </a:endParaRPr>
          </a:p>
          <a:p>
            <a:pPr marL="355600">
              <a:tabLst>
                <a:tab pos="2364740" algn="l"/>
              </a:tabLst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occurs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	basal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ganglia.</a:t>
            </a:r>
            <a:endParaRPr sz="2800">
              <a:latin typeface="Calibri"/>
              <a:cs typeface="Calibri"/>
            </a:endParaRPr>
          </a:p>
          <a:p>
            <a:pPr marL="355600" marR="351155" indent="-343535">
              <a:spcBef>
                <a:spcPts val="675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Basal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Ganglia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deep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inside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cortex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8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brain</a:t>
            </a:r>
            <a:r>
              <a:rPr sz="2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8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coordinates</a:t>
            </a:r>
            <a:r>
              <a:rPr sz="2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normal</a:t>
            </a:r>
            <a:r>
              <a:rPr sz="2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muscle</a:t>
            </a:r>
            <a:r>
              <a:rPr sz="2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activity.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30650" y="4136090"/>
            <a:ext cx="5187534" cy="23958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31340" y="139395"/>
            <a:ext cx="8141334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spcBef>
                <a:spcPts val="95"/>
              </a:spcBef>
              <a:buFont typeface="Tahoma"/>
              <a:buChar char="•"/>
              <a:tabLst>
                <a:tab pos="355600" algn="l"/>
              </a:tabLst>
            </a:pP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Basal</a:t>
            </a:r>
            <a:r>
              <a:rPr sz="2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ganglia</a:t>
            </a:r>
            <a:r>
              <a:rPr sz="2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65" dirty="0">
                <a:solidFill>
                  <a:srgbClr val="FFFFFF"/>
                </a:solidFill>
                <a:latin typeface="Calibri"/>
                <a:cs typeface="Calibri"/>
              </a:rPr>
              <a:t>associated</a:t>
            </a:r>
            <a:r>
              <a:rPr sz="2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2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variety</a:t>
            </a:r>
            <a:r>
              <a:rPr sz="2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functions,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including</a:t>
            </a:r>
            <a:r>
              <a:rPr sz="28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00"/>
                </a:solidFill>
                <a:latin typeface="Calibri"/>
                <a:cs typeface="Calibri"/>
              </a:rPr>
              <a:t>voluntary</a:t>
            </a:r>
            <a:r>
              <a:rPr sz="2800" b="1" spc="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b="1" spc="-45" dirty="0">
                <a:solidFill>
                  <a:srgbClr val="FFFF00"/>
                </a:solidFill>
                <a:latin typeface="Calibri"/>
                <a:cs typeface="Calibri"/>
              </a:rPr>
              <a:t>motor</a:t>
            </a:r>
            <a:r>
              <a:rPr sz="2800" b="1" spc="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FFFF00"/>
                </a:solidFill>
                <a:latin typeface="Calibri"/>
                <a:cs typeface="Calibri"/>
              </a:rPr>
              <a:t>control,</a:t>
            </a:r>
            <a:r>
              <a:rPr sz="2800" b="1" spc="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00"/>
                </a:solidFill>
                <a:latin typeface="Calibri"/>
                <a:cs typeface="Calibri"/>
              </a:rPr>
              <a:t>procedural </a:t>
            </a:r>
            <a:r>
              <a:rPr sz="2800" b="1" dirty="0">
                <a:solidFill>
                  <a:srgbClr val="FFFF00"/>
                </a:solidFill>
                <a:latin typeface="Calibri"/>
                <a:cs typeface="Calibri"/>
              </a:rPr>
              <a:t>learning</a:t>
            </a:r>
            <a:r>
              <a:rPr sz="2800" b="1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00"/>
                </a:solidFill>
                <a:latin typeface="Calibri"/>
                <a:cs typeface="Calibri"/>
              </a:rPr>
              <a:t>relating</a:t>
            </a:r>
            <a:r>
              <a:rPr sz="2800" b="1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b="1" spc="-105" dirty="0">
                <a:solidFill>
                  <a:srgbClr val="FFFF00"/>
                </a:solidFill>
                <a:latin typeface="Calibri"/>
                <a:cs typeface="Calibri"/>
              </a:rPr>
              <a:t>to</a:t>
            </a:r>
            <a:r>
              <a:rPr sz="2800" b="1" spc="-10" dirty="0">
                <a:solidFill>
                  <a:srgbClr val="FFFF00"/>
                </a:solidFill>
                <a:latin typeface="Calibri"/>
                <a:cs typeface="Calibri"/>
              </a:rPr>
              <a:t> routine</a:t>
            </a:r>
            <a:r>
              <a:rPr sz="2800" b="1" spc="-25" dirty="0">
                <a:solidFill>
                  <a:srgbClr val="FFFF00"/>
                </a:solidFill>
                <a:latin typeface="Calibri"/>
                <a:cs typeface="Calibri"/>
              </a:rPr>
              <a:t> behaviors</a:t>
            </a:r>
            <a:r>
              <a:rPr sz="2800" b="1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00"/>
                </a:solidFill>
                <a:latin typeface="Calibri"/>
                <a:cs typeface="Calibri"/>
              </a:rPr>
              <a:t>or</a:t>
            </a:r>
            <a:r>
              <a:rPr sz="2800" b="1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b="1" spc="-160" dirty="0">
                <a:solidFill>
                  <a:srgbClr val="FFFF00"/>
                </a:solidFill>
                <a:latin typeface="Calibri"/>
                <a:cs typeface="Calibri"/>
              </a:rPr>
              <a:t>"habits,"</a:t>
            </a:r>
            <a:r>
              <a:rPr sz="2800" b="1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FFFF00"/>
                </a:solidFill>
                <a:latin typeface="Calibri"/>
                <a:cs typeface="Calibri"/>
              </a:rPr>
              <a:t>eye </a:t>
            </a:r>
            <a:r>
              <a:rPr sz="2800" b="1" spc="-90" dirty="0">
                <a:solidFill>
                  <a:srgbClr val="FFFF00"/>
                </a:solidFill>
                <a:latin typeface="Calibri"/>
                <a:cs typeface="Calibri"/>
              </a:rPr>
              <a:t>movements,</a:t>
            </a:r>
            <a:r>
              <a:rPr sz="2800" b="1" spc="-7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00"/>
                </a:solidFill>
                <a:latin typeface="Calibri"/>
                <a:cs typeface="Calibri"/>
              </a:rPr>
              <a:t>and</a:t>
            </a:r>
            <a:r>
              <a:rPr sz="2800" b="1" spc="-6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00"/>
                </a:solidFill>
                <a:latin typeface="Calibri"/>
                <a:cs typeface="Calibri"/>
              </a:rPr>
              <a:t>cognitive</a:t>
            </a:r>
            <a:r>
              <a:rPr sz="2800" b="1" spc="-7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b="1" spc="-50" dirty="0">
                <a:solidFill>
                  <a:srgbClr val="FFFF00"/>
                </a:solidFill>
                <a:latin typeface="Calibri"/>
                <a:cs typeface="Calibri"/>
              </a:rPr>
              <a:t>emotional</a:t>
            </a:r>
            <a:r>
              <a:rPr sz="2800" b="1" spc="-7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00"/>
                </a:solidFill>
                <a:latin typeface="Calibri"/>
                <a:cs typeface="Calibri"/>
              </a:rPr>
              <a:t>functions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2438400"/>
            <a:ext cx="7543800" cy="42672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91711" y="388366"/>
            <a:ext cx="45269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32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causes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32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dopamine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9940" y="388365"/>
            <a:ext cx="7747634" cy="25628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528310" indent="-343535">
              <a:spcBef>
                <a:spcPts val="105"/>
              </a:spcBef>
              <a:buFont typeface="Tahoma"/>
              <a:buChar char="•"/>
              <a:tabLst>
                <a:tab pos="355600" algn="l"/>
              </a:tabLst>
            </a:pPr>
            <a:r>
              <a:rPr sz="3200" spc="-10" dirty="0">
                <a:solidFill>
                  <a:srgbClr val="FFC000"/>
                </a:solidFill>
                <a:latin typeface="Calibri"/>
                <a:cs typeface="Calibri"/>
              </a:rPr>
              <a:t>Question: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deficiency?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spcBef>
                <a:spcPts val="765"/>
              </a:spcBef>
              <a:buFont typeface="Tahoma"/>
              <a:buChar char="•"/>
              <a:tabLst>
                <a:tab pos="355600" algn="l"/>
                <a:tab pos="1885314" algn="l"/>
              </a:tabLst>
            </a:pPr>
            <a:r>
              <a:rPr sz="3200" spc="-10" dirty="0">
                <a:solidFill>
                  <a:srgbClr val="FFC000"/>
                </a:solidFill>
                <a:latin typeface="Calibri"/>
                <a:cs typeface="Calibri"/>
              </a:rPr>
              <a:t>Answer:</a:t>
            </a:r>
            <a:r>
              <a:rPr sz="3200" dirty="0">
                <a:solidFill>
                  <a:srgbClr val="FFC000"/>
                </a:solidFill>
                <a:latin typeface="Calibri"/>
                <a:cs typeface="Calibri"/>
              </a:rPr>
              <a:t>	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Degenerative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r>
              <a:rPr sz="3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3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substantia</a:t>
            </a:r>
            <a:r>
              <a:rPr sz="3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nigra</a:t>
            </a:r>
            <a:r>
              <a:rPr sz="3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2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striatum</a:t>
            </a:r>
            <a:r>
              <a:rPr sz="3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portions</a:t>
            </a:r>
            <a:r>
              <a:rPr sz="32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basal</a:t>
            </a:r>
            <a:r>
              <a:rPr sz="3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ganglia</a:t>
            </a:r>
            <a:r>
              <a:rPr sz="32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00"/>
                </a:solidFill>
                <a:latin typeface="Calibri"/>
                <a:cs typeface="Calibri"/>
              </a:rPr>
              <a:t>reduce</a:t>
            </a:r>
            <a:r>
              <a:rPr sz="3200" spc="-1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00"/>
                </a:solidFill>
                <a:latin typeface="Calibri"/>
                <a:cs typeface="Calibri"/>
              </a:rPr>
              <a:t>dopamine</a:t>
            </a:r>
            <a:r>
              <a:rPr sz="3200" spc="-8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Calibri"/>
                <a:cs typeface="Calibri"/>
              </a:rPr>
              <a:t>production</a:t>
            </a:r>
            <a:r>
              <a:rPr sz="3200" spc="-1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09787" y="3909560"/>
            <a:ext cx="3718560" cy="2544445"/>
            <a:chOff x="1085787" y="3909559"/>
            <a:chExt cx="3718560" cy="25444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5787" y="3909559"/>
              <a:ext cx="2734152" cy="254419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819400" y="4795265"/>
              <a:ext cx="1985010" cy="1413510"/>
            </a:xfrm>
            <a:custGeom>
              <a:avLst/>
              <a:gdLst/>
              <a:ahLst/>
              <a:cxnLst/>
              <a:rect l="l" t="t" r="r" b="b"/>
              <a:pathLst>
                <a:path w="1985010" h="1413510">
                  <a:moveTo>
                    <a:pt x="1829816" y="1078395"/>
                  </a:moveTo>
                  <a:lnTo>
                    <a:pt x="1827784" y="1065872"/>
                  </a:lnTo>
                  <a:lnTo>
                    <a:pt x="34582" y="1364729"/>
                  </a:lnTo>
                  <a:lnTo>
                    <a:pt x="24841" y="1372831"/>
                  </a:lnTo>
                  <a:lnTo>
                    <a:pt x="29514" y="1368933"/>
                  </a:lnTo>
                  <a:lnTo>
                    <a:pt x="34582" y="1364729"/>
                  </a:lnTo>
                  <a:lnTo>
                    <a:pt x="84328" y="1323378"/>
                  </a:lnTo>
                  <a:lnTo>
                    <a:pt x="86995" y="1321130"/>
                  </a:lnTo>
                  <a:lnTo>
                    <a:pt x="87376" y="1317129"/>
                  </a:lnTo>
                  <a:lnTo>
                    <a:pt x="85090" y="1314437"/>
                  </a:lnTo>
                  <a:lnTo>
                    <a:pt x="82931" y="1311732"/>
                  </a:lnTo>
                  <a:lnTo>
                    <a:pt x="78867" y="1311363"/>
                  </a:lnTo>
                  <a:lnTo>
                    <a:pt x="76200" y="1313611"/>
                  </a:lnTo>
                  <a:lnTo>
                    <a:pt x="0" y="1376934"/>
                  </a:lnTo>
                  <a:lnTo>
                    <a:pt x="95885" y="1413370"/>
                  </a:lnTo>
                  <a:lnTo>
                    <a:pt x="99568" y="1411719"/>
                  </a:lnTo>
                  <a:lnTo>
                    <a:pt x="102108" y="1405153"/>
                  </a:lnTo>
                  <a:lnTo>
                    <a:pt x="100457" y="1401495"/>
                  </a:lnTo>
                  <a:lnTo>
                    <a:pt x="46748" y="1381125"/>
                  </a:lnTo>
                  <a:lnTo>
                    <a:pt x="36576" y="1377276"/>
                  </a:lnTo>
                  <a:lnTo>
                    <a:pt x="13462" y="1381125"/>
                  </a:lnTo>
                  <a:lnTo>
                    <a:pt x="21678" y="1379753"/>
                  </a:lnTo>
                  <a:lnTo>
                    <a:pt x="36576" y="1377276"/>
                  </a:lnTo>
                  <a:lnTo>
                    <a:pt x="1829816" y="1078395"/>
                  </a:lnTo>
                  <a:close/>
                </a:path>
                <a:path w="1985010" h="1413510">
                  <a:moveTo>
                    <a:pt x="1984629" y="10668"/>
                  </a:moveTo>
                  <a:lnTo>
                    <a:pt x="1977771" y="0"/>
                  </a:lnTo>
                  <a:lnTo>
                    <a:pt x="179628" y="1123784"/>
                  </a:lnTo>
                  <a:lnTo>
                    <a:pt x="209804" y="1066546"/>
                  </a:lnTo>
                  <a:lnTo>
                    <a:pt x="211328" y="1063434"/>
                  </a:lnTo>
                  <a:lnTo>
                    <a:pt x="210185" y="1059599"/>
                  </a:lnTo>
                  <a:lnTo>
                    <a:pt x="207137" y="1057973"/>
                  </a:lnTo>
                  <a:lnTo>
                    <a:pt x="203962" y="1056335"/>
                  </a:lnTo>
                  <a:lnTo>
                    <a:pt x="200152" y="1057529"/>
                  </a:lnTo>
                  <a:lnTo>
                    <a:pt x="198501" y="1060627"/>
                  </a:lnTo>
                  <a:lnTo>
                    <a:pt x="152400" y="1148346"/>
                  </a:lnTo>
                  <a:lnTo>
                    <a:pt x="194894" y="1147051"/>
                  </a:lnTo>
                  <a:lnTo>
                    <a:pt x="254889" y="1145222"/>
                  </a:lnTo>
                  <a:lnTo>
                    <a:pt x="257683" y="1142288"/>
                  </a:lnTo>
                  <a:lnTo>
                    <a:pt x="257429" y="1135278"/>
                  </a:lnTo>
                  <a:lnTo>
                    <a:pt x="254508" y="1132522"/>
                  </a:lnTo>
                  <a:lnTo>
                    <a:pt x="186283" y="1134605"/>
                  </a:lnTo>
                  <a:lnTo>
                    <a:pt x="1984629" y="10668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404229" y="4590669"/>
            <a:ext cx="2320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FF0000"/>
                </a:solidFill>
                <a:latin typeface="Calibri"/>
                <a:cs typeface="Calibri"/>
              </a:rPr>
              <a:t>Cross</a:t>
            </a:r>
            <a:r>
              <a:rPr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0000"/>
                </a:solidFill>
                <a:latin typeface="Calibri"/>
                <a:cs typeface="Calibri"/>
              </a:rPr>
              <a:t>section</a:t>
            </a:r>
            <a:r>
              <a:rPr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striatum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04229" y="5657799"/>
            <a:ext cx="1513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Substantia</a:t>
            </a:r>
            <a:r>
              <a:rPr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FF0000"/>
                </a:solidFill>
                <a:latin typeface="Calibri"/>
                <a:cs typeface="Calibri"/>
              </a:rPr>
              <a:t>nigra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4175" y="2920111"/>
            <a:ext cx="5038090" cy="3013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270" algn="ctr">
              <a:spcBef>
                <a:spcPts val="100"/>
              </a:spcBef>
              <a:tabLst>
                <a:tab pos="383032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Cells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degenerate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substantia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nigra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(Sn)</a:t>
            </a:r>
            <a:endParaRPr sz="2400">
              <a:latin typeface="Calibri"/>
              <a:cs typeface="Calibri"/>
            </a:endParaRPr>
          </a:p>
          <a:p>
            <a:pPr marL="1398905" marR="341630" algn="ctr">
              <a:lnSpc>
                <a:spcPts val="5040"/>
              </a:lnSpc>
              <a:spcBef>
                <a:spcPts val="29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Substantia</a:t>
            </a:r>
            <a:r>
              <a:rPr sz="2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nigra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destroyed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Dopamine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decreases</a:t>
            </a:r>
            <a:endParaRPr sz="2400">
              <a:latin typeface="Calibri"/>
              <a:cs typeface="Calibri"/>
            </a:endParaRPr>
          </a:p>
          <a:p>
            <a:pPr marL="1062355" marR="5080" algn="ctr">
              <a:lnSpc>
                <a:spcPct val="175000"/>
              </a:lnSpc>
              <a:spcBef>
                <a:spcPts val="195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Muscle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cell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activation</a:t>
            </a:r>
            <a:r>
              <a:rPr sz="2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decreases Movement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2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decreases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8800" y="914400"/>
            <a:ext cx="3352800" cy="200101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505712" y="134112"/>
            <a:ext cx="9182100" cy="723900"/>
            <a:chOff x="-18288" y="134112"/>
            <a:chExt cx="9182100" cy="723900"/>
          </a:xfrm>
        </p:grpSpPr>
        <p:sp>
          <p:nvSpPr>
            <p:cNvPr id="5" name="object 5"/>
            <p:cNvSpPr/>
            <p:nvPr/>
          </p:nvSpPr>
          <p:spPr>
            <a:xfrm>
              <a:off x="761" y="153162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61" y="153162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0" y="685800"/>
                  </a:moveTo>
                  <a:lnTo>
                    <a:pt x="9144000" y="6858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35202" y="4759266"/>
            <a:ext cx="8739823" cy="997068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580390">
              <a:spcBef>
                <a:spcPts val="95"/>
              </a:spcBef>
            </a:pPr>
            <a:r>
              <a:rPr spc="-30" dirty="0"/>
              <a:t>Parkinson’s</a:t>
            </a:r>
            <a:r>
              <a:rPr spc="-80" dirty="0"/>
              <a:t> </a:t>
            </a:r>
            <a:r>
              <a:rPr dirty="0"/>
              <a:t>Disease</a:t>
            </a:r>
            <a:r>
              <a:rPr spc="-80" dirty="0"/>
              <a:t> </a:t>
            </a:r>
            <a:r>
              <a:rPr dirty="0"/>
              <a:t>-</a:t>
            </a:r>
            <a:r>
              <a:rPr spc="-110" dirty="0"/>
              <a:t> </a:t>
            </a:r>
            <a:r>
              <a:rPr spc="-10" dirty="0"/>
              <a:t>Pathophysiology</a:t>
            </a: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22</a:t>
            </a:fld>
            <a:endParaRPr lang="en-US"/>
          </a:p>
        </p:txBody>
      </p:sp>
      <p:grpSp>
        <p:nvGrpSpPr>
          <p:cNvPr id="8" name="object 8"/>
          <p:cNvGrpSpPr/>
          <p:nvPr/>
        </p:nvGrpSpPr>
        <p:grpSpPr>
          <a:xfrm>
            <a:off x="6929629" y="3957829"/>
            <a:ext cx="161925" cy="314325"/>
            <a:chOff x="5405628" y="3957828"/>
            <a:chExt cx="161925" cy="314325"/>
          </a:xfrm>
        </p:grpSpPr>
        <p:sp>
          <p:nvSpPr>
            <p:cNvPr id="9" name="object 9"/>
            <p:cNvSpPr/>
            <p:nvPr/>
          </p:nvSpPr>
          <p:spPr>
            <a:xfrm>
              <a:off x="5410200" y="3962400"/>
              <a:ext cx="152400" cy="304800"/>
            </a:xfrm>
            <a:custGeom>
              <a:avLst/>
              <a:gdLst/>
              <a:ahLst/>
              <a:cxnLst/>
              <a:rect l="l" t="t" r="r" b="b"/>
              <a:pathLst>
                <a:path w="152400" h="304800">
                  <a:moveTo>
                    <a:pt x="114300" y="0"/>
                  </a:moveTo>
                  <a:lnTo>
                    <a:pt x="38100" y="0"/>
                  </a:lnTo>
                  <a:lnTo>
                    <a:pt x="38100" y="228600"/>
                  </a:lnTo>
                  <a:lnTo>
                    <a:pt x="0" y="228600"/>
                  </a:lnTo>
                  <a:lnTo>
                    <a:pt x="76200" y="304800"/>
                  </a:lnTo>
                  <a:lnTo>
                    <a:pt x="152400" y="228600"/>
                  </a:lnTo>
                  <a:lnTo>
                    <a:pt x="114300" y="2286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10200" y="3962400"/>
              <a:ext cx="152400" cy="304800"/>
            </a:xfrm>
            <a:custGeom>
              <a:avLst/>
              <a:gdLst/>
              <a:ahLst/>
              <a:cxnLst/>
              <a:rect l="l" t="t" r="r" b="b"/>
              <a:pathLst>
                <a:path w="152400" h="304800">
                  <a:moveTo>
                    <a:pt x="0" y="228600"/>
                  </a:moveTo>
                  <a:lnTo>
                    <a:pt x="38100" y="228600"/>
                  </a:lnTo>
                  <a:lnTo>
                    <a:pt x="38100" y="0"/>
                  </a:lnTo>
                  <a:lnTo>
                    <a:pt x="114300" y="0"/>
                  </a:lnTo>
                  <a:lnTo>
                    <a:pt x="114300" y="228600"/>
                  </a:lnTo>
                  <a:lnTo>
                    <a:pt x="152400" y="228600"/>
                  </a:lnTo>
                  <a:lnTo>
                    <a:pt x="76200" y="304800"/>
                  </a:lnTo>
                  <a:lnTo>
                    <a:pt x="0" y="228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267200" y="1219201"/>
            <a:ext cx="1066800" cy="584775"/>
          </a:xfrm>
          <a:prstGeom prst="rect">
            <a:avLst/>
          </a:prstGeom>
          <a:solidFill>
            <a:srgbClr val="000000"/>
          </a:solidFill>
          <a:ln w="9144">
            <a:solidFill>
              <a:srgbClr val="EDEBE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419734" marR="169545" indent="-243840">
              <a:spcBef>
                <a:spcPts val="240"/>
              </a:spcBef>
            </a:pPr>
            <a:r>
              <a:rPr spc="-20" dirty="0">
                <a:solidFill>
                  <a:srgbClr val="EDEBE0"/>
                </a:solidFill>
                <a:latin typeface="Calibri"/>
                <a:cs typeface="Calibri"/>
              </a:rPr>
              <a:t>Healthy </a:t>
            </a:r>
            <a:r>
              <a:rPr spc="-25" dirty="0">
                <a:solidFill>
                  <a:srgbClr val="EDEBE0"/>
                </a:solidFill>
                <a:latin typeface="Calibri"/>
                <a:cs typeface="Calibri"/>
              </a:rPr>
              <a:t>Sn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43400" y="2209800"/>
            <a:ext cx="914400" cy="308418"/>
          </a:xfrm>
          <a:prstGeom prst="rect">
            <a:avLst/>
          </a:prstGeom>
          <a:solidFill>
            <a:srgbClr val="000000"/>
          </a:solidFill>
          <a:ln w="9144">
            <a:solidFill>
              <a:srgbClr val="EDEBE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2075">
              <a:spcBef>
                <a:spcPts val="245"/>
              </a:spcBef>
            </a:pPr>
            <a:r>
              <a:rPr dirty="0">
                <a:solidFill>
                  <a:srgbClr val="EDEBE0"/>
                </a:solidFill>
                <a:latin typeface="Calibri"/>
                <a:cs typeface="Calibri"/>
              </a:rPr>
              <a:t>PD</a:t>
            </a:r>
            <a:r>
              <a:rPr spc="-20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pc="-25" dirty="0">
                <a:solidFill>
                  <a:srgbClr val="EDEBE0"/>
                </a:solidFill>
                <a:latin typeface="Calibri"/>
                <a:cs typeface="Calibri"/>
              </a:rPr>
              <a:t>Sn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56657" y="1670049"/>
            <a:ext cx="1753870" cy="774700"/>
          </a:xfrm>
          <a:custGeom>
            <a:avLst/>
            <a:gdLst/>
            <a:ahLst/>
            <a:cxnLst/>
            <a:rect l="l" t="t" r="r" b="b"/>
            <a:pathLst>
              <a:path w="1753870" h="774700">
                <a:moveTo>
                  <a:pt x="686943" y="82550"/>
                </a:moveTo>
                <a:lnTo>
                  <a:pt x="684657" y="81026"/>
                </a:lnTo>
                <a:lnTo>
                  <a:pt x="616077" y="35306"/>
                </a:lnTo>
                <a:lnTo>
                  <a:pt x="612101" y="66751"/>
                </a:lnTo>
                <a:lnTo>
                  <a:pt x="78105" y="0"/>
                </a:lnTo>
                <a:lnTo>
                  <a:pt x="76581" y="12700"/>
                </a:lnTo>
                <a:lnTo>
                  <a:pt x="610501" y="79451"/>
                </a:lnTo>
                <a:lnTo>
                  <a:pt x="606552" y="110871"/>
                </a:lnTo>
                <a:lnTo>
                  <a:pt x="686943" y="82550"/>
                </a:lnTo>
                <a:close/>
              </a:path>
              <a:path w="1753870" h="774700">
                <a:moveTo>
                  <a:pt x="1753743" y="463550"/>
                </a:moveTo>
                <a:lnTo>
                  <a:pt x="1672082" y="439039"/>
                </a:lnTo>
                <a:lnTo>
                  <a:pt x="1677530" y="470319"/>
                </a:lnTo>
                <a:lnTo>
                  <a:pt x="0" y="762127"/>
                </a:lnTo>
                <a:lnTo>
                  <a:pt x="2286" y="774573"/>
                </a:lnTo>
                <a:lnTo>
                  <a:pt x="1679714" y="482879"/>
                </a:lnTo>
                <a:lnTo>
                  <a:pt x="1685163" y="514096"/>
                </a:lnTo>
                <a:lnTo>
                  <a:pt x="1747532" y="468122"/>
                </a:lnTo>
                <a:lnTo>
                  <a:pt x="1753743" y="4635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6929629" y="4643629"/>
            <a:ext cx="161925" cy="314325"/>
            <a:chOff x="5405628" y="4643628"/>
            <a:chExt cx="161925" cy="314325"/>
          </a:xfrm>
        </p:grpSpPr>
        <p:sp>
          <p:nvSpPr>
            <p:cNvPr id="15" name="object 15"/>
            <p:cNvSpPr/>
            <p:nvPr/>
          </p:nvSpPr>
          <p:spPr>
            <a:xfrm>
              <a:off x="5410200" y="4648200"/>
              <a:ext cx="152400" cy="304800"/>
            </a:xfrm>
            <a:custGeom>
              <a:avLst/>
              <a:gdLst/>
              <a:ahLst/>
              <a:cxnLst/>
              <a:rect l="l" t="t" r="r" b="b"/>
              <a:pathLst>
                <a:path w="152400" h="304800">
                  <a:moveTo>
                    <a:pt x="114300" y="0"/>
                  </a:moveTo>
                  <a:lnTo>
                    <a:pt x="38100" y="0"/>
                  </a:lnTo>
                  <a:lnTo>
                    <a:pt x="38100" y="228600"/>
                  </a:lnTo>
                  <a:lnTo>
                    <a:pt x="0" y="228600"/>
                  </a:lnTo>
                  <a:lnTo>
                    <a:pt x="76200" y="304800"/>
                  </a:lnTo>
                  <a:lnTo>
                    <a:pt x="152400" y="228600"/>
                  </a:lnTo>
                  <a:lnTo>
                    <a:pt x="114300" y="2286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10200" y="4648200"/>
              <a:ext cx="152400" cy="304800"/>
            </a:xfrm>
            <a:custGeom>
              <a:avLst/>
              <a:gdLst/>
              <a:ahLst/>
              <a:cxnLst/>
              <a:rect l="l" t="t" r="r" b="b"/>
              <a:pathLst>
                <a:path w="152400" h="304800">
                  <a:moveTo>
                    <a:pt x="0" y="228600"/>
                  </a:moveTo>
                  <a:lnTo>
                    <a:pt x="38100" y="228600"/>
                  </a:lnTo>
                  <a:lnTo>
                    <a:pt x="38100" y="0"/>
                  </a:lnTo>
                  <a:lnTo>
                    <a:pt x="114300" y="0"/>
                  </a:lnTo>
                  <a:lnTo>
                    <a:pt x="114300" y="228600"/>
                  </a:lnTo>
                  <a:lnTo>
                    <a:pt x="152400" y="228600"/>
                  </a:lnTo>
                  <a:lnTo>
                    <a:pt x="76200" y="304800"/>
                  </a:lnTo>
                  <a:lnTo>
                    <a:pt x="0" y="228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29628" y="3348228"/>
            <a:ext cx="161544" cy="237744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6929629" y="5329429"/>
            <a:ext cx="161925" cy="314325"/>
            <a:chOff x="5405628" y="5329428"/>
            <a:chExt cx="161925" cy="314325"/>
          </a:xfrm>
        </p:grpSpPr>
        <p:sp>
          <p:nvSpPr>
            <p:cNvPr id="19" name="object 19"/>
            <p:cNvSpPr/>
            <p:nvPr/>
          </p:nvSpPr>
          <p:spPr>
            <a:xfrm>
              <a:off x="5410200" y="5334000"/>
              <a:ext cx="152400" cy="304800"/>
            </a:xfrm>
            <a:custGeom>
              <a:avLst/>
              <a:gdLst/>
              <a:ahLst/>
              <a:cxnLst/>
              <a:rect l="l" t="t" r="r" b="b"/>
              <a:pathLst>
                <a:path w="152400" h="304800">
                  <a:moveTo>
                    <a:pt x="114300" y="0"/>
                  </a:moveTo>
                  <a:lnTo>
                    <a:pt x="38100" y="0"/>
                  </a:lnTo>
                  <a:lnTo>
                    <a:pt x="38100" y="228600"/>
                  </a:lnTo>
                  <a:lnTo>
                    <a:pt x="0" y="228600"/>
                  </a:lnTo>
                  <a:lnTo>
                    <a:pt x="76200" y="304800"/>
                  </a:lnTo>
                  <a:lnTo>
                    <a:pt x="152400" y="228600"/>
                  </a:lnTo>
                  <a:lnTo>
                    <a:pt x="114300" y="2286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410200" y="5334000"/>
              <a:ext cx="152400" cy="304800"/>
            </a:xfrm>
            <a:custGeom>
              <a:avLst/>
              <a:gdLst/>
              <a:ahLst/>
              <a:cxnLst/>
              <a:rect l="l" t="t" r="r" b="b"/>
              <a:pathLst>
                <a:path w="152400" h="304800">
                  <a:moveTo>
                    <a:pt x="0" y="228600"/>
                  </a:moveTo>
                  <a:lnTo>
                    <a:pt x="38100" y="228600"/>
                  </a:lnTo>
                  <a:lnTo>
                    <a:pt x="38100" y="0"/>
                  </a:lnTo>
                  <a:lnTo>
                    <a:pt x="114300" y="0"/>
                  </a:lnTo>
                  <a:lnTo>
                    <a:pt x="114300" y="228600"/>
                  </a:lnTo>
                  <a:lnTo>
                    <a:pt x="152400" y="228600"/>
                  </a:lnTo>
                  <a:lnTo>
                    <a:pt x="76200" y="304800"/>
                  </a:lnTo>
                  <a:lnTo>
                    <a:pt x="0" y="228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9940" y="456946"/>
            <a:ext cx="7825740" cy="5276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spcBef>
                <a:spcPts val="105"/>
              </a:spcBef>
              <a:buFont typeface="Tahoma"/>
              <a:buChar char="•"/>
              <a:tabLst>
                <a:tab pos="355600" algn="l"/>
              </a:tabLst>
            </a:pP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Lewy</a:t>
            </a:r>
            <a:r>
              <a:rPr sz="4100" b="1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bodies</a:t>
            </a:r>
            <a:r>
              <a:rPr sz="4100" b="1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are</a:t>
            </a:r>
            <a:r>
              <a:rPr sz="4100" b="1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spc="-10" dirty="0">
                <a:solidFill>
                  <a:srgbClr val="FFFF00"/>
                </a:solidFill>
                <a:latin typeface="Calibri"/>
                <a:cs typeface="Calibri"/>
              </a:rPr>
              <a:t>abnormal aggregates</a:t>
            </a:r>
            <a:r>
              <a:rPr sz="4100" b="1" spc="-1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of</a:t>
            </a:r>
            <a:r>
              <a:rPr sz="4100" b="1" spc="-10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protein</a:t>
            </a:r>
            <a:r>
              <a:rPr sz="4100" b="1" spc="-1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that</a:t>
            </a:r>
            <a:r>
              <a:rPr sz="4100" b="1" spc="-1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spc="-10" dirty="0">
                <a:solidFill>
                  <a:srgbClr val="FFFF00"/>
                </a:solidFill>
                <a:latin typeface="Calibri"/>
                <a:cs typeface="Calibri"/>
              </a:rPr>
              <a:t>develop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inside</a:t>
            </a:r>
            <a:r>
              <a:rPr sz="4100" b="1" spc="-7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nerve</a:t>
            </a:r>
            <a:r>
              <a:rPr sz="4100" b="1" spc="-9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cells</a:t>
            </a:r>
            <a:r>
              <a:rPr sz="4100" b="1" spc="-6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in</a:t>
            </a:r>
            <a:r>
              <a:rPr sz="4100" b="1" spc="-6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spc="-10" dirty="0">
                <a:solidFill>
                  <a:srgbClr val="FFFF00"/>
                </a:solidFill>
                <a:latin typeface="Calibri"/>
                <a:cs typeface="Calibri"/>
              </a:rPr>
              <a:t>Parkinson's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disease</a:t>
            </a:r>
            <a:r>
              <a:rPr sz="4100" b="1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spc="-10" dirty="0">
                <a:solidFill>
                  <a:srgbClr val="FFFF00"/>
                </a:solidFill>
                <a:latin typeface="Calibri"/>
                <a:cs typeface="Calibri"/>
              </a:rPr>
              <a:t>(PD).</a:t>
            </a:r>
            <a:endParaRPr sz="4100">
              <a:latin typeface="Calibri"/>
              <a:cs typeface="Calibri"/>
            </a:endParaRPr>
          </a:p>
          <a:p>
            <a:pPr>
              <a:spcBef>
                <a:spcPts val="1885"/>
              </a:spcBef>
              <a:buClr>
                <a:srgbClr val="FFFF00"/>
              </a:buClr>
              <a:buFont typeface="Tahoma"/>
              <a:buChar char="•"/>
            </a:pPr>
            <a:endParaRPr sz="4100">
              <a:latin typeface="Calibri"/>
              <a:cs typeface="Calibri"/>
            </a:endParaRPr>
          </a:p>
          <a:p>
            <a:pPr marL="355600" marR="1127125" indent="-343535" algn="just">
              <a:buFont typeface="Tahoma"/>
              <a:buChar char="•"/>
              <a:tabLst>
                <a:tab pos="355600" algn="l"/>
              </a:tabLst>
            </a:pP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They</a:t>
            </a:r>
            <a:r>
              <a:rPr sz="4100" b="1" spc="-1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are</a:t>
            </a:r>
            <a:r>
              <a:rPr sz="4100" b="1" spc="-7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identified</a:t>
            </a:r>
            <a:r>
              <a:rPr sz="4100" b="1" spc="-7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under</a:t>
            </a:r>
            <a:r>
              <a:rPr sz="4100" b="1" spc="-9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spc="-25" dirty="0">
                <a:solidFill>
                  <a:srgbClr val="FFFF00"/>
                </a:solidFill>
                <a:latin typeface="Calibri"/>
                <a:cs typeface="Calibri"/>
              </a:rPr>
              <a:t>the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microscope</a:t>
            </a:r>
            <a:r>
              <a:rPr sz="4100" b="1" spc="-10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when</a:t>
            </a:r>
            <a:r>
              <a:rPr sz="4100" b="1" spc="-1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histology</a:t>
            </a:r>
            <a:r>
              <a:rPr sz="4100" b="1" spc="-1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spc="-25" dirty="0">
                <a:solidFill>
                  <a:srgbClr val="FFFF00"/>
                </a:solidFill>
                <a:latin typeface="Calibri"/>
                <a:cs typeface="Calibri"/>
              </a:rPr>
              <a:t>is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performed</a:t>
            </a:r>
            <a:r>
              <a:rPr sz="4100" b="1" spc="-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on</a:t>
            </a:r>
            <a:r>
              <a:rPr sz="4100" b="1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FF00"/>
                </a:solidFill>
                <a:latin typeface="Calibri"/>
                <a:cs typeface="Calibri"/>
              </a:rPr>
              <a:t>the</a:t>
            </a:r>
            <a:r>
              <a:rPr sz="4100" b="1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100" b="1" spc="-10" dirty="0">
                <a:solidFill>
                  <a:srgbClr val="FFFF00"/>
                </a:solidFill>
                <a:latin typeface="Calibri"/>
                <a:cs typeface="Calibri"/>
              </a:rPr>
              <a:t>brain.</a:t>
            </a:r>
            <a:endParaRPr sz="4100">
              <a:latin typeface="Calibri"/>
              <a:cs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</TotalTime>
  <Words>745</Words>
  <Application>Microsoft Office PowerPoint</Application>
  <PresentationFormat>Widescreen</PresentationFormat>
  <Paragraphs>164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Calibri</vt:lpstr>
      <vt:lpstr>Century Gothic</vt:lpstr>
      <vt:lpstr>Symbol</vt:lpstr>
      <vt:lpstr>Tahoma</vt:lpstr>
      <vt:lpstr>Times New Roman</vt:lpstr>
      <vt:lpstr>Verdana</vt:lpstr>
      <vt:lpstr>Wingdings</vt:lpstr>
      <vt:lpstr>Wingdings 3</vt:lpstr>
      <vt:lpstr>Slice</vt:lpstr>
      <vt:lpstr>Parkinsonism</vt:lpstr>
      <vt:lpstr>PowerPoint Presentation</vt:lpstr>
      <vt:lpstr>Parkinson Disease</vt:lpstr>
      <vt:lpstr>What causes PD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symptoms</vt:lpstr>
      <vt:lpstr>Additional Symptoms</vt:lpstr>
      <vt:lpstr>Parkinson’s Disease – Stages of Symptoms</vt:lpstr>
      <vt:lpstr>Etiology</vt:lpstr>
      <vt:lpstr>Etiology</vt:lpstr>
      <vt:lpstr>Pathophysiology</vt:lpstr>
      <vt:lpstr>Pathophysiology</vt:lpstr>
      <vt:lpstr>Parkinson’s Disease - Pathophysiology</vt:lpstr>
      <vt:lpstr>PowerPoint Presentation</vt:lpstr>
      <vt:lpstr>PowerPoint Presentation</vt:lpstr>
      <vt:lpstr>Parkinson’s Disease - Pathophysiology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Parkinsonism</dc:title>
  <dc:creator>Admin</dc:creator>
  <cp:lastModifiedBy>User</cp:lastModifiedBy>
  <cp:revision>1</cp:revision>
  <dcterms:created xsi:type="dcterms:W3CDTF">2024-09-17T14:12:42Z</dcterms:created>
  <dcterms:modified xsi:type="dcterms:W3CDTF">2024-09-17T14:15:48Z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2017-04-11T00:00:00Z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2024-09-17T00:00:00Z</vt:filetime>
  </property>
  <property fmtid="{D5CDD505-2E9C-101B-9397-08002B2CF9AE}" pid="5" name="Producer">
    <vt:lpwstr>Microsoft® PowerPoint® 2013</vt:lpwstr>
  </property>
</Properties>
</file>