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handoutMasterIdLst>
    <p:handoutMasterId r:id="rId20"/>
  </p:handoutMasterIdLst>
  <p:sldIdLst>
    <p:sldId id="263" r:id="rId5"/>
    <p:sldId id="262" r:id="rId6"/>
    <p:sldId id="264" r:id="rId7"/>
    <p:sldId id="265" r:id="rId8"/>
    <p:sldId id="273" r:id="rId9"/>
    <p:sldId id="266" r:id="rId10"/>
    <p:sldId id="267" r:id="rId11"/>
    <p:sldId id="274" r:id="rId12"/>
    <p:sldId id="268" r:id="rId13"/>
    <p:sldId id="269" r:id="rId14"/>
    <p:sldId id="275"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439725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D9691F-8D0E-4F3D-9FB0-81DA81A885E0}"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2CC6C3-B43C-4A93-BC43-CBD1B5972A5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70649E-7131-47AC-B8CA-DACBB809F861}"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2AC0EB-FD1A-4645-8CC5-CC6B703741E1}"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EE901B-3B41-4191-B34A-D6FB382ECCFE}"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1963C9-D897-405F-A463-35B26AC02D3F}"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11BA48-E1D4-49B8-AD97-F403C0023FDB}"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C49BCA-CA8C-4AC1-B6D5-5A70A7F4932F}"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6B161-04E8-44D9-92E8-F7B1716B3115}"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1A9E77-CAFF-4CC5-ABC7-9F462314A1C0}"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70858C-11BC-4400-910E-83B81479194B}"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0752C-84CA-4CA8-9064-257803E49C2C}"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r>
              <a:rPr lang="en-US" sz="4800" b="1" dirty="0" smtClean="0">
                <a:solidFill>
                  <a:schemeClr val="bg2"/>
                </a:solidFill>
                <a:latin typeface="Times New Roman" panose="02020603050405020304" pitchFamily="18" charset="0"/>
                <a:cs typeface="Times New Roman" panose="02020603050405020304" pitchFamily="18" charset="0"/>
              </a:rPr>
              <a:t>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1960873" y="879507"/>
            <a:ext cx="7848600" cy="830997"/>
          </a:xfrm>
          <a:prstGeom prst="rect">
            <a:avLst/>
          </a:prstGeom>
          <a:noFill/>
        </p:spPr>
        <p:txBody>
          <a:bodyPr wrap="square" rtlCol="0">
            <a:spAutoFit/>
          </a:bodyPr>
          <a:lstStyle/>
          <a:p>
            <a:pPr algn="ctr"/>
            <a:r>
              <a:rPr lang="en-IN" sz="2400" b="1" u="sng" dirty="0">
                <a:latin typeface="Times New Roman" panose="02020603050405020304" pitchFamily="18" charset="0"/>
                <a:cs typeface="Times New Roman" panose="02020603050405020304" pitchFamily="18" charset="0"/>
              </a:rPr>
              <a:t>PHARMACOGNOSY AND PHYTOPHARMACUTICALS </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7" y="3396901"/>
            <a:ext cx="7848600" cy="954107"/>
          </a:xfrm>
          <a:prstGeom prst="rect">
            <a:avLst/>
          </a:prstGeom>
          <a:noFill/>
        </p:spPr>
        <p:txBody>
          <a:bodyPr wrap="square" rtlCol="0">
            <a:spAutoFit/>
          </a:bodyPr>
          <a:lstStyle/>
          <a:p>
            <a:pPr algn="ctr"/>
            <a:r>
              <a:rPr lang="en-US" sz="2800" b="1" u="sng" dirty="0">
                <a:latin typeface="Times New Roman" panose="02020603050405020304" pitchFamily="18" charset="0"/>
                <a:cs typeface="Times New Roman" panose="02020603050405020304" pitchFamily="18" charset="0"/>
              </a:rPr>
              <a:t>Macro, powder and microscopic study of </a:t>
            </a:r>
            <a:r>
              <a:rPr lang="en-US" sz="2800" b="1" u="sng" dirty="0" err="1">
                <a:latin typeface="Times New Roman" panose="02020603050405020304" pitchFamily="18" charset="0"/>
                <a:cs typeface="Times New Roman" panose="02020603050405020304" pitchFamily="18" charset="0"/>
              </a:rPr>
              <a:t>Podophyllum</a:t>
            </a:r>
            <a:endParaRPr lang="en-IN" sz="2800" b="1"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50" y="334849"/>
            <a:ext cx="5795493" cy="6001643"/>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c. Vessels:</a:t>
            </a:r>
          </a:p>
          <a:p>
            <a:pPr algn="just"/>
            <a:r>
              <a:rPr lang="en-US" sz="1600" dirty="0">
                <a:latin typeface="Times New Roman" panose="02020603050405020304" pitchFamily="18" charset="0"/>
                <a:cs typeface="Times New Roman" panose="02020603050405020304" pitchFamily="18" charset="0"/>
              </a:rPr>
              <a:t>These vessels occur singly or in groups as associated with thin-walled xylem parenchyma. These are </a:t>
            </a:r>
            <a:r>
              <a:rPr lang="en-US" sz="1600" dirty="0" err="1">
                <a:latin typeface="Times New Roman" panose="02020603050405020304" pitchFamily="18" charset="0"/>
                <a:cs typeface="Times New Roman" panose="02020603050405020304" pitchFamily="18" charset="0"/>
              </a:rPr>
              <a:t>lignifi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reticulately</a:t>
            </a:r>
            <a:r>
              <a:rPr lang="en-US" sz="1600" dirty="0">
                <a:latin typeface="Times New Roman" panose="02020603050405020304" pitchFamily="18" charset="0"/>
                <a:cs typeface="Times New Roman" panose="02020603050405020304" pitchFamily="18" charset="0"/>
              </a:rPr>
              <a:t> thickened and irregular in shape. Sometimes vessels show slit-shaped pits and spiral or annular thickening.</a:t>
            </a:r>
          </a:p>
          <a:p>
            <a:pPr algn="just"/>
            <a:r>
              <a:rPr lang="en-US" sz="1600" b="1" dirty="0">
                <a:latin typeface="Times New Roman" panose="02020603050405020304" pitchFamily="18" charset="0"/>
                <a:cs typeface="Times New Roman" panose="02020603050405020304" pitchFamily="18" charset="0"/>
              </a:rPr>
              <a:t>d. Starch granules:</a:t>
            </a:r>
          </a:p>
          <a:p>
            <a:pPr algn="just"/>
            <a:r>
              <a:rPr lang="en-US" sz="1600" dirty="0">
                <a:latin typeface="Times New Roman" panose="02020603050405020304" pitchFamily="18" charset="0"/>
                <a:cs typeface="Times New Roman" panose="02020603050405020304" pitchFamily="18" charset="0"/>
              </a:rPr>
              <a:t>These are abundant, simple, small and spherical to ovoid in shape or mainly compound with two, three or up to eight or up to twenty components.</a:t>
            </a:r>
          </a:p>
          <a:p>
            <a:pPr algn="just"/>
            <a:r>
              <a:rPr lang="en-US" sz="1600" b="1" dirty="0">
                <a:latin typeface="Times New Roman" panose="02020603050405020304" pitchFamily="18" charset="0"/>
                <a:cs typeface="Times New Roman" panose="02020603050405020304" pitchFamily="18" charset="0"/>
              </a:rPr>
              <a:t>e. Calcium oxalate crystals:</a:t>
            </a:r>
          </a:p>
          <a:p>
            <a:pPr algn="just"/>
            <a:r>
              <a:rPr lang="en-US" sz="1600" dirty="0">
                <a:latin typeface="Times New Roman" panose="02020603050405020304" pitchFamily="18" charset="0"/>
                <a:cs typeface="Times New Roman" panose="02020603050405020304" pitchFamily="18" charset="0"/>
              </a:rPr>
              <a:t>Cluster crystals of calcium oxalate are seen. These are large, few in number and found scattered or within the thin-walled parenchyma of the cortex.</a:t>
            </a:r>
          </a:p>
          <a:p>
            <a:pPr algn="just"/>
            <a:r>
              <a:rPr lang="en-US" sz="1600" b="1" dirty="0">
                <a:latin typeface="Times New Roman" panose="02020603050405020304" pitchFamily="18" charset="0"/>
                <a:cs typeface="Times New Roman" panose="02020603050405020304" pitchFamily="18" charset="0"/>
              </a:rPr>
              <a:t>f. </a:t>
            </a:r>
            <a:r>
              <a:rPr lang="en-US" sz="1600" b="1" dirty="0" err="1">
                <a:latin typeface="Times New Roman" panose="02020603050405020304" pitchFamily="18" charset="0"/>
                <a:cs typeface="Times New Roman" panose="02020603050405020304" pitchFamily="18" charset="0"/>
              </a:rPr>
              <a:t>Epiblema</a:t>
            </a:r>
            <a:r>
              <a:rPr lang="en-US" sz="1600" b="1" dirty="0">
                <a:latin typeface="Times New Roman" panose="02020603050405020304" pitchFamily="18" charset="0"/>
                <a:cs typeface="Times New Roman" panose="02020603050405020304" pitchFamily="18" charset="0"/>
              </a:rPr>
              <a:t> and </a:t>
            </a:r>
            <a:r>
              <a:rPr lang="en-US" sz="1600" b="1" dirty="0" err="1">
                <a:latin typeface="Times New Roman" panose="02020603050405020304" pitchFamily="18" charset="0"/>
                <a:cs typeface="Times New Roman" panose="02020603050405020304" pitchFamily="18" charset="0"/>
              </a:rPr>
              <a:t>exodermis</a:t>
            </a:r>
            <a:r>
              <a:rPr lang="en-US" sz="1600" b="1" dirty="0">
                <a:latin typeface="Times New Roman" panose="02020603050405020304" pitchFamily="18" charset="0"/>
                <a:cs typeface="Times New Roman" panose="02020603050405020304" pitchFamily="18" charset="0"/>
              </a:rPr>
              <a:t>:</a:t>
            </a:r>
          </a:p>
          <a:p>
            <a:pPr algn="just"/>
            <a:r>
              <a:rPr lang="en-US" sz="1600" dirty="0">
                <a:latin typeface="Times New Roman" panose="02020603050405020304" pitchFamily="18" charset="0"/>
                <a:cs typeface="Times New Roman" panose="02020603050405020304" pitchFamily="18" charset="0"/>
              </a:rPr>
              <a:t>Fragments appear brown in colour; cells are elongated to rectangular in outline with thick walls and few pits. </a:t>
            </a:r>
            <a:r>
              <a:rPr lang="en-US" sz="1600" dirty="0" err="1">
                <a:latin typeface="Times New Roman" panose="02020603050405020304" pitchFamily="18" charset="0"/>
                <a:cs typeface="Times New Roman" panose="02020603050405020304" pitchFamily="18" charset="0"/>
              </a:rPr>
              <a:t>Epiblema</a:t>
            </a:r>
            <a:r>
              <a:rPr lang="en-US" sz="1600" dirty="0">
                <a:latin typeface="Times New Roman" panose="02020603050405020304" pitchFamily="18" charset="0"/>
                <a:cs typeface="Times New Roman" panose="02020603050405020304" pitchFamily="18" charset="0"/>
              </a:rPr>
              <a:t> cells or fragments are associated with </a:t>
            </a:r>
            <a:r>
              <a:rPr lang="en-US" sz="1600" dirty="0" err="1">
                <a:latin typeface="Times New Roman" panose="02020603050405020304" pitchFamily="18" charset="0"/>
                <a:cs typeface="Times New Roman" panose="02020603050405020304" pitchFamily="18" charset="0"/>
              </a:rPr>
              <a:t>exodermis</a:t>
            </a:r>
            <a:r>
              <a:rPr lang="en-US" sz="1600" dirty="0">
                <a:latin typeface="Times New Roman" panose="02020603050405020304" pitchFamily="18" charset="0"/>
                <a:cs typeface="Times New Roman" panose="02020603050405020304" pitchFamily="18" charset="0"/>
              </a:rPr>
              <a:t>, cells of which are similar in shape and size but with thin and wavy cell walls.</a:t>
            </a:r>
          </a:p>
          <a:p>
            <a:pPr algn="just"/>
            <a:r>
              <a:rPr lang="en-US" sz="1600" b="1" dirty="0">
                <a:latin typeface="Times New Roman" panose="02020603050405020304" pitchFamily="18" charset="0"/>
                <a:cs typeface="Times New Roman" panose="02020603050405020304" pitchFamily="18" charset="0"/>
              </a:rPr>
              <a:t>g. Parenchyma:</a:t>
            </a:r>
          </a:p>
          <a:p>
            <a:pPr algn="just"/>
            <a:r>
              <a:rPr lang="en-US" sz="1600" dirty="0">
                <a:latin typeface="Times New Roman" panose="02020603050405020304" pitchFamily="18" charset="0"/>
                <a:cs typeface="Times New Roman" panose="02020603050405020304" pitchFamily="18" charset="0"/>
              </a:rPr>
              <a:t>These cells are abundantly seen as fully loaded with starch granules. Sometimes cluster crystals of calcium oxalate are seen inside the cells. These cells are thin walled, elongated and rounded and occur in small groups. The </a:t>
            </a:r>
            <a:r>
              <a:rPr lang="en-US" sz="1600" dirty="0" err="1">
                <a:latin typeface="Times New Roman" panose="02020603050405020304" pitchFamily="18" charset="0"/>
                <a:cs typeface="Times New Roman" panose="02020603050405020304" pitchFamily="18" charset="0"/>
              </a:rPr>
              <a:t>parenchymatous</a:t>
            </a:r>
            <a:r>
              <a:rPr lang="en-US" sz="1600" dirty="0">
                <a:latin typeface="Times New Roman" panose="02020603050405020304" pitchFamily="18" charset="0"/>
                <a:cs typeface="Times New Roman" panose="02020603050405020304" pitchFamily="18" charset="0"/>
              </a:rPr>
              <a:t> cells of the pith have thickened and pitted walls.</a:t>
            </a:r>
          </a:p>
        </p:txBody>
      </p:sp>
      <p:pic>
        <p:nvPicPr>
          <p:cNvPr id="5" name="Picture 4"/>
          <p:cNvPicPr>
            <a:picLocks noChangeAspect="1"/>
          </p:cNvPicPr>
          <p:nvPr/>
        </p:nvPicPr>
        <p:blipFill>
          <a:blip r:embed="rId2"/>
          <a:stretch>
            <a:fillRect/>
          </a:stretch>
        </p:blipFill>
        <p:spPr>
          <a:xfrm>
            <a:off x="7272102" y="1120244"/>
            <a:ext cx="4919898" cy="3974937"/>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1848705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512C234B-F23A-4C37-B45A-94E94B45A892}"/>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4A3D8CAC-0370-48AF-9132-9E72417C81E9}"/>
              </a:ext>
            </a:extLst>
          </p:cNvPr>
          <p:cNvSpPr>
            <a:spLocks noGrp="1"/>
          </p:cNvSpPr>
          <p:nvPr>
            <p:ph type="sldNum" sz="quarter" idx="12"/>
          </p:nvPr>
        </p:nvSpPr>
        <p:spPr/>
        <p:txBody>
          <a:bodyPr/>
          <a:lstStyle/>
          <a:p>
            <a:fld id="{28B54A7E-2395-4D35-824E-25842394C6F0}" type="slidenum">
              <a:rPr lang="en-IN" smtClean="0"/>
              <a:t>11</a:t>
            </a:fld>
            <a:endParaRPr lang="en-IN"/>
          </a:p>
        </p:txBody>
      </p:sp>
      <p:pic>
        <p:nvPicPr>
          <p:cNvPr id="5" name="Picture 4">
            <a:extLst>
              <a:ext uri="{FF2B5EF4-FFF2-40B4-BE49-F238E27FC236}">
                <a16:creationId xmlns:a16="http://schemas.microsoft.com/office/drawing/2014/main" xmlns="" id="{30B94BF5-579E-4E8A-8B93-BA8A570DC812}"/>
              </a:ext>
            </a:extLst>
          </p:cNvPr>
          <p:cNvPicPr>
            <a:picLocks noChangeAspect="1"/>
          </p:cNvPicPr>
          <p:nvPr/>
        </p:nvPicPr>
        <p:blipFill>
          <a:blip r:embed="rId2"/>
          <a:stretch>
            <a:fillRect/>
          </a:stretch>
        </p:blipFill>
        <p:spPr>
          <a:xfrm>
            <a:off x="754602" y="1441531"/>
            <a:ext cx="10892901" cy="3974937"/>
          </a:xfrm>
          <a:prstGeom prst="rect">
            <a:avLst/>
          </a:prstGeom>
        </p:spPr>
      </p:pic>
      <p:sp>
        <p:nvSpPr>
          <p:cNvPr id="6" name="Rectangle 5">
            <a:extLst>
              <a:ext uri="{FF2B5EF4-FFF2-40B4-BE49-F238E27FC236}">
                <a16:creationId xmlns:a16="http://schemas.microsoft.com/office/drawing/2014/main" xmlns="" id="{61C166B0-46BE-40A1-BB23-46281F19C0C6}"/>
              </a:ext>
            </a:extLst>
          </p:cNvPr>
          <p:cNvSpPr/>
          <p:nvPr/>
        </p:nvSpPr>
        <p:spPr>
          <a:xfrm>
            <a:off x="1287262" y="631988"/>
            <a:ext cx="2388093" cy="577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After cortex , small amount of the </a:t>
            </a:r>
            <a:r>
              <a:rPr lang="en-US" dirty="0" err="1"/>
              <a:t>benith</a:t>
            </a:r>
            <a:r>
              <a:rPr lang="en-US" dirty="0"/>
              <a:t> 15 – 20 of </a:t>
            </a:r>
            <a:r>
              <a:rPr lang="en-US" dirty="0" err="1"/>
              <a:t>stRCH</a:t>
            </a:r>
            <a:r>
              <a:rPr lang="en-US" dirty="0"/>
              <a:t> </a:t>
            </a:r>
            <a:r>
              <a:rPr lang="en-US" dirty="0" err="1"/>
              <a:t>Granuls</a:t>
            </a:r>
            <a:r>
              <a:rPr lang="en-US" dirty="0"/>
              <a:t> </a:t>
            </a:r>
            <a:endParaRPr lang="en-IN" dirty="0"/>
          </a:p>
        </p:txBody>
      </p:sp>
      <p:sp>
        <p:nvSpPr>
          <p:cNvPr id="7" name="Rectangle: Rounded Corners 6">
            <a:extLst>
              <a:ext uri="{FF2B5EF4-FFF2-40B4-BE49-F238E27FC236}">
                <a16:creationId xmlns:a16="http://schemas.microsoft.com/office/drawing/2014/main" xmlns="" id="{F06FF909-4E6D-4784-813F-E0EF78352113}"/>
              </a:ext>
            </a:extLst>
          </p:cNvPr>
          <p:cNvSpPr/>
          <p:nvPr/>
        </p:nvSpPr>
        <p:spPr>
          <a:xfrm>
            <a:off x="4838330" y="532660"/>
            <a:ext cx="2530136" cy="67637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Lots of </a:t>
            </a:r>
            <a:r>
              <a:rPr lang="en-US" dirty="0" err="1"/>
              <a:t>trastion</a:t>
            </a:r>
            <a:r>
              <a:rPr lang="en-US" dirty="0"/>
              <a:t> </a:t>
            </a:r>
            <a:endParaRPr lang="en-IN" dirty="0"/>
          </a:p>
        </p:txBody>
      </p:sp>
      <p:sp>
        <p:nvSpPr>
          <p:cNvPr id="8" name="Rectangle 7">
            <a:extLst>
              <a:ext uri="{FF2B5EF4-FFF2-40B4-BE49-F238E27FC236}">
                <a16:creationId xmlns:a16="http://schemas.microsoft.com/office/drawing/2014/main" xmlns="" id="{47DA4042-8F36-4EA3-B714-E2D71D1E7FDE}"/>
              </a:ext>
            </a:extLst>
          </p:cNvPr>
          <p:cNvSpPr/>
          <p:nvPr/>
        </p:nvSpPr>
        <p:spPr>
          <a:xfrm>
            <a:off x="8610600" y="532660"/>
            <a:ext cx="2850472" cy="7457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Parenchyma rectangular cell </a:t>
            </a:r>
            <a:endParaRPr lang="en-IN" dirty="0"/>
          </a:p>
        </p:txBody>
      </p:sp>
      <p:sp>
        <p:nvSpPr>
          <p:cNvPr id="9" name="Rectangle 8">
            <a:extLst>
              <a:ext uri="{FF2B5EF4-FFF2-40B4-BE49-F238E27FC236}">
                <a16:creationId xmlns:a16="http://schemas.microsoft.com/office/drawing/2014/main" xmlns="" id="{A71114AE-833E-4A4C-B859-73684CBDDBEB}"/>
              </a:ext>
            </a:extLst>
          </p:cNvPr>
          <p:cNvSpPr/>
          <p:nvPr/>
        </p:nvSpPr>
        <p:spPr>
          <a:xfrm>
            <a:off x="-998738" y="4577679"/>
            <a:ext cx="1580225" cy="1398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Xylem vessel lignified in nature and irregular shape </a:t>
            </a:r>
            <a:endParaRPr lang="en-IN" dirty="0"/>
          </a:p>
        </p:txBody>
      </p:sp>
      <p:cxnSp>
        <p:nvCxnSpPr>
          <p:cNvPr id="11" name="Straight Arrow Connector 10">
            <a:extLst>
              <a:ext uri="{FF2B5EF4-FFF2-40B4-BE49-F238E27FC236}">
                <a16:creationId xmlns:a16="http://schemas.microsoft.com/office/drawing/2014/main" xmlns="" id="{E7433979-DA47-43FA-AC59-3CF691AA0011}"/>
              </a:ext>
            </a:extLst>
          </p:cNvPr>
          <p:cNvCxnSpPr/>
          <p:nvPr/>
        </p:nvCxnSpPr>
        <p:spPr>
          <a:xfrm flipH="1">
            <a:off x="408373" y="4015188"/>
            <a:ext cx="1669002" cy="112498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Rectangle: Rounded Corners 11">
            <a:extLst>
              <a:ext uri="{FF2B5EF4-FFF2-40B4-BE49-F238E27FC236}">
                <a16:creationId xmlns:a16="http://schemas.microsoft.com/office/drawing/2014/main" xmlns="" id="{20B0E859-3446-47C7-B22A-4B358CDD039A}"/>
              </a:ext>
            </a:extLst>
          </p:cNvPr>
          <p:cNvSpPr/>
          <p:nvPr/>
        </p:nvSpPr>
        <p:spPr>
          <a:xfrm>
            <a:off x="2006353" y="5416468"/>
            <a:ext cx="1100831" cy="4783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Spiral </a:t>
            </a:r>
            <a:endParaRPr lang="en-IN" dirty="0"/>
          </a:p>
        </p:txBody>
      </p:sp>
    </p:spTree>
    <p:extLst>
      <p:ext uri="{BB962C8B-B14F-4D97-AF65-F5344CB8AC3E}">
        <p14:creationId xmlns:p14="http://schemas.microsoft.com/office/powerpoint/2010/main" val="328515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t="64370" b="1"/>
          <a:stretch/>
        </p:blipFill>
        <p:spPr>
          <a:xfrm>
            <a:off x="971550" y="1007403"/>
            <a:ext cx="10233929" cy="4563270"/>
          </a:xfrm>
          <a:prstGeom prst="rect">
            <a:avLst/>
          </a:prstGeom>
        </p:spPr>
      </p:pic>
      <p:cxnSp>
        <p:nvCxnSpPr>
          <p:cNvPr id="5" name="Straight Arrow Connector 4">
            <a:extLst>
              <a:ext uri="{FF2B5EF4-FFF2-40B4-BE49-F238E27FC236}">
                <a16:creationId xmlns:a16="http://schemas.microsoft.com/office/drawing/2014/main" xmlns="" id="{029B6FEB-9016-4389-A03E-C1054467F5FB}"/>
              </a:ext>
            </a:extLst>
          </p:cNvPr>
          <p:cNvCxnSpPr/>
          <p:nvPr/>
        </p:nvCxnSpPr>
        <p:spPr>
          <a:xfrm flipV="1">
            <a:off x="3142695" y="887767"/>
            <a:ext cx="2148396" cy="2352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3C73D618-9C2C-4A34-9286-AD7CF9D69C75}"/>
              </a:ext>
            </a:extLst>
          </p:cNvPr>
          <p:cNvSpPr/>
          <p:nvPr/>
        </p:nvSpPr>
        <p:spPr>
          <a:xfrm>
            <a:off x="4944862" y="355107"/>
            <a:ext cx="1660124" cy="652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Parenchyma </a:t>
            </a:r>
            <a:endParaRPr lang="en-IN" dirty="0"/>
          </a:p>
        </p:txBody>
      </p:sp>
      <p:sp>
        <p:nvSpPr>
          <p:cNvPr id="8" name="Rectangle 7">
            <a:extLst>
              <a:ext uri="{FF2B5EF4-FFF2-40B4-BE49-F238E27FC236}">
                <a16:creationId xmlns:a16="http://schemas.microsoft.com/office/drawing/2014/main" xmlns="" id="{D7CDDCAB-D941-4114-A152-C33AE3EA344E}"/>
              </a:ext>
            </a:extLst>
          </p:cNvPr>
          <p:cNvSpPr/>
          <p:nvPr/>
        </p:nvSpPr>
        <p:spPr>
          <a:xfrm>
            <a:off x="5779363" y="1411550"/>
            <a:ext cx="1788246" cy="8256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Calcium oxalate crystals </a:t>
            </a:r>
            <a:endParaRPr lang="en-IN" dirty="0"/>
          </a:p>
        </p:txBody>
      </p:sp>
      <p:cxnSp>
        <p:nvCxnSpPr>
          <p:cNvPr id="13" name="Straight Arrow Connector 12">
            <a:extLst>
              <a:ext uri="{FF2B5EF4-FFF2-40B4-BE49-F238E27FC236}">
                <a16:creationId xmlns:a16="http://schemas.microsoft.com/office/drawing/2014/main" xmlns="" id="{63E9CC5F-5BA6-452E-890D-C024BD70A3F7}"/>
              </a:ext>
            </a:extLst>
          </p:cNvPr>
          <p:cNvCxnSpPr/>
          <p:nvPr/>
        </p:nvCxnSpPr>
        <p:spPr>
          <a:xfrm flipV="1">
            <a:off x="3773010" y="2024109"/>
            <a:ext cx="2210540" cy="18465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xmlns="" id="{30C8ED11-6726-4105-A066-BDAD6AECAFB5}"/>
              </a:ext>
            </a:extLst>
          </p:cNvPr>
          <p:cNvCxnSpPr/>
          <p:nvPr/>
        </p:nvCxnSpPr>
        <p:spPr>
          <a:xfrm>
            <a:off x="9916357" y="2840854"/>
            <a:ext cx="1289122" cy="10298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xmlns="" id="{273E1E5C-16C0-42EA-BD68-D525FB2366B8}"/>
              </a:ext>
            </a:extLst>
          </p:cNvPr>
          <p:cNvSpPr/>
          <p:nvPr/>
        </p:nvSpPr>
        <p:spPr>
          <a:xfrm>
            <a:off x="11221806" y="3240350"/>
            <a:ext cx="976996" cy="2330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Pholem</a:t>
            </a:r>
            <a:r>
              <a:rPr lang="en-US" dirty="0"/>
              <a:t> occur </a:t>
            </a:r>
            <a:endParaRPr lang="en-IN" dirty="0"/>
          </a:p>
        </p:txBody>
      </p:sp>
      <p:sp>
        <p:nvSpPr>
          <p:cNvPr id="3" name="Footer Placeholder 2"/>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989331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68946" y="386366"/>
            <a:ext cx="10869769" cy="1323439"/>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CHEMICAL CONSTITUENTS :-</a:t>
            </a:r>
            <a:r>
              <a:rPr lang="en-US" sz="1600" dirty="0">
                <a:latin typeface="Times New Roman" panose="02020603050405020304" pitchFamily="18" charset="0"/>
                <a:cs typeface="Times New Roman" panose="02020603050405020304" pitchFamily="18" charset="0"/>
              </a:rPr>
              <a:t>It contains </a:t>
            </a:r>
            <a:r>
              <a:rPr lang="en-US" sz="1600" dirty="0" err="1">
                <a:latin typeface="Times New Roman" panose="02020603050405020304" pitchFamily="18" charset="0"/>
                <a:cs typeface="Times New Roman" panose="02020603050405020304" pitchFamily="18" charset="0"/>
              </a:rPr>
              <a:t>Podophyllin</a:t>
            </a:r>
            <a:r>
              <a:rPr lang="en-US" sz="1600" dirty="0">
                <a:latin typeface="Times New Roman" panose="02020603050405020304" pitchFamily="18" charset="0"/>
                <a:cs typeface="Times New Roman" panose="02020603050405020304" pitchFamily="18" charset="0"/>
              </a:rPr>
              <a:t> resin is known as </a:t>
            </a:r>
            <a:r>
              <a:rPr lang="en-US" sz="1600" dirty="0" err="1">
                <a:latin typeface="Times New Roman" panose="02020603050405020304" pitchFamily="18" charset="0"/>
                <a:cs typeface="Times New Roman" panose="02020603050405020304" pitchFamily="18" charset="0"/>
              </a:rPr>
              <a:t>podophyllotoxin</a:t>
            </a:r>
            <a:r>
              <a:rPr lang="en-US" sz="1600" dirty="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α </a:t>
            </a:r>
            <a:r>
              <a:rPr lang="en-US" sz="1600" dirty="0">
                <a:latin typeface="Times New Roman" panose="02020603050405020304" pitchFamily="18" charset="0"/>
                <a:cs typeface="Times New Roman" panose="02020603050405020304" pitchFamily="18" charset="0"/>
              </a:rPr>
              <a:t>and </a:t>
            </a:r>
            <a:r>
              <a:rPr lang="el-GR" sz="1600" dirty="0">
                <a:latin typeface="Times New Roman" panose="02020603050405020304" pitchFamily="18" charset="0"/>
                <a:cs typeface="Times New Roman" panose="02020603050405020304" pitchFamily="18" charset="0"/>
              </a:rPr>
              <a:t>β </a:t>
            </a:r>
            <a:r>
              <a:rPr lang="en-US" sz="1600" dirty="0" err="1">
                <a:latin typeface="Times New Roman" panose="02020603050405020304" pitchFamily="18" charset="0"/>
                <a:cs typeface="Times New Roman" panose="02020603050405020304" pitchFamily="18" charset="0"/>
              </a:rPr>
              <a:t>peltatins</a:t>
            </a:r>
            <a:r>
              <a:rPr lang="en-US" sz="1600" dirty="0">
                <a:latin typeface="Times New Roman" panose="02020603050405020304" pitchFamily="18" charset="0"/>
                <a:cs typeface="Times New Roman" panose="02020603050405020304" pitchFamily="18" charset="0"/>
              </a:rPr>
              <a:t> are present only in the American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It is also contains </a:t>
            </a:r>
            <a:r>
              <a:rPr lang="en-US" sz="1600" dirty="0" err="1">
                <a:latin typeface="Times New Roman" panose="02020603050405020304" pitchFamily="18" charset="0"/>
                <a:cs typeface="Times New Roman" panose="02020603050405020304" pitchFamily="18" charset="0"/>
              </a:rPr>
              <a:t>Quercetin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kaempferol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asiragalin</a:t>
            </a:r>
            <a:r>
              <a:rPr lang="en-US" sz="1600" dirty="0">
                <a:latin typeface="Times New Roman" panose="02020603050405020304" pitchFamily="18" charset="0"/>
                <a:cs typeface="Times New Roman" panose="02020603050405020304" pitchFamily="18" charset="0"/>
              </a:rPr>
              <a:t>, essential oil. </a:t>
            </a:r>
            <a:r>
              <a:rPr lang="en-US" sz="1600" dirty="0" err="1">
                <a:latin typeface="Times New Roman" panose="02020603050405020304" pitchFamily="18" charset="0"/>
                <a:cs typeface="Times New Roman" panose="02020603050405020304" pitchFamily="18" charset="0"/>
              </a:rPr>
              <a:t>Podophyllin</a:t>
            </a:r>
            <a:r>
              <a:rPr lang="en-US" sz="1600" dirty="0">
                <a:latin typeface="Times New Roman" panose="02020603050405020304" pitchFamily="18" charset="0"/>
                <a:cs typeface="Times New Roman" panose="02020603050405020304" pitchFamily="18" charset="0"/>
              </a:rPr>
              <a:t> is a lignin compound. </a:t>
            </a:r>
            <a:r>
              <a:rPr lang="en-US" sz="1600" dirty="0" err="1">
                <a:latin typeface="Times New Roman" panose="02020603050405020304" pitchFamily="18" charset="0"/>
                <a:cs typeface="Times New Roman" panose="02020603050405020304" pitchFamily="18" charset="0"/>
              </a:rPr>
              <a:t>Etoposide</a:t>
            </a:r>
            <a:r>
              <a:rPr lang="en-US" sz="1600" dirty="0">
                <a:latin typeface="Times New Roman" panose="02020603050405020304" pitchFamily="18" charset="0"/>
                <a:cs typeface="Times New Roman" panose="02020603050405020304" pitchFamily="18" charset="0"/>
              </a:rPr>
              <a:t> (4 -</a:t>
            </a:r>
            <a:r>
              <a:rPr lang="en-US" sz="1600" dirty="0" err="1">
                <a:latin typeface="Times New Roman" panose="02020603050405020304" pitchFamily="18" charset="0"/>
                <a:cs typeface="Times New Roman" panose="02020603050405020304" pitchFamily="18" charset="0"/>
              </a:rPr>
              <a:t>emethylepipodophyllotoxin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ethylidene-glucoside</a:t>
            </a:r>
            <a:r>
              <a:rPr lang="en-US" sz="1600" dirty="0">
                <a:latin typeface="Times New Roman" panose="02020603050405020304" pitchFamily="18" charset="0"/>
                <a:cs typeface="Times New Roman" panose="02020603050405020304" pitchFamily="18" charset="0"/>
              </a:rPr>
              <a:t>) is semi- synthetically processed and used in testicular and lung cancer.</a:t>
            </a:r>
          </a:p>
        </p:txBody>
      </p:sp>
      <p:pic>
        <p:nvPicPr>
          <p:cNvPr id="7" name="Picture 6"/>
          <p:cNvPicPr>
            <a:picLocks noChangeAspect="1"/>
          </p:cNvPicPr>
          <p:nvPr/>
        </p:nvPicPr>
        <p:blipFill>
          <a:blip r:embed="rId2"/>
          <a:stretch>
            <a:fillRect/>
          </a:stretch>
        </p:blipFill>
        <p:spPr>
          <a:xfrm>
            <a:off x="3033846" y="1775588"/>
            <a:ext cx="4886661" cy="4645344"/>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396230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71550" y="489396"/>
            <a:ext cx="10864135" cy="5816977"/>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USES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resin </a:t>
            </a:r>
            <a:r>
              <a:rPr lang="en-US" sz="1600" dirty="0">
                <a:latin typeface="Times New Roman" panose="02020603050405020304" pitchFamily="18" charset="0"/>
                <a:cs typeface="Times New Roman" panose="02020603050405020304" pitchFamily="18" charset="0"/>
              </a:rPr>
              <a:t>or </a:t>
            </a:r>
            <a:r>
              <a:rPr lang="en-US" sz="1600" dirty="0" err="1">
                <a:latin typeface="Times New Roman" panose="02020603050405020304" pitchFamily="18" charset="0"/>
                <a:cs typeface="Times New Roman" panose="02020603050405020304" pitchFamily="18" charset="0"/>
              </a:rPr>
              <a:t>podophyllin</a:t>
            </a:r>
            <a:r>
              <a:rPr lang="en-US" sz="1600" dirty="0">
                <a:latin typeface="Times New Roman" panose="02020603050405020304" pitchFamily="18" charset="0"/>
                <a:cs typeface="Times New Roman" panose="02020603050405020304" pitchFamily="18" charset="0"/>
              </a:rPr>
              <a:t> shows cytotoxic activity.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is used for the treatment of venereal and other warts. </a:t>
            </a:r>
            <a:r>
              <a:rPr lang="en-US" sz="1600" dirty="0" err="1">
                <a:latin typeface="Times New Roman" panose="02020603050405020304" pitchFamily="18" charset="0"/>
                <a:cs typeface="Times New Roman" panose="02020603050405020304" pitchFamily="18" charset="0"/>
              </a:rPr>
              <a:t>Podophyllotoxin</a:t>
            </a:r>
            <a:r>
              <a:rPr lang="en-US" sz="1600" dirty="0">
                <a:latin typeface="Times New Roman" panose="02020603050405020304" pitchFamily="18" charset="0"/>
                <a:cs typeface="Times New Roman" panose="02020603050405020304" pitchFamily="18" charset="0"/>
              </a:rPr>
              <a:t> is </a:t>
            </a:r>
            <a:r>
              <a:rPr lang="en-US" sz="1600" dirty="0" err="1">
                <a:latin typeface="Times New Roman" panose="02020603050405020304" pitchFamily="18" charset="0"/>
                <a:cs typeface="Times New Roman" panose="02020603050405020304" pitchFamily="18" charset="0"/>
              </a:rPr>
              <a:t>semisynthetically</a:t>
            </a:r>
            <a:r>
              <a:rPr lang="en-US" sz="1600" dirty="0">
                <a:latin typeface="Times New Roman" panose="02020603050405020304" pitchFamily="18" charset="0"/>
                <a:cs typeface="Times New Roman" panose="02020603050405020304" pitchFamily="18" charset="0"/>
              </a:rPr>
              <a:t> converted to a potent anticancer agent </a:t>
            </a:r>
            <a:r>
              <a:rPr lang="en-US" sz="1600" dirty="0" err="1">
                <a:latin typeface="Times New Roman" panose="02020603050405020304" pitchFamily="18" charset="0"/>
                <a:cs typeface="Times New Roman" panose="02020603050405020304" pitchFamily="18" charset="0"/>
              </a:rPr>
              <a:t>etoposide</a:t>
            </a:r>
            <a:r>
              <a:rPr lang="en-US" sz="1600" dirty="0">
                <a:latin typeface="Times New Roman" panose="02020603050405020304" pitchFamily="18" charset="0"/>
                <a:cs typeface="Times New Roman" panose="02020603050405020304" pitchFamily="18" charset="0"/>
              </a:rPr>
              <a:t> which is mainly used for the treatment of lung and testicular cancer. </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resin is a strong gastrointestinal irritant. It acts as a drastic purgative in moderate doses but it has been mostly replaced by other purgative drugs.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has been used as a laxative. But it has been removed from the market due to safety concerns.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is applied directly to the skin for removal of warts, including plantar warts and genital warts. It is also used topically for white patches on the tongue in people with weakened immune systems (hairy leukoplakia) and for corns.</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is a plant. The root and underground stem (rhizome) are used to make medicine.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is highly poisonous when taken by mouth. Nevertheless, some people take it orally for yellowed skin (jaundice), liver ailments, fever, syphilis, hearing loss, and cancer.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is also used to empty the bowels, kill parasitic worms in the intestine, and counteract snakebite. Some women take it to cause an abortion</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cxnSp>
        <p:nvCxnSpPr>
          <p:cNvPr id="5" name="Straight Arrow Connector 4">
            <a:extLst>
              <a:ext uri="{FF2B5EF4-FFF2-40B4-BE49-F238E27FC236}">
                <a16:creationId xmlns:a16="http://schemas.microsoft.com/office/drawing/2014/main" xmlns="" id="{DEE3A997-D900-463C-B2BD-5F7705C6F845}"/>
              </a:ext>
            </a:extLst>
          </p:cNvPr>
          <p:cNvCxnSpPr/>
          <p:nvPr/>
        </p:nvCxnSpPr>
        <p:spPr>
          <a:xfrm flipV="1">
            <a:off x="2823099" y="807868"/>
            <a:ext cx="2246051" cy="5326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540D1D70-4BCA-4CE8-B473-6BA92BED29BB}"/>
              </a:ext>
            </a:extLst>
          </p:cNvPr>
          <p:cNvSpPr/>
          <p:nvPr/>
        </p:nvSpPr>
        <p:spPr>
          <a:xfrm>
            <a:off x="5069150" y="365259"/>
            <a:ext cx="1160893" cy="532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Category </a:t>
            </a:r>
            <a:endParaRPr lang="en-IN" dirty="0"/>
          </a:p>
        </p:txBody>
      </p:sp>
      <p:sp>
        <p:nvSpPr>
          <p:cNvPr id="3" name="Footer Placeholder 2"/>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240638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8462023" y="432357"/>
            <a:ext cx="3477564" cy="4315341"/>
          </a:xfrm>
          <a:prstGeom prst="rect">
            <a:avLst/>
          </a:prstGeom>
        </p:spPr>
      </p:pic>
      <p:sp>
        <p:nvSpPr>
          <p:cNvPr id="7" name="TextBox 6"/>
          <p:cNvSpPr txBox="1"/>
          <p:nvPr/>
        </p:nvSpPr>
        <p:spPr>
          <a:xfrm>
            <a:off x="971550" y="489396"/>
            <a:ext cx="7322444" cy="3662541"/>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PODOPHYLLUM</a:t>
            </a:r>
          </a:p>
          <a:p>
            <a:endParaRPr lang="en-US" sz="20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Synonym</a:t>
            </a:r>
            <a:r>
              <a:rPr lang="en-US" sz="1600" dirty="0">
                <a:latin typeface="Times New Roman" panose="02020603050405020304" pitchFamily="18" charset="0"/>
                <a:cs typeface="Times New Roman" panose="02020603050405020304" pitchFamily="18" charset="0"/>
              </a:rPr>
              <a:t>s: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radix, Indian </a:t>
            </a:r>
            <a:r>
              <a:rPr lang="en-US" sz="1600" dirty="0" err="1">
                <a:latin typeface="Times New Roman" panose="02020603050405020304" pitchFamily="18" charset="0"/>
                <a:cs typeface="Times New Roman" panose="02020603050405020304" pitchFamily="18" charset="0"/>
              </a:rPr>
              <a:t>podophyllum</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Biological Source</a:t>
            </a:r>
            <a:r>
              <a:rPr lang="en-US" sz="1600" dirty="0">
                <a:latin typeface="Times New Roman" panose="02020603050405020304" pitchFamily="18" charset="0"/>
                <a:cs typeface="Times New Roman" panose="02020603050405020304" pitchFamily="18" charset="0"/>
              </a:rPr>
              <a:t>: It consists of dried pieces of rhizomes and roots of plants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hexandrum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Royle</a:t>
            </a:r>
            <a:r>
              <a:rPr lang="en-US" sz="1600" dirty="0">
                <a:latin typeface="Times New Roman" panose="02020603050405020304" pitchFamily="18" charset="0"/>
                <a:cs typeface="Times New Roman" panose="02020603050405020304" pitchFamily="18" charset="0"/>
              </a:rPr>
              <a:t> or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emodi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Wel</a:t>
            </a:r>
            <a:r>
              <a:rPr lang="en-US" sz="1600" dirty="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Family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Berberidaceae</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Geographical Source :-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peltatum</a:t>
            </a:r>
            <a:r>
              <a:rPr lang="en-US" sz="1600" dirty="0">
                <a:latin typeface="Times New Roman" panose="02020603050405020304" pitchFamily="18" charset="0"/>
                <a:cs typeface="Times New Roman" panose="02020603050405020304" pitchFamily="18" charset="0"/>
              </a:rPr>
              <a:t> is indigenous to Eastern part of the United States and Canada. It grows wildly in Virginia, North Carolina, Kentucky, Indiana, and Tennessee.</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51" y="489396"/>
            <a:ext cx="6485318" cy="4832092"/>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MACROSCOPICAL CHARACTERS:</a:t>
            </a:r>
          </a:p>
          <a:p>
            <a:endParaRPr lang="en-US" sz="1600" dirty="0">
              <a:latin typeface="Times New Roman" panose="02020603050405020304" pitchFamily="18" charset="0"/>
              <a:cs typeface="Times New Roman" panose="02020603050405020304" pitchFamily="18" charset="0"/>
            </a:endParaRPr>
          </a:p>
          <a:p>
            <a:pPr marL="400050" indent="-400050">
              <a:buAutoNum type="romanLcParenBoth"/>
            </a:pPr>
            <a:r>
              <a:rPr lang="en-US" sz="1600" dirty="0">
                <a:latin typeface="Times New Roman" panose="02020603050405020304" pitchFamily="18" charset="0"/>
                <a:cs typeface="Times New Roman" panose="02020603050405020304" pitchFamily="18" charset="0"/>
              </a:rPr>
              <a:t>General appearance: Drug contains either rhizomes or roots or both. Internodes of the rhizomes are very short and developed very little. So </a:t>
            </a:r>
            <a:r>
              <a:rPr lang="en-US" sz="1600" b="1" dirty="0">
                <a:latin typeface="Times New Roman" panose="02020603050405020304" pitchFamily="18" charset="0"/>
                <a:cs typeface="Times New Roman" panose="02020603050405020304" pitchFamily="18" charset="0"/>
              </a:rPr>
              <a:t>the rhizomes appear knotty and tortuous</a:t>
            </a:r>
          </a:p>
          <a:p>
            <a:pPr marL="400050" indent="-400050">
              <a:buAutoNum type="romanLcParenBoth"/>
            </a:pPr>
            <a:endParaRPr lang="en-US" sz="1600" dirty="0">
              <a:latin typeface="Times New Roman" panose="02020603050405020304" pitchFamily="18" charset="0"/>
              <a:cs typeface="Times New Roman" panose="02020603050405020304" pitchFamily="18" charset="0"/>
            </a:endParaRPr>
          </a:p>
          <a:p>
            <a:pPr marL="400050" indent="-400050">
              <a:buAutoNum type="romanLcParenBoth"/>
            </a:pPr>
            <a:r>
              <a:rPr lang="en-US" sz="1600" dirty="0"/>
              <a:t> Size – Length 3 to 8 cm; thickness 1 to 2 cm.</a:t>
            </a:r>
          </a:p>
          <a:p>
            <a:pPr marL="400050" indent="-400050">
              <a:buAutoNum type="romanLcParenBoth"/>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iii) Shape – </a:t>
            </a:r>
            <a:r>
              <a:rPr lang="en-US" sz="1600" b="1" dirty="0">
                <a:latin typeface="Times New Roman" panose="02020603050405020304" pitchFamily="18" charset="0"/>
                <a:cs typeface="Times New Roman" panose="02020603050405020304" pitchFamily="18" charset="0"/>
              </a:rPr>
              <a:t>Sub cylindrical</a:t>
            </a:r>
            <a:r>
              <a:rPr lang="en-US" sz="1600" dirty="0">
                <a:latin typeface="Times New Roman" panose="02020603050405020304" pitchFamily="18" charset="0"/>
                <a:cs typeface="Times New Roman" panose="02020603050405020304" pitchFamily="18" charset="0"/>
              </a:rPr>
              <a:t>, with </a:t>
            </a:r>
            <a:r>
              <a:rPr lang="en-US" sz="1600" b="1" dirty="0">
                <a:latin typeface="Times New Roman" panose="02020603050405020304" pitchFamily="18" charset="0"/>
                <a:cs typeface="Times New Roman" panose="02020603050405020304" pitchFamily="18" charset="0"/>
              </a:rPr>
              <a:t>irregular</a:t>
            </a:r>
            <a:r>
              <a:rPr lang="en-US" sz="1600" dirty="0">
                <a:latin typeface="Times New Roman" panose="02020603050405020304" pitchFamily="18" charset="0"/>
                <a:cs typeface="Times New Roman" panose="02020603050405020304" pitchFamily="18" charset="0"/>
              </a:rPr>
              <a:t> nodes, tortuous, dorsiventrally flattened.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(iv) Surface – On the upper surface of rhizome 3 to 4 circular depressed stem- scars, on lateral surface buds or bud scars and on the under surface numerous strong roots or root-scars are seen. Roots are 10 cm long, 3mm</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 Thick, longitudinally wrinkled, nearly straight, curved or tortuous. Roots detach easily and are therefore found separate in the drug.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(vi) Colour – Earthy brown</a:t>
            </a:r>
          </a:p>
        </p:txBody>
      </p:sp>
      <p:pic>
        <p:nvPicPr>
          <p:cNvPr id="5" name="Picture 4"/>
          <p:cNvPicPr>
            <a:picLocks noChangeAspect="1"/>
          </p:cNvPicPr>
          <p:nvPr/>
        </p:nvPicPr>
        <p:blipFill>
          <a:blip r:embed="rId2"/>
          <a:stretch>
            <a:fillRect/>
          </a:stretch>
        </p:blipFill>
        <p:spPr>
          <a:xfrm>
            <a:off x="7456869" y="648334"/>
            <a:ext cx="3743325" cy="5067300"/>
          </a:xfrm>
          <a:prstGeom prst="rect">
            <a:avLst/>
          </a:prstGeom>
        </p:spPr>
      </p:pic>
      <p:sp>
        <p:nvSpPr>
          <p:cNvPr id="6" name="Rectangle 5">
            <a:extLst>
              <a:ext uri="{FF2B5EF4-FFF2-40B4-BE49-F238E27FC236}">
                <a16:creationId xmlns:a16="http://schemas.microsoft.com/office/drawing/2014/main" xmlns="" id="{5A2BDB3E-86A6-4BFC-84A2-C0BBE8D1D4D5}"/>
              </a:ext>
            </a:extLst>
          </p:cNvPr>
          <p:cNvSpPr/>
          <p:nvPr/>
        </p:nvSpPr>
        <p:spPr>
          <a:xfrm>
            <a:off x="7456869" y="168676"/>
            <a:ext cx="4590129" cy="577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Hery</a:t>
            </a:r>
            <a:r>
              <a:rPr lang="en-US" dirty="0"/>
              <a:t> , knotty , distance between two leaves very short  – internodes </a:t>
            </a:r>
            <a:endParaRPr lang="en-IN" dirty="0"/>
          </a:p>
        </p:txBody>
      </p:sp>
      <p:cxnSp>
        <p:nvCxnSpPr>
          <p:cNvPr id="8" name="Straight Arrow Connector 7">
            <a:extLst>
              <a:ext uri="{FF2B5EF4-FFF2-40B4-BE49-F238E27FC236}">
                <a16:creationId xmlns:a16="http://schemas.microsoft.com/office/drawing/2014/main" xmlns="" id="{F895605B-5679-40CD-AF1A-F195C8C9AE60}"/>
              </a:ext>
            </a:extLst>
          </p:cNvPr>
          <p:cNvCxnSpPr/>
          <p:nvPr/>
        </p:nvCxnSpPr>
        <p:spPr>
          <a:xfrm flipV="1">
            <a:off x="6096000" y="577049"/>
            <a:ext cx="1556551" cy="5060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Oval 8">
            <a:extLst>
              <a:ext uri="{FF2B5EF4-FFF2-40B4-BE49-F238E27FC236}">
                <a16:creationId xmlns:a16="http://schemas.microsoft.com/office/drawing/2014/main" xmlns="" id="{D4C9C00A-6716-4982-AE62-B582E3BCC009}"/>
              </a:ext>
            </a:extLst>
          </p:cNvPr>
          <p:cNvSpPr/>
          <p:nvPr/>
        </p:nvSpPr>
        <p:spPr>
          <a:xfrm>
            <a:off x="10537794" y="3870742"/>
            <a:ext cx="1571348" cy="92828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Irregular shape </a:t>
            </a:r>
            <a:endParaRPr lang="en-IN" dirty="0"/>
          </a:p>
        </p:txBody>
      </p:sp>
      <p:cxnSp>
        <p:nvCxnSpPr>
          <p:cNvPr id="14" name="Straight Arrow Connector 13">
            <a:extLst>
              <a:ext uri="{FF2B5EF4-FFF2-40B4-BE49-F238E27FC236}">
                <a16:creationId xmlns:a16="http://schemas.microsoft.com/office/drawing/2014/main" xmlns="" id="{C1360EA6-FD43-4168-BA32-631DD0C9619E}"/>
              </a:ext>
            </a:extLst>
          </p:cNvPr>
          <p:cNvCxnSpPr/>
          <p:nvPr/>
        </p:nvCxnSpPr>
        <p:spPr>
          <a:xfrm flipH="1">
            <a:off x="9579006" y="4403324"/>
            <a:ext cx="1251751" cy="39570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7" name="Footer Placeholder 6"/>
          <p:cNvSpPr>
            <a:spLocks noGrp="1"/>
          </p:cNvSpPr>
          <p:nvPr>
            <p:ph type="ftr" sz="quarter" idx="11"/>
          </p:nvPr>
        </p:nvSpPr>
        <p:spPr/>
        <p:txBody>
          <a:bodyPr/>
          <a:lstStyle/>
          <a:p>
            <a:r>
              <a:rPr lang="en-IN" smtClean="0"/>
              <a:t>RDP</a:t>
            </a:r>
            <a:endParaRPr lang="en-IN"/>
          </a:p>
        </p:txBody>
      </p:sp>
      <p:sp>
        <p:nvSpPr>
          <p:cNvPr id="13" name="Slide Number Placeholder 12"/>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1383379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50" y="386366"/>
            <a:ext cx="5995920" cy="2308324"/>
          </a:xfrm>
          <a:prstGeom prst="rect">
            <a:avLst/>
          </a:prstGeom>
          <a:noFill/>
        </p:spPr>
        <p:txBody>
          <a:bodyPr wrap="square" rtlCol="0">
            <a:spAutoFit/>
          </a:bodyPr>
          <a:lstStyle/>
          <a:p>
            <a:r>
              <a:rPr lang="en-US" sz="1600">
                <a:latin typeface="Times New Roman" panose="02020603050405020304" pitchFamily="18" charset="0"/>
                <a:cs typeface="Times New Roman" panose="02020603050405020304" pitchFamily="18" charset="0"/>
              </a:rPr>
              <a:t>(vii) Fracture – short, horny and starchy.</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(viii) Fracture surface- Rhizomes contains 10 to 20 irregular vascular bundles separated by medullary rays with resin seen as numerous small glistering points.</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(ix) Odour – slight, characteristics.</a:t>
            </a:r>
          </a:p>
          <a:p>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(x) Taste – Bitter, acrid.</a:t>
            </a:r>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6006858" y="1406200"/>
            <a:ext cx="5894092" cy="508125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3692845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l="35318" t="27949" r="10539" b="19059"/>
          <a:stretch/>
        </p:blipFill>
        <p:spPr>
          <a:xfrm>
            <a:off x="971550" y="159797"/>
            <a:ext cx="11220450" cy="6327653"/>
          </a:xfrm>
          <a:prstGeom prst="rect">
            <a:avLst/>
          </a:prstGeom>
        </p:spPr>
      </p:pic>
      <p:sp>
        <p:nvSpPr>
          <p:cNvPr id="3" name="Oval 2">
            <a:extLst>
              <a:ext uri="{FF2B5EF4-FFF2-40B4-BE49-F238E27FC236}">
                <a16:creationId xmlns:a16="http://schemas.microsoft.com/office/drawing/2014/main" xmlns="" id="{E3637914-1A72-4ECD-9D83-D8422F27EEA8}"/>
              </a:ext>
            </a:extLst>
          </p:cNvPr>
          <p:cNvSpPr/>
          <p:nvPr/>
        </p:nvSpPr>
        <p:spPr>
          <a:xfrm>
            <a:off x="-506027" y="1544715"/>
            <a:ext cx="1477577" cy="126062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err="1"/>
              <a:t>Initional</a:t>
            </a:r>
            <a:r>
              <a:rPr lang="en-US" dirty="0"/>
              <a:t> fruit stage </a:t>
            </a:r>
            <a:endParaRPr lang="en-IN"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1647105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386366"/>
            <a:ext cx="6189105" cy="5878532"/>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MICROSCOPY:</a:t>
            </a:r>
          </a:p>
          <a:p>
            <a:endParaRPr lang="en-US" sz="20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transverse section of the rhizome of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microscopically shows the following tissues from the periphery towards the centre:</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 Epidermis:</a:t>
            </a:r>
          </a:p>
          <a:p>
            <a:r>
              <a:rPr lang="en-US" sz="1600" dirty="0">
                <a:latin typeface="Times New Roman" panose="02020603050405020304" pitchFamily="18" charset="0"/>
                <a:cs typeface="Times New Roman" panose="02020603050405020304" pitchFamily="18" charset="0"/>
              </a:rPr>
              <a:t>It is dead sometimes. It consists of elongated, rectangular, tabular, dark </a:t>
            </a:r>
            <a:r>
              <a:rPr lang="en-US" sz="1600" dirty="0" err="1">
                <a:latin typeface="Times New Roman" panose="02020603050405020304" pitchFamily="18" charset="0"/>
                <a:cs typeface="Times New Roman" panose="02020603050405020304" pitchFamily="18" charset="0"/>
              </a:rPr>
              <a:t>reddishbrown</a:t>
            </a:r>
            <a:r>
              <a:rPr lang="en-US" sz="1600" dirty="0">
                <a:latin typeface="Times New Roman" panose="02020603050405020304" pitchFamily="18" charset="0"/>
                <a:cs typeface="Times New Roman" panose="02020603050405020304" pitchFamily="18" charset="0"/>
              </a:rPr>
              <a:t> cells. A few cells are isodiametric.</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B. Cork</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It is made up of about one to six layers of tabular, thin-walled, polygonal cell with brownish content.</a:t>
            </a:r>
          </a:p>
          <a:p>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C. Cortex:</a:t>
            </a:r>
          </a:p>
          <a:p>
            <a:pPr algn="just"/>
            <a:r>
              <a:rPr lang="en-US" sz="1600" dirty="0">
                <a:latin typeface="Times New Roman" panose="02020603050405020304" pitchFamily="18" charset="0"/>
                <a:cs typeface="Times New Roman" panose="02020603050405020304" pitchFamily="18" charset="0"/>
              </a:rPr>
              <a:t>It is abundant and forms the major bulk of the ground tissue. It consists of pitted, stout-walled cellulosic parenchyma with a small portion of collenchyma in the outer region. Most of these cells contain starch grains. These starch grains are usually simple but sometimes compound made up of two, four, eight or more (up to 15–20) components. Some cells of the ground tissue show presence of cluster crystals of the calcium oxalate. The size of the calcium oxalate crystals and starch grains can be a distinguishing feature between Indian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and American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The cortex also shows a few scattered, lignified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stretch>
            <a:fillRect/>
          </a:stretch>
        </p:blipFill>
        <p:spPr>
          <a:xfrm>
            <a:off x="7233165" y="684436"/>
            <a:ext cx="4381500" cy="495300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1340584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50" y="489396"/>
            <a:ext cx="5983042" cy="403187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D. Vascular bundles: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Vascular bundles are small, conjoint, collateral and open with </a:t>
            </a:r>
            <a:r>
              <a:rPr lang="en-US" sz="1600" dirty="0" err="1">
                <a:latin typeface="Times New Roman" panose="02020603050405020304" pitchFamily="18" charset="0"/>
                <a:cs typeface="Times New Roman" panose="02020603050405020304" pitchFamily="18" charset="0"/>
              </a:rPr>
              <a:t>lignifi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ed</a:t>
            </a:r>
            <a:r>
              <a:rPr lang="en-US" sz="1600" dirty="0">
                <a:latin typeface="Times New Roman" panose="02020603050405020304" pitchFamily="18" charset="0"/>
                <a:cs typeface="Times New Roman" panose="02020603050405020304" pitchFamily="18" charset="0"/>
              </a:rPr>
              <a:t>, pitted inner xylem vessels and outer phloem tissue. Above the phloem, lignified </a:t>
            </a:r>
            <a:r>
              <a:rPr lang="en-US" sz="1600" dirty="0" err="1">
                <a:latin typeface="Times New Roman" panose="02020603050405020304" pitchFamily="18" charset="0"/>
                <a:cs typeface="Times New Roman" panose="02020603050405020304" pitchFamily="18" charset="0"/>
              </a:rPr>
              <a:t>pericyclic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fibres</a:t>
            </a:r>
            <a:r>
              <a:rPr lang="en-US" sz="1600" dirty="0">
                <a:latin typeface="Times New Roman" panose="02020603050405020304" pitchFamily="18" charset="0"/>
                <a:cs typeface="Times New Roman" panose="02020603050405020304" pitchFamily="18" charset="0"/>
              </a:rPr>
              <a:t> are present. Vascular tissues are </a:t>
            </a:r>
            <a:r>
              <a:rPr lang="en-US" sz="1600" b="1" dirty="0">
                <a:latin typeface="Times New Roman" panose="02020603050405020304" pitchFamily="18" charset="0"/>
                <a:cs typeface="Times New Roman" panose="02020603050405020304" pitchFamily="18" charset="0"/>
              </a:rPr>
              <a:t>separated by medullary rays</a:t>
            </a:r>
            <a:r>
              <a:rPr lang="en-US" sz="1600" dirty="0">
                <a:latin typeface="Times New Roman" panose="02020603050405020304" pitchFamily="18" charset="0"/>
                <a:cs typeface="Times New Roman" panose="02020603050405020304" pitchFamily="18" charset="0"/>
              </a:rPr>
              <a:t>. Medullary rays are seen as wide, </a:t>
            </a:r>
            <a:r>
              <a:rPr lang="en-US" sz="1600" b="1" dirty="0">
                <a:latin typeface="Times New Roman" panose="02020603050405020304" pitchFamily="18" charset="0"/>
                <a:cs typeface="Times New Roman" panose="02020603050405020304" pitchFamily="18" charset="0"/>
              </a:rPr>
              <a:t>prominent, multiseriate and made up of thick-walled parenchymatous cells.</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E. Pith:</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It is wide and made up of </a:t>
            </a:r>
            <a:r>
              <a:rPr lang="en-US" sz="1600" b="1" dirty="0">
                <a:latin typeface="Times New Roman" panose="02020603050405020304" pitchFamily="18" charset="0"/>
                <a:cs typeface="Times New Roman" panose="02020603050405020304" pitchFamily="18" charset="0"/>
              </a:rPr>
              <a:t>parenchymatous cells</a:t>
            </a:r>
            <a:r>
              <a:rPr lang="en-US" sz="1600" dirty="0">
                <a:latin typeface="Times New Roman" panose="02020603050405020304" pitchFamily="18" charset="0"/>
                <a:cs typeface="Times New Roman" panose="02020603050405020304" pitchFamily="18" charset="0"/>
              </a:rPr>
              <a:t>. Cells of pith show presence of cluster crystals of calcium oxalate and starch along with brownish content in few cells. A few sub-cylindrical, narrow stone cells occur in the pith along the inner side of some of the vascular bundles.</a:t>
            </a:r>
          </a:p>
        </p:txBody>
      </p:sp>
      <p:pic>
        <p:nvPicPr>
          <p:cNvPr id="7" name="Picture 6"/>
          <p:cNvPicPr>
            <a:picLocks noChangeAspect="1"/>
          </p:cNvPicPr>
          <p:nvPr/>
        </p:nvPicPr>
        <p:blipFill>
          <a:blip r:embed="rId2"/>
          <a:stretch>
            <a:fillRect/>
          </a:stretch>
        </p:blipFill>
        <p:spPr>
          <a:xfrm>
            <a:off x="6808680" y="363365"/>
            <a:ext cx="5024408" cy="5903112"/>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722316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96779514-F24C-4940-8B8D-E7365A834986}"/>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6581B94A-721D-4389-ADB8-7E15FBF1B8A9}"/>
              </a:ext>
            </a:extLst>
          </p:cNvPr>
          <p:cNvSpPr>
            <a:spLocks noGrp="1"/>
          </p:cNvSpPr>
          <p:nvPr>
            <p:ph type="sldNum" sz="quarter" idx="12"/>
          </p:nvPr>
        </p:nvSpPr>
        <p:spPr>
          <a:xfrm>
            <a:off x="9448800" y="6489319"/>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8</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DA6957C7-4623-48BC-8636-FE12AA4836FA}"/>
              </a:ext>
            </a:extLst>
          </p:cNvPr>
          <p:cNvPicPr>
            <a:picLocks noChangeAspect="1"/>
          </p:cNvPicPr>
          <p:nvPr/>
        </p:nvPicPr>
        <p:blipFill>
          <a:blip r:embed="rId2"/>
          <a:stretch>
            <a:fillRect/>
          </a:stretch>
        </p:blipFill>
        <p:spPr>
          <a:xfrm>
            <a:off x="956794" y="290705"/>
            <a:ext cx="5023539" cy="5901439"/>
          </a:xfrm>
          <a:prstGeom prst="rect">
            <a:avLst/>
          </a:prstGeom>
        </p:spPr>
      </p:pic>
      <p:sp>
        <p:nvSpPr>
          <p:cNvPr id="6" name="Rectangle 5">
            <a:extLst>
              <a:ext uri="{FF2B5EF4-FFF2-40B4-BE49-F238E27FC236}">
                <a16:creationId xmlns:a16="http://schemas.microsoft.com/office/drawing/2014/main" xmlns="" id="{1DEA4917-AB1B-470B-BB4F-99CC53672C82}"/>
              </a:ext>
            </a:extLst>
          </p:cNvPr>
          <p:cNvSpPr/>
          <p:nvPr/>
        </p:nvSpPr>
        <p:spPr>
          <a:xfrm>
            <a:off x="7050092" y="266330"/>
            <a:ext cx="5023539" cy="10120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Not seen TS , seen TS of the rhizome</a:t>
            </a:r>
          </a:p>
          <a:p>
            <a:pPr algn="ctr"/>
            <a:r>
              <a:rPr lang="en-US" dirty="0"/>
              <a:t>Single layered suberized cell it is not seen rhizome  </a:t>
            </a:r>
            <a:endParaRPr lang="en-IN" dirty="0"/>
          </a:p>
        </p:txBody>
      </p:sp>
      <p:cxnSp>
        <p:nvCxnSpPr>
          <p:cNvPr id="8" name="Straight Arrow Connector 7">
            <a:extLst>
              <a:ext uri="{FF2B5EF4-FFF2-40B4-BE49-F238E27FC236}">
                <a16:creationId xmlns:a16="http://schemas.microsoft.com/office/drawing/2014/main" xmlns="" id="{FBBCB578-3FE2-4EBC-BC99-9836D38BC0BE}"/>
              </a:ext>
            </a:extLst>
          </p:cNvPr>
          <p:cNvCxnSpPr/>
          <p:nvPr/>
        </p:nvCxnSpPr>
        <p:spPr>
          <a:xfrm flipV="1">
            <a:off x="5885895" y="514905"/>
            <a:ext cx="1455938" cy="6214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xmlns="" id="{DCDA9AE3-56E2-4B15-9757-C20A3ECBCF7D}"/>
              </a:ext>
            </a:extLst>
          </p:cNvPr>
          <p:cNvCxnSpPr/>
          <p:nvPr/>
        </p:nvCxnSpPr>
        <p:spPr>
          <a:xfrm flipV="1">
            <a:off x="6093169" y="1136342"/>
            <a:ext cx="1168765" cy="3107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xmlns="" id="{77F37E18-46C3-4290-922A-BA6504236710}"/>
              </a:ext>
            </a:extLst>
          </p:cNvPr>
          <p:cNvSpPr/>
          <p:nvPr/>
        </p:nvSpPr>
        <p:spPr>
          <a:xfrm>
            <a:off x="7128769" y="1447061"/>
            <a:ext cx="4882718" cy="71021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err="1"/>
              <a:t>Cellosic</a:t>
            </a:r>
            <a:r>
              <a:rPr lang="en-US" dirty="0"/>
              <a:t> parenchyma , small portion of collenchyma </a:t>
            </a:r>
            <a:endParaRPr lang="en-IN" dirty="0"/>
          </a:p>
        </p:txBody>
      </p:sp>
      <p:cxnSp>
        <p:nvCxnSpPr>
          <p:cNvPr id="13" name="Straight Arrow Connector 12">
            <a:extLst>
              <a:ext uri="{FF2B5EF4-FFF2-40B4-BE49-F238E27FC236}">
                <a16:creationId xmlns:a16="http://schemas.microsoft.com/office/drawing/2014/main" xmlns="" id="{3FB488D3-91EB-46AE-BC3D-AC354B247A75}"/>
              </a:ext>
            </a:extLst>
          </p:cNvPr>
          <p:cNvCxnSpPr/>
          <p:nvPr/>
        </p:nvCxnSpPr>
        <p:spPr>
          <a:xfrm flipV="1">
            <a:off x="5885895" y="1864311"/>
            <a:ext cx="1535837" cy="2308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xmlns="" id="{C131F757-8391-4FBC-A1EB-7FC7627191C2}"/>
              </a:ext>
            </a:extLst>
          </p:cNvPr>
          <p:cNvSpPr/>
          <p:nvPr/>
        </p:nvSpPr>
        <p:spPr>
          <a:xfrm>
            <a:off x="7261934" y="2272684"/>
            <a:ext cx="4749553" cy="80786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15 – 20 group single and it is having calcium oxalate crystals [ small ]</a:t>
            </a:r>
            <a:endParaRPr lang="en-IN" dirty="0"/>
          </a:p>
        </p:txBody>
      </p:sp>
      <p:cxnSp>
        <p:nvCxnSpPr>
          <p:cNvPr id="16" name="Straight Arrow Connector 15">
            <a:extLst>
              <a:ext uri="{FF2B5EF4-FFF2-40B4-BE49-F238E27FC236}">
                <a16:creationId xmlns:a16="http://schemas.microsoft.com/office/drawing/2014/main" xmlns="" id="{648CF62F-DA2A-4853-9CC6-FA7CD935AB2C}"/>
              </a:ext>
            </a:extLst>
          </p:cNvPr>
          <p:cNvCxnSpPr/>
          <p:nvPr/>
        </p:nvCxnSpPr>
        <p:spPr>
          <a:xfrm>
            <a:off x="5885895" y="2672179"/>
            <a:ext cx="1722268" cy="1154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xmlns="" id="{405E63F8-5577-4C97-B7AF-6C01C555D5AA}"/>
              </a:ext>
            </a:extLst>
          </p:cNvPr>
          <p:cNvSpPr/>
          <p:nvPr/>
        </p:nvSpPr>
        <p:spPr>
          <a:xfrm>
            <a:off x="7341833" y="3195961"/>
            <a:ext cx="4669654" cy="736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Single layered suberized cells , it is not seen in rhizome </a:t>
            </a:r>
            <a:endParaRPr lang="en-IN" dirty="0"/>
          </a:p>
        </p:txBody>
      </p:sp>
      <p:sp>
        <p:nvSpPr>
          <p:cNvPr id="18" name="Rectangle 17">
            <a:extLst>
              <a:ext uri="{FF2B5EF4-FFF2-40B4-BE49-F238E27FC236}">
                <a16:creationId xmlns:a16="http://schemas.microsoft.com/office/drawing/2014/main" xmlns="" id="{AD557ADC-3D33-4619-B991-0E32CA2EC4CC}"/>
              </a:ext>
            </a:extLst>
          </p:cNvPr>
          <p:cNvSpPr/>
          <p:nvPr/>
        </p:nvSpPr>
        <p:spPr>
          <a:xfrm>
            <a:off x="7927759" y="5468645"/>
            <a:ext cx="4264241" cy="80786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Conduction of water minerals towards apical shoot , inner most part , it will transport water and food </a:t>
            </a:r>
            <a:endParaRPr lang="en-IN" dirty="0"/>
          </a:p>
        </p:txBody>
      </p:sp>
      <p:cxnSp>
        <p:nvCxnSpPr>
          <p:cNvPr id="20" name="Straight Arrow Connector 19">
            <a:extLst>
              <a:ext uri="{FF2B5EF4-FFF2-40B4-BE49-F238E27FC236}">
                <a16:creationId xmlns:a16="http://schemas.microsoft.com/office/drawing/2014/main" xmlns="" id="{0AC9F880-D196-4E8C-9C03-8433D2C6A360}"/>
              </a:ext>
            </a:extLst>
          </p:cNvPr>
          <p:cNvCxnSpPr/>
          <p:nvPr/>
        </p:nvCxnSpPr>
        <p:spPr>
          <a:xfrm>
            <a:off x="5788241" y="5095783"/>
            <a:ext cx="2365159" cy="93215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Straight Arrow Connector 21">
            <a:extLst>
              <a:ext uri="{FF2B5EF4-FFF2-40B4-BE49-F238E27FC236}">
                <a16:creationId xmlns:a16="http://schemas.microsoft.com/office/drawing/2014/main" xmlns="" id="{5C172307-A726-4298-B093-A49F854E75FC}"/>
              </a:ext>
            </a:extLst>
          </p:cNvPr>
          <p:cNvCxnSpPr/>
          <p:nvPr/>
        </p:nvCxnSpPr>
        <p:spPr>
          <a:xfrm>
            <a:off x="5885895" y="3429000"/>
            <a:ext cx="1811045" cy="3617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xmlns="" id="{D9B6CC9F-3393-403D-AFB8-85B8D7E82A77}"/>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178918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489396"/>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81825" y="386366"/>
            <a:ext cx="3773510" cy="4770537"/>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POWDER CHARACTER:</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powder of </a:t>
            </a:r>
            <a:r>
              <a:rPr lang="en-US" sz="1600" dirty="0" err="1">
                <a:latin typeface="Times New Roman" panose="02020603050405020304" pitchFamily="18" charset="0"/>
                <a:cs typeface="Times New Roman" panose="02020603050405020304" pitchFamily="18" charset="0"/>
              </a:rPr>
              <a:t>podophyllum</a:t>
            </a:r>
            <a:r>
              <a:rPr lang="en-US" sz="1600" dirty="0">
                <a:latin typeface="Times New Roman" panose="02020603050405020304" pitchFamily="18" charset="0"/>
                <a:cs typeface="Times New Roman" panose="02020603050405020304" pitchFamily="18" charset="0"/>
              </a:rPr>
              <a:t> is light brown in colour with a slight </a:t>
            </a:r>
            <a:r>
              <a:rPr lang="en-US" sz="1600"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and bitter taste. It shows the following characters microscopically:</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a. </a:t>
            </a:r>
            <a:r>
              <a:rPr lang="en-US" sz="1600" dirty="0" err="1">
                <a:latin typeface="Times New Roman" panose="02020603050405020304" pitchFamily="18" charset="0"/>
                <a:cs typeface="Times New Roman" panose="02020603050405020304" pitchFamily="18" charset="0"/>
              </a:rPr>
              <a:t>Sclereids</a:t>
            </a:r>
            <a:r>
              <a:rPr lang="en-US" sz="1600" dirty="0">
                <a:latin typeface="Times New Roman" panose="02020603050405020304" pitchFamily="18" charset="0"/>
                <a:cs typeface="Times New Roman" panose="02020603050405020304" pitchFamily="18" charset="0"/>
              </a:rPr>
              <a:t>:</a:t>
            </a:r>
          </a:p>
          <a:p>
            <a:pPr algn="just"/>
            <a:r>
              <a:rPr lang="en-US" sz="1600" dirty="0">
                <a:latin typeface="Times New Roman" panose="02020603050405020304" pitchFamily="18" charset="0"/>
                <a:cs typeface="Times New Roman" panose="02020603050405020304" pitchFamily="18" charset="0"/>
              </a:rPr>
              <a:t>These are abundant and occur in groups. Cells are elongated and rectangular in outline; walls are thickened and pitted. Cells are lignified and groups of </a:t>
            </a:r>
            <a:r>
              <a:rPr lang="en-US" sz="1600" dirty="0" err="1">
                <a:latin typeface="Times New Roman" panose="02020603050405020304" pitchFamily="18" charset="0"/>
                <a:cs typeface="Times New Roman" panose="02020603050405020304" pitchFamily="18" charset="0"/>
              </a:rPr>
              <a:t>sclereids</a:t>
            </a:r>
            <a:r>
              <a:rPr lang="en-US" sz="1600" dirty="0">
                <a:latin typeface="Times New Roman" panose="02020603050405020304" pitchFamily="18" charset="0"/>
                <a:cs typeface="Times New Roman" panose="02020603050405020304" pitchFamily="18" charset="0"/>
              </a:rPr>
              <a:t> are associated with thin-walled parenchyma of the pith.</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b. Cork:</a:t>
            </a:r>
          </a:p>
          <a:p>
            <a:pPr algn="just"/>
            <a:r>
              <a:rPr lang="en-US" sz="1600" dirty="0">
                <a:latin typeface="Times New Roman" panose="02020603050405020304" pitchFamily="18" charset="0"/>
                <a:cs typeface="Times New Roman" panose="02020603050405020304" pitchFamily="18" charset="0"/>
              </a:rPr>
              <a:t>Fragments appear brownish and are composed of thin-walled, lignified, polygonal cells.</a:t>
            </a:r>
          </a:p>
        </p:txBody>
      </p:sp>
      <p:pic>
        <p:nvPicPr>
          <p:cNvPr id="6" name="Picture 5"/>
          <p:cNvPicPr>
            <a:picLocks noChangeAspect="1"/>
          </p:cNvPicPr>
          <p:nvPr/>
        </p:nvPicPr>
        <p:blipFill>
          <a:blip r:embed="rId2"/>
          <a:stretch>
            <a:fillRect/>
          </a:stretch>
        </p:blipFill>
        <p:spPr>
          <a:xfrm>
            <a:off x="6329363" y="386366"/>
            <a:ext cx="5648458" cy="5648458"/>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29310278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04B4CE-EB08-4AA6-8CD5-5B5724F1EC7D}">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ED962B-77B9-447F-A936-DE6A06119E7C}">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11AEB7DB-028E-4181-97F5-9A4B5300C6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1383</TotalTime>
  <Words>1352</Words>
  <Application>Microsoft Office PowerPoint</Application>
  <PresentationFormat>Widescreen</PresentationFormat>
  <Paragraphs>161</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42</cp:revision>
  <dcterms:created xsi:type="dcterms:W3CDTF">2020-07-13T05:58:17Z</dcterms:created>
  <dcterms:modified xsi:type="dcterms:W3CDTF">2024-09-17T16:11:33Z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