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7D487-DEEE-42F7-A35E-D1C5F2CA7B2E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8B7E2-9F23-447F-8AB4-BF5F270E2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04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7211" y="887546"/>
            <a:ext cx="9577577" cy="156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7211" y="1396682"/>
            <a:ext cx="4883150" cy="448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36064" y="1362138"/>
            <a:ext cx="9119870" cy="2218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8975" y="6470412"/>
            <a:ext cx="674369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04905" y="6470412"/>
            <a:ext cx="22987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600200" y="2590800"/>
            <a:ext cx="9664320" cy="1801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210820" algn="ctr">
              <a:lnSpc>
                <a:spcPct val="100000"/>
              </a:lnSpc>
              <a:spcBef>
                <a:spcPts val="130"/>
              </a:spcBef>
              <a:tabLst>
                <a:tab pos="1360805" algn="l"/>
              </a:tabLst>
            </a:pPr>
            <a:r>
              <a:rPr sz="36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	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Pharmacy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spc="10" dirty="0">
                <a:latin typeface="Times New Roman"/>
                <a:cs typeface="Times New Roman"/>
              </a:rPr>
              <a:t>Quality</a:t>
            </a:r>
            <a:r>
              <a:rPr sz="3600" b="1" spc="-125" dirty="0">
                <a:latin typeface="Times New Roman"/>
                <a:cs typeface="Times New Roman"/>
              </a:rPr>
              <a:t> </a:t>
            </a:r>
            <a:r>
              <a:rPr sz="3600" b="1" spc="10" dirty="0">
                <a:latin typeface="Times New Roman"/>
                <a:cs typeface="Times New Roman"/>
              </a:rPr>
              <a:t>Assurance</a:t>
            </a:r>
            <a:r>
              <a:rPr sz="3600" b="1" spc="10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of</a:t>
            </a:r>
            <a:r>
              <a:rPr sz="3600" b="1" spc="35" dirty="0">
                <a:latin typeface="Times New Roman"/>
                <a:cs typeface="Times New Roman"/>
              </a:rPr>
              <a:t> </a:t>
            </a:r>
            <a:r>
              <a:rPr sz="3600" b="1" spc="5" dirty="0">
                <a:latin typeface="Times New Roman"/>
                <a:cs typeface="Times New Roman"/>
              </a:rPr>
              <a:t>Clinical</a:t>
            </a:r>
            <a:r>
              <a:rPr sz="3600" b="1" spc="3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Pharmacy</a:t>
            </a:r>
            <a:r>
              <a:rPr sz="3600" b="1" spc="170" dirty="0">
                <a:latin typeface="Times New Roman"/>
                <a:cs typeface="Times New Roman"/>
              </a:rPr>
              <a:t> </a:t>
            </a:r>
            <a:r>
              <a:rPr sz="3600" b="1" spc="-20" dirty="0" smtClean="0">
                <a:latin typeface="Times New Roman"/>
                <a:cs typeface="Times New Roman"/>
              </a:rPr>
              <a:t>services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06505" y="6432232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975" y="6432232"/>
            <a:ext cx="674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spc="-5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575" y="786447"/>
            <a:ext cx="619569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729990" algn="l"/>
              </a:tabLst>
            </a:pPr>
            <a:r>
              <a:rPr spc="10" dirty="0"/>
              <a:t>POINTS</a:t>
            </a:r>
            <a:r>
              <a:rPr spc="40" dirty="0"/>
              <a:t> </a:t>
            </a:r>
            <a:r>
              <a:rPr spc="-45" dirty="0"/>
              <a:t>TO</a:t>
            </a:r>
            <a:r>
              <a:rPr spc="-135" dirty="0"/>
              <a:t> </a:t>
            </a:r>
            <a:r>
              <a:rPr spc="-160" dirty="0"/>
              <a:t>EVALUATE	</a:t>
            </a:r>
            <a:r>
              <a:rPr dirty="0"/>
              <a:t>COUNSELLING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1752663"/>
            <a:ext cx="438784" cy="3241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2191448"/>
            <a:ext cx="438784" cy="3241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2639377"/>
            <a:ext cx="438784" cy="3241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3078162"/>
            <a:ext cx="438784" cy="3241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3526154"/>
            <a:ext cx="438784" cy="32448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4964" y="3965003"/>
            <a:ext cx="438784" cy="32416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88744" y="1629219"/>
            <a:ext cx="7823200" cy="2676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15925">
              <a:lnSpc>
                <a:spcPct val="120000"/>
              </a:lnSpc>
              <a:spcBef>
                <a:spcPts val="95"/>
              </a:spcBef>
              <a:tabLst>
                <a:tab pos="6637655" algn="l"/>
              </a:tabLst>
            </a:pPr>
            <a:r>
              <a:rPr sz="2400" spc="120" dirty="0">
                <a:latin typeface="Times New Roman"/>
                <a:cs typeface="Times New Roman"/>
              </a:rPr>
              <a:t>C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45" dirty="0">
                <a:latin typeface="Times New Roman"/>
                <a:cs typeface="Times New Roman"/>
              </a:rPr>
              <a:t>d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2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S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175" dirty="0">
                <a:latin typeface="Times New Roman"/>
                <a:cs typeface="Times New Roman"/>
              </a:rPr>
              <a:t>r</a:t>
            </a:r>
            <a:r>
              <a:rPr sz="2400" spc="145" dirty="0">
                <a:latin typeface="Times New Roman"/>
                <a:cs typeface="Times New Roman"/>
              </a:rPr>
              <a:t>od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30" dirty="0">
                <a:latin typeface="Times New Roman"/>
                <a:cs typeface="Times New Roman"/>
              </a:rPr>
              <a:t>c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210" dirty="0">
                <a:latin typeface="Times New Roman"/>
                <a:cs typeface="Times New Roman"/>
              </a:rPr>
              <a:t> </a:t>
            </a:r>
            <a:r>
              <a:rPr sz="2400" spc="130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spc="145" dirty="0">
                <a:latin typeface="Times New Roman"/>
                <a:cs typeface="Times New Roman"/>
              </a:rPr>
              <a:t>p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15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2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spc="-8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20" dirty="0">
                <a:latin typeface="Times New Roman"/>
                <a:cs typeface="Times New Roman"/>
              </a:rPr>
              <a:t>’</a:t>
            </a:r>
            <a:r>
              <a:rPr sz="2400" dirty="0">
                <a:latin typeface="Times New Roman"/>
                <a:cs typeface="Times New Roman"/>
              </a:rPr>
              <a:t>s	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g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7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.  </a:t>
            </a:r>
            <a:r>
              <a:rPr sz="2400" spc="10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65" dirty="0">
                <a:latin typeface="Times New Roman"/>
                <a:cs typeface="Times New Roman"/>
              </a:rPr>
              <a:t>p</a:t>
            </a:r>
            <a:r>
              <a:rPr sz="2400" spc="75" dirty="0">
                <a:latin typeface="Times New Roman"/>
                <a:cs typeface="Times New Roman"/>
              </a:rPr>
              <a:t>l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210" dirty="0">
                <a:latin typeface="Times New Roman"/>
                <a:cs typeface="Times New Roman"/>
              </a:rPr>
              <a:t> </a:t>
            </a:r>
            <a:r>
              <a:rPr sz="2400" spc="155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145" dirty="0">
                <a:latin typeface="Times New Roman"/>
                <a:cs typeface="Times New Roman"/>
              </a:rPr>
              <a:t>p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145" dirty="0">
                <a:latin typeface="Times New Roman"/>
                <a:cs typeface="Times New Roman"/>
              </a:rPr>
              <a:t>po</a:t>
            </a:r>
            <a:r>
              <a:rPr sz="2400" spc="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 of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un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75" dirty="0">
                <a:latin typeface="Times New Roman"/>
                <a:cs typeface="Times New Roman"/>
              </a:rPr>
              <a:t>lli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1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400" spc="40" dirty="0">
                <a:latin typeface="Times New Roman"/>
                <a:cs typeface="Times New Roman"/>
              </a:rPr>
              <a:t>Make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apppropriate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use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110" dirty="0">
                <a:latin typeface="Times New Roman"/>
                <a:cs typeface="Times New Roman"/>
              </a:rPr>
              <a:t>patient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profile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information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3529"/>
              </a:lnSpc>
              <a:spcBef>
                <a:spcPts val="150"/>
              </a:spcBef>
              <a:tabLst>
                <a:tab pos="6790055" algn="l"/>
              </a:tabLst>
            </a:pPr>
            <a:r>
              <a:rPr sz="2400" spc="-85" dirty="0">
                <a:latin typeface="Times New Roman"/>
                <a:cs typeface="Times New Roman"/>
              </a:rPr>
              <a:t>A</a:t>
            </a:r>
            <a:r>
              <a:rPr sz="2400" spc="-114" dirty="0">
                <a:latin typeface="Times New Roman"/>
                <a:cs typeface="Times New Roman"/>
              </a:rPr>
              <a:t>ss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145" dirty="0">
                <a:latin typeface="Times New Roman"/>
                <a:cs typeface="Times New Roman"/>
              </a:rPr>
              <a:t>p</a:t>
            </a:r>
            <a:r>
              <a:rPr sz="2400" spc="130" dirty="0">
                <a:latin typeface="Times New Roman"/>
                <a:cs typeface="Times New Roman"/>
              </a:rPr>
              <a:t>a</a:t>
            </a:r>
            <a:r>
              <a:rPr sz="2400" spc="155" dirty="0">
                <a:latin typeface="Times New Roman"/>
                <a:cs typeface="Times New Roman"/>
              </a:rPr>
              <a:t>ti</a:t>
            </a:r>
            <a:r>
              <a:rPr sz="2400" spc="130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un</a:t>
            </a:r>
            <a:r>
              <a:rPr sz="2400" spc="145" dirty="0">
                <a:latin typeface="Times New Roman"/>
                <a:cs typeface="Times New Roman"/>
              </a:rPr>
              <a:t>d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35" dirty="0">
                <a:latin typeface="Times New Roman"/>
                <a:cs typeface="Times New Roman"/>
              </a:rPr>
              <a:t>s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45" dirty="0">
                <a:latin typeface="Times New Roman"/>
                <a:cs typeface="Times New Roman"/>
              </a:rPr>
              <a:t>d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g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155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ea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on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f</a:t>
            </a:r>
            <a:r>
              <a:rPr sz="2400" spc="-7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r	</a:t>
            </a:r>
            <a:r>
              <a:rPr sz="2400" spc="8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spc="60" dirty="0">
                <a:latin typeface="Times New Roman"/>
                <a:cs typeface="Times New Roman"/>
              </a:rPr>
              <a:t>e</a:t>
            </a:r>
            <a:r>
              <a:rPr sz="2400" spc="100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-15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.  </a:t>
            </a:r>
            <a:r>
              <a:rPr sz="2400" spc="30" dirty="0">
                <a:latin typeface="Times New Roman"/>
                <a:cs typeface="Times New Roman"/>
              </a:rPr>
              <a:t>Respond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with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empathic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response.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2185670" algn="l"/>
              </a:tabLst>
            </a:pPr>
            <a:r>
              <a:rPr sz="2400" spc="-15" dirty="0">
                <a:latin typeface="Times New Roman"/>
                <a:cs typeface="Times New Roman"/>
              </a:rPr>
              <a:t>Use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languages	</a:t>
            </a:r>
            <a:r>
              <a:rPr sz="2400" spc="85" dirty="0">
                <a:latin typeface="Times New Roman"/>
                <a:cs typeface="Times New Roman"/>
              </a:rPr>
              <a:t>that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spc="110" dirty="0">
                <a:latin typeface="Times New Roman"/>
                <a:cs typeface="Times New Roman"/>
              </a:rPr>
              <a:t>patient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90" dirty="0">
                <a:latin typeface="Times New Roman"/>
                <a:cs typeface="Times New Roman"/>
              </a:rPr>
              <a:t>can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100" dirty="0">
                <a:latin typeface="Times New Roman"/>
                <a:cs typeface="Times New Roman"/>
              </a:rPr>
              <a:t>understand.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837247"/>
            <a:ext cx="438149" cy="3241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1275714"/>
            <a:ext cx="438149" cy="3244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1724088"/>
            <a:ext cx="438149" cy="3241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2162873"/>
            <a:ext cx="438149" cy="3241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2610802"/>
            <a:ext cx="438149" cy="3241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3411791"/>
            <a:ext cx="438149" cy="32416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3860228"/>
            <a:ext cx="438149" cy="3241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364" y="4298632"/>
            <a:ext cx="438149" cy="32416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59889" y="714450"/>
            <a:ext cx="6993255" cy="392493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40" dirty="0">
                <a:latin typeface="Times New Roman"/>
                <a:cs typeface="Times New Roman"/>
              </a:rPr>
              <a:t>Display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effective</a:t>
            </a:r>
            <a:r>
              <a:rPr sz="2400" spc="35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non-verbal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Times New Roman"/>
                <a:cs typeface="Times New Roman"/>
              </a:rPr>
              <a:t>behaviour.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spc="45" dirty="0">
                <a:latin typeface="Times New Roman"/>
                <a:cs typeface="Times New Roman"/>
              </a:rPr>
              <a:t>Maintain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control</a:t>
            </a:r>
            <a:r>
              <a:rPr sz="2400" spc="245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direction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counselling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session.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400" spc="-15" dirty="0">
                <a:latin typeface="Times New Roman"/>
                <a:cs typeface="Times New Roman"/>
              </a:rPr>
              <a:t>Use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105" dirty="0">
                <a:latin typeface="Times New Roman"/>
                <a:cs typeface="Times New Roman"/>
              </a:rPr>
              <a:t>open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ended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questions</a:t>
            </a:r>
            <a:endParaRPr sz="2400">
              <a:latin typeface="Times New Roman"/>
              <a:cs typeface="Times New Roman"/>
            </a:endParaRPr>
          </a:p>
          <a:p>
            <a:pPr marL="12700" marR="875030">
              <a:lnSpc>
                <a:spcPts val="3529"/>
              </a:lnSpc>
              <a:spcBef>
                <a:spcPts val="150"/>
              </a:spcBef>
              <a:tabLst>
                <a:tab pos="4015740" algn="l"/>
              </a:tabLst>
            </a:pPr>
            <a:r>
              <a:rPr sz="2400" spc="35" dirty="0">
                <a:latin typeface="Times New Roman"/>
                <a:cs typeface="Times New Roman"/>
              </a:rPr>
              <a:t>Present</a:t>
            </a:r>
            <a:r>
              <a:rPr sz="2400" spc="40" dirty="0">
                <a:latin typeface="Times New Roman"/>
                <a:cs typeface="Times New Roman"/>
              </a:rPr>
              <a:t> facts </a:t>
            </a:r>
            <a:r>
              <a:rPr sz="2400" spc="65" dirty="0">
                <a:latin typeface="Times New Roman"/>
                <a:cs typeface="Times New Roman"/>
              </a:rPr>
              <a:t>and </a:t>
            </a:r>
            <a:r>
              <a:rPr sz="2400" spc="45" dirty="0">
                <a:latin typeface="Times New Roman"/>
                <a:cs typeface="Times New Roman"/>
              </a:rPr>
              <a:t>concepts </a:t>
            </a:r>
            <a:r>
              <a:rPr sz="2400" spc="40" dirty="0">
                <a:latin typeface="Times New Roman"/>
                <a:cs typeface="Times New Roman"/>
              </a:rPr>
              <a:t>in </a:t>
            </a:r>
            <a:r>
              <a:rPr sz="2400" spc="45" dirty="0">
                <a:latin typeface="Times New Roman"/>
                <a:cs typeface="Times New Roman"/>
              </a:rPr>
              <a:t>logical </a:t>
            </a:r>
            <a:r>
              <a:rPr sz="2400" spc="40" dirty="0">
                <a:latin typeface="Times New Roman"/>
                <a:cs typeface="Times New Roman"/>
              </a:rPr>
              <a:t>order. 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Provide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complete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information	</a:t>
            </a:r>
            <a:r>
              <a:rPr sz="2400" spc="75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patient.eg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625"/>
              </a:lnSpc>
            </a:pPr>
            <a:r>
              <a:rPr sz="2400" spc="55" dirty="0">
                <a:latin typeface="Times New Roman"/>
                <a:cs typeface="Times New Roman"/>
              </a:rPr>
              <a:t>indications,dosage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regimen,etc.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55" dirty="0">
                <a:latin typeface="Times New Roman"/>
                <a:cs typeface="Times New Roman"/>
              </a:rPr>
              <a:t>Provide </a:t>
            </a:r>
            <a:r>
              <a:rPr sz="2400" spc="40" dirty="0">
                <a:latin typeface="Times New Roman"/>
                <a:cs typeface="Times New Roman"/>
              </a:rPr>
              <a:t>complete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information.</a:t>
            </a:r>
            <a:endParaRPr sz="2400">
              <a:latin typeface="Times New Roman"/>
              <a:cs typeface="Times New Roman"/>
            </a:endParaRPr>
          </a:p>
          <a:p>
            <a:pPr marL="12700" marR="1578610">
              <a:lnSpc>
                <a:spcPct val="119900"/>
              </a:lnSpc>
              <a:spcBef>
                <a:spcPts val="80"/>
              </a:spcBef>
              <a:tabLst>
                <a:tab pos="1013460" algn="l"/>
                <a:tab pos="1604010" algn="l"/>
                <a:tab pos="2404745" algn="l"/>
                <a:tab pos="3043555" algn="l"/>
              </a:tabLst>
            </a:pPr>
            <a:r>
              <a:rPr sz="2400" spc="-60" dirty="0">
                <a:latin typeface="Times New Roman"/>
                <a:cs typeface="Times New Roman"/>
              </a:rPr>
              <a:t>Verify	</a:t>
            </a:r>
            <a:r>
              <a:rPr sz="2400" spc="100" dirty="0">
                <a:latin typeface="Times New Roman"/>
                <a:cs typeface="Times New Roman"/>
              </a:rPr>
              <a:t>understanding	</a:t>
            </a:r>
            <a:r>
              <a:rPr sz="2400" spc="95" dirty="0">
                <a:latin typeface="Times New Roman"/>
                <a:cs typeface="Times New Roman"/>
              </a:rPr>
              <a:t>through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feedback.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8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55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e	u</a:t>
            </a:r>
            <a:r>
              <a:rPr sz="2400" spc="-40" dirty="0">
                <a:latin typeface="Times New Roman"/>
                <a:cs typeface="Times New Roman"/>
              </a:rPr>
              <a:t>s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ng	k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30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po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80" dirty="0">
                <a:latin typeface="Times New Roman"/>
                <a:cs typeface="Times New Roman"/>
              </a:rPr>
              <a:t>t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0100" y="557149"/>
            <a:ext cx="45478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20" dirty="0"/>
              <a:t>Quality</a:t>
            </a:r>
            <a:r>
              <a:rPr spc="240" dirty="0"/>
              <a:t> </a:t>
            </a:r>
            <a:r>
              <a:rPr spc="-5" dirty="0"/>
              <a:t>assurance</a:t>
            </a:r>
            <a:r>
              <a:rPr spc="25" dirty="0"/>
              <a:t> </a:t>
            </a:r>
            <a:r>
              <a:rPr spc="-40" dirty="0"/>
              <a:t>in</a:t>
            </a:r>
            <a:r>
              <a:rPr spc="160" dirty="0"/>
              <a:t> </a:t>
            </a:r>
            <a:r>
              <a:rPr spc="25" dirty="0"/>
              <a:t>DI</a:t>
            </a:r>
            <a:r>
              <a:rPr spc="-120" dirty="0"/>
              <a:t> </a:t>
            </a:r>
            <a:r>
              <a:rPr spc="-30" dirty="0"/>
              <a:t>services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17319" y="1320482"/>
            <a:ext cx="6871970" cy="296672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88925" marR="5080">
              <a:lnSpc>
                <a:spcPts val="2850"/>
              </a:lnSpc>
              <a:spcBef>
                <a:spcPts val="220"/>
              </a:spcBef>
            </a:pPr>
            <a:r>
              <a:rPr sz="2400" spc="-27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v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v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ec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100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ac</a:t>
            </a:r>
            <a:r>
              <a:rPr sz="2400" spc="80" dirty="0">
                <a:latin typeface="Times New Roman"/>
                <a:cs typeface="Times New Roman"/>
              </a:rPr>
              <a:t>ti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 </a:t>
            </a:r>
            <a:r>
              <a:rPr sz="2400" spc="-295" dirty="0">
                <a:latin typeface="Times New Roman"/>
                <a:cs typeface="Times New Roman"/>
              </a:rPr>
              <a:t> </a:t>
            </a:r>
            <a:r>
              <a:rPr sz="2400" spc="16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80" dirty="0">
                <a:latin typeface="Times New Roman"/>
                <a:cs typeface="Times New Roman"/>
              </a:rPr>
              <a:t>i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100" dirty="0">
                <a:latin typeface="Times New Roman"/>
                <a:cs typeface="Times New Roman"/>
              </a:rPr>
              <a:t>r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ve  </a:t>
            </a:r>
            <a:r>
              <a:rPr sz="2400" spc="30" dirty="0">
                <a:latin typeface="Times New Roman"/>
                <a:cs typeface="Times New Roman"/>
              </a:rPr>
              <a:t>existing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spc="30" dirty="0">
                <a:latin typeface="Times New Roman"/>
                <a:cs typeface="Times New Roman"/>
              </a:rPr>
              <a:t>services.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565"/>
              </a:spcBef>
            </a:pPr>
            <a:r>
              <a:rPr sz="2400" u="heavy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Assessment</a:t>
            </a:r>
            <a:r>
              <a:rPr sz="2400" u="heavy" spc="3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techniques:</a:t>
            </a:r>
            <a:endParaRPr sz="2400">
              <a:latin typeface="Times New Roman"/>
              <a:cs typeface="Times New Roman"/>
            </a:endParaRPr>
          </a:p>
          <a:p>
            <a:pPr marL="584835" indent="-572135">
              <a:lnSpc>
                <a:spcPct val="100000"/>
              </a:lnSpc>
              <a:spcBef>
                <a:spcPts val="570"/>
              </a:spcBef>
              <a:buClr>
                <a:srgbClr val="09D0D9"/>
              </a:buClr>
              <a:buSzPct val="93750"/>
              <a:buAutoNum type="romanUcPeriod"/>
              <a:tabLst>
                <a:tab pos="584200" algn="l"/>
                <a:tab pos="584835" algn="l"/>
              </a:tabLst>
            </a:pPr>
            <a:r>
              <a:rPr sz="2400" spc="-20" dirty="0">
                <a:latin typeface="Times New Roman"/>
                <a:cs typeface="Times New Roman"/>
              </a:rPr>
              <a:t>Work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load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statistics</a:t>
            </a:r>
            <a:endParaRPr sz="2400">
              <a:latin typeface="Times New Roman"/>
              <a:cs typeface="Times New Roman"/>
            </a:endParaRPr>
          </a:p>
          <a:p>
            <a:pPr marL="584835" indent="-572135">
              <a:lnSpc>
                <a:spcPct val="100000"/>
              </a:lnSpc>
              <a:spcBef>
                <a:spcPts val="650"/>
              </a:spcBef>
              <a:buClr>
                <a:srgbClr val="09D0D9"/>
              </a:buClr>
              <a:buSzPct val="93750"/>
              <a:buAutoNum type="romanUcPeriod"/>
              <a:tabLst>
                <a:tab pos="584200" algn="l"/>
                <a:tab pos="584835" algn="l"/>
              </a:tabLst>
            </a:pPr>
            <a:r>
              <a:rPr sz="2400" spc="35" dirty="0">
                <a:latin typeface="Times New Roman"/>
                <a:cs typeface="Times New Roman"/>
              </a:rPr>
              <a:t>Auditing</a:t>
            </a:r>
            <a:endParaRPr sz="2400">
              <a:latin typeface="Times New Roman"/>
              <a:cs typeface="Times New Roman"/>
            </a:endParaRPr>
          </a:p>
          <a:p>
            <a:pPr marL="584835" indent="-572135">
              <a:lnSpc>
                <a:spcPct val="100000"/>
              </a:lnSpc>
              <a:spcBef>
                <a:spcPts val="575"/>
              </a:spcBef>
              <a:buClr>
                <a:srgbClr val="09D0D9"/>
              </a:buClr>
              <a:buSzPct val="93750"/>
              <a:buAutoNum type="romanUcPeriod"/>
              <a:tabLst>
                <a:tab pos="584200" algn="l"/>
                <a:tab pos="584835" algn="l"/>
              </a:tabLst>
            </a:pPr>
            <a:r>
              <a:rPr sz="2400" spc="10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65" dirty="0">
                <a:latin typeface="Times New Roman"/>
                <a:cs typeface="Times New Roman"/>
              </a:rPr>
              <a:t>q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-55" dirty="0">
                <a:latin typeface="Times New Roman"/>
                <a:cs typeface="Times New Roman"/>
              </a:rPr>
              <a:t>’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24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ss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35" dirty="0">
                <a:latin typeface="Times New Roman"/>
                <a:cs typeface="Times New Roman"/>
              </a:rPr>
              <a:t>s</a:t>
            </a:r>
            <a:r>
              <a:rPr sz="2400" spc="110" dirty="0">
                <a:latin typeface="Times New Roman"/>
                <a:cs typeface="Times New Roman"/>
              </a:rPr>
              <a:t>s</a:t>
            </a:r>
            <a:r>
              <a:rPr sz="2400" spc="80" dirty="0">
                <a:latin typeface="Times New Roman"/>
                <a:cs typeface="Times New Roman"/>
              </a:rPr>
              <a:t>m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  <a:p>
            <a:pPr marL="584835" indent="-572135">
              <a:lnSpc>
                <a:spcPct val="100000"/>
              </a:lnSpc>
              <a:spcBef>
                <a:spcPts val="575"/>
              </a:spcBef>
              <a:buClr>
                <a:srgbClr val="09D0D9"/>
              </a:buClr>
              <a:buSzPct val="93750"/>
              <a:buAutoNum type="romanUcPeriod"/>
              <a:tabLst>
                <a:tab pos="584200" algn="l"/>
                <a:tab pos="584835" algn="l"/>
              </a:tabLst>
            </a:pPr>
            <a:r>
              <a:rPr sz="2400" spc="45" dirty="0">
                <a:latin typeface="Times New Roman"/>
                <a:cs typeface="Times New Roman"/>
              </a:rPr>
              <a:t>Peer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review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689735" algn="l"/>
              </a:tabLst>
            </a:pPr>
            <a:r>
              <a:rPr spc="-20" dirty="0"/>
              <a:t>Evaluation	</a:t>
            </a:r>
            <a:r>
              <a:rPr dirty="0"/>
              <a:t>methods</a:t>
            </a:r>
            <a:r>
              <a:rPr spc="65" dirty="0"/>
              <a:t> </a:t>
            </a:r>
            <a:r>
              <a:rPr spc="20" dirty="0"/>
              <a:t>&amp;</a:t>
            </a:r>
            <a:r>
              <a:rPr spc="-95" dirty="0"/>
              <a:t> </a:t>
            </a:r>
            <a:r>
              <a:rPr spc="-15" dirty="0"/>
              <a:t>monitoring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78939" y="1781873"/>
            <a:ext cx="1941195" cy="157988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42100"/>
              </a:lnSpc>
              <a:spcBef>
                <a:spcPts val="60"/>
              </a:spcBef>
            </a:pPr>
            <a:r>
              <a:rPr sz="2400" spc="90" dirty="0">
                <a:latin typeface="Times New Roman"/>
                <a:cs typeface="Times New Roman"/>
              </a:rPr>
              <a:t>Input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level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Processes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level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Output</a:t>
            </a:r>
            <a:r>
              <a:rPr sz="2400" spc="3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levels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7211" y="887546"/>
            <a:ext cx="1697355" cy="15684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4175" marR="5080" indent="-372110">
              <a:lnSpc>
                <a:spcPct val="133700"/>
              </a:lnSpc>
              <a:spcBef>
                <a:spcPts val="20"/>
              </a:spcBef>
            </a:pPr>
            <a:r>
              <a:rPr sz="2750" spc="-5" dirty="0">
                <a:solidFill>
                  <a:srgbClr val="FF0000"/>
                </a:solidFill>
                <a:latin typeface="Times New Roman"/>
                <a:cs typeface="Times New Roman"/>
              </a:rPr>
              <a:t>Input</a:t>
            </a:r>
            <a:r>
              <a:rPr sz="27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50" spc="-45" dirty="0">
                <a:solidFill>
                  <a:srgbClr val="FF0000"/>
                </a:solidFill>
                <a:latin typeface="Times New Roman"/>
                <a:cs typeface="Times New Roman"/>
              </a:rPr>
              <a:t>levels </a:t>
            </a:r>
            <a:r>
              <a:rPr sz="2750" spc="-6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Staff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ce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78939" y="2588577"/>
            <a:ext cx="17399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75" dirty="0">
                <a:latin typeface="Times New Roman"/>
                <a:cs typeface="Times New Roman"/>
              </a:rPr>
              <a:t>Organization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8626" y="634047"/>
            <a:ext cx="213487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5" dirty="0"/>
              <a:t>Processes</a:t>
            </a:r>
            <a:r>
              <a:rPr spc="50" dirty="0"/>
              <a:t> </a:t>
            </a:r>
            <a:r>
              <a:rPr spc="-35" dirty="0"/>
              <a:t>level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6064" y="1362138"/>
            <a:ext cx="5152390" cy="2218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97685">
              <a:lnSpc>
                <a:spcPct val="120000"/>
              </a:lnSpc>
              <a:spcBef>
                <a:spcPts val="95"/>
              </a:spcBef>
              <a:tabLst>
                <a:tab pos="1232535" algn="l"/>
                <a:tab pos="2471420" algn="l"/>
              </a:tabLst>
            </a:pPr>
            <a:r>
              <a:rPr sz="2400" spc="-25" dirty="0">
                <a:latin typeface="Times New Roman"/>
                <a:cs typeface="Times New Roman"/>
              </a:rPr>
              <a:t>R</a:t>
            </a:r>
            <a:r>
              <a:rPr sz="2400" spc="-20" dirty="0">
                <a:latin typeface="Times New Roman"/>
                <a:cs typeface="Times New Roman"/>
              </a:rPr>
              <a:t>ece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7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ing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q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60" dirty="0">
                <a:latin typeface="Times New Roman"/>
                <a:cs typeface="Times New Roman"/>
              </a:rPr>
              <a:t>e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s	</a:t>
            </a:r>
            <a:r>
              <a:rPr sz="2400" spc="8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ea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h  </a:t>
            </a:r>
            <a:r>
              <a:rPr sz="2400" spc="40" dirty="0">
                <a:latin typeface="Times New Roman"/>
                <a:cs typeface="Times New Roman"/>
              </a:rPr>
              <a:t>strategy	</a:t>
            </a:r>
            <a:r>
              <a:rPr sz="2400" spc="45" dirty="0">
                <a:latin typeface="Times New Roman"/>
                <a:cs typeface="Times New Roman"/>
              </a:rPr>
              <a:t>Data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collection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400" spc="55" dirty="0">
                <a:latin typeface="Times New Roman"/>
                <a:cs typeface="Times New Roman"/>
              </a:rPr>
              <a:t>Literature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evaluation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1746885" algn="l"/>
              </a:tabLst>
            </a:pPr>
            <a:r>
              <a:rPr sz="2400" spc="85" dirty="0">
                <a:latin typeface="Times New Roman"/>
                <a:cs typeface="Times New Roman"/>
              </a:rPr>
              <a:t>F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75" dirty="0">
                <a:latin typeface="Times New Roman"/>
                <a:cs typeface="Times New Roman"/>
              </a:rPr>
              <a:t>l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80" dirty="0">
                <a:latin typeface="Times New Roman"/>
                <a:cs typeface="Times New Roman"/>
              </a:rPr>
              <a:t>&amp;</a:t>
            </a:r>
            <a:r>
              <a:rPr sz="2400" spc="125" dirty="0">
                <a:latin typeface="Times New Roman"/>
                <a:cs typeface="Times New Roman"/>
              </a:rPr>
              <a:t>c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spc="70" dirty="0">
                <a:latin typeface="Times New Roman"/>
                <a:cs typeface="Times New Roman"/>
              </a:rPr>
              <a:t>un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125" dirty="0">
                <a:latin typeface="Times New Roman"/>
                <a:cs typeface="Times New Roman"/>
              </a:rPr>
              <a:t>ca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-27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7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  <a:tabLst>
                <a:tab pos="2204720" algn="l"/>
              </a:tabLst>
            </a:pPr>
            <a:r>
              <a:rPr sz="2400" spc="105" dirty="0">
                <a:latin typeface="Times New Roman"/>
                <a:cs typeface="Times New Roman"/>
              </a:rPr>
              <a:t>Documentation	</a:t>
            </a:r>
            <a:r>
              <a:rPr sz="2400" spc="40" dirty="0">
                <a:latin typeface="Times New Roman"/>
                <a:cs typeface="Times New Roman"/>
              </a:rPr>
              <a:t>&amp;storage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1515" y="481266"/>
            <a:ext cx="1869439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/>
              <a:t>Output</a:t>
            </a:r>
            <a:r>
              <a:rPr spc="-150" dirty="0"/>
              <a:t> </a:t>
            </a:r>
            <a:r>
              <a:rPr spc="-45" dirty="0"/>
              <a:t>levels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146300" y="1276413"/>
            <a:ext cx="3403600" cy="3134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45870" algn="just">
              <a:lnSpc>
                <a:spcPct val="1225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User </a:t>
            </a:r>
            <a:r>
              <a:rPr sz="2400" spc="45" dirty="0">
                <a:latin typeface="Times New Roman"/>
                <a:cs typeface="Times New Roman"/>
              </a:rPr>
              <a:t>satisfaction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160" dirty="0">
                <a:latin typeface="Times New Roman"/>
                <a:cs typeface="Times New Roman"/>
              </a:rPr>
              <a:t>P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55" dirty="0">
                <a:latin typeface="Times New Roman"/>
                <a:cs typeface="Times New Roman"/>
              </a:rPr>
              <a:t>t</a:t>
            </a:r>
            <a:r>
              <a:rPr sz="2400" spc="130" dirty="0">
                <a:latin typeface="Times New Roman"/>
                <a:cs typeface="Times New Roman"/>
              </a:rPr>
              <a:t>c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  </a:t>
            </a:r>
            <a:r>
              <a:rPr sz="2400" spc="30" dirty="0">
                <a:latin typeface="Times New Roman"/>
                <a:cs typeface="Times New Roman"/>
              </a:rPr>
              <a:t>DI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publication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232535" algn="l"/>
              </a:tabLst>
            </a:pPr>
            <a:r>
              <a:rPr sz="2400" spc="65" dirty="0">
                <a:latin typeface="Times New Roman"/>
                <a:cs typeface="Times New Roman"/>
              </a:rPr>
              <a:t>Problem	</a:t>
            </a:r>
            <a:r>
              <a:rPr sz="2400" spc="55" dirty="0">
                <a:latin typeface="Times New Roman"/>
                <a:cs typeface="Times New Roman"/>
              </a:rPr>
              <a:t>identification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19900"/>
              </a:lnSpc>
              <a:spcBef>
                <a:spcPts val="75"/>
              </a:spcBef>
            </a:pPr>
            <a:r>
              <a:rPr sz="2400" spc="55" dirty="0">
                <a:latin typeface="Times New Roman"/>
                <a:cs typeface="Times New Roman"/>
              </a:rPr>
              <a:t>Corrective </a:t>
            </a:r>
            <a:r>
              <a:rPr sz="2400" spc="45" dirty="0">
                <a:latin typeface="Times New Roman"/>
                <a:cs typeface="Times New Roman"/>
              </a:rPr>
              <a:t>actions 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55" dirty="0">
                <a:latin typeface="Times New Roman"/>
                <a:cs typeface="Times New Roman"/>
              </a:rPr>
              <a:t>f</a:t>
            </a:r>
            <a:r>
              <a:rPr sz="2400" spc="20" dirty="0">
                <a:latin typeface="Times New Roman"/>
                <a:cs typeface="Times New Roman"/>
              </a:rPr>
              <a:t>f</a:t>
            </a:r>
            <a:r>
              <a:rPr sz="2400" spc="55" dirty="0">
                <a:latin typeface="Times New Roman"/>
                <a:cs typeface="Times New Roman"/>
              </a:rPr>
              <a:t>ec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dirty="0">
                <a:latin typeface="Times New Roman"/>
                <a:cs typeface="Times New Roman"/>
              </a:rPr>
              <a:t>v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7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95" dirty="0">
                <a:latin typeface="Times New Roman"/>
                <a:cs typeface="Times New Roman"/>
              </a:rPr>
              <a:t>rr</a:t>
            </a:r>
            <a:r>
              <a:rPr sz="2400" spc="55" dirty="0">
                <a:latin typeface="Times New Roman"/>
                <a:cs typeface="Times New Roman"/>
              </a:rPr>
              <a:t>ec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  </a:t>
            </a:r>
            <a:r>
              <a:rPr sz="2400" spc="120" dirty="0">
                <a:latin typeface="Times New Roman"/>
                <a:cs typeface="Times New Roman"/>
              </a:rPr>
              <a:t>C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mm</a:t>
            </a:r>
            <a:r>
              <a:rPr sz="2400" spc="70" dirty="0">
                <a:latin typeface="Times New Roman"/>
                <a:cs typeface="Times New Roman"/>
              </a:rPr>
              <a:t>un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125" dirty="0">
                <a:latin typeface="Times New Roman"/>
                <a:cs typeface="Times New Roman"/>
              </a:rPr>
              <a:t>ca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80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80" dirty="0">
                <a:latin typeface="Times New Roman"/>
                <a:cs typeface="Times New Roman"/>
              </a:rPr>
              <a:t>l</a:t>
            </a:r>
            <a:r>
              <a:rPr sz="2400" spc="7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2209556"/>
            <a:ext cx="4676775" cy="13163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450" i="1" spc="-260" dirty="0">
                <a:solidFill>
                  <a:srgbClr val="000000"/>
                </a:solidFill>
                <a:latin typeface="Cambria"/>
                <a:cs typeface="Cambria"/>
              </a:rPr>
              <a:t>Thank</a:t>
            </a:r>
            <a:r>
              <a:rPr sz="8450" i="1" spc="-7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8450" i="1" spc="275" dirty="0">
                <a:solidFill>
                  <a:srgbClr val="000000"/>
                </a:solidFill>
                <a:latin typeface="Cambria"/>
                <a:cs typeface="Cambria"/>
              </a:rPr>
              <a:t>you</a:t>
            </a:r>
            <a:endParaRPr sz="845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3000" y="3504260"/>
            <a:ext cx="2362200" cy="300913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0570" y="557149"/>
            <a:ext cx="1996439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35" dirty="0">
                <a:solidFill>
                  <a:srgbClr val="045F79"/>
                </a:solidFill>
              </a:rPr>
              <a:t>D</a:t>
            </a:r>
            <a:r>
              <a:rPr spc="40" dirty="0">
                <a:solidFill>
                  <a:srgbClr val="045F79"/>
                </a:solidFill>
              </a:rPr>
              <a:t>E</a:t>
            </a:r>
            <a:r>
              <a:rPr spc="-110" dirty="0">
                <a:solidFill>
                  <a:srgbClr val="045F79"/>
                </a:solidFill>
              </a:rPr>
              <a:t>F</a:t>
            </a:r>
            <a:r>
              <a:rPr spc="-90" dirty="0">
                <a:solidFill>
                  <a:srgbClr val="045F79"/>
                </a:solidFill>
              </a:rPr>
              <a:t>I</a:t>
            </a:r>
            <a:r>
              <a:rPr spc="35" dirty="0">
                <a:solidFill>
                  <a:srgbClr val="045F79"/>
                </a:solidFill>
              </a:rPr>
              <a:t>N</a:t>
            </a:r>
            <a:r>
              <a:rPr spc="-90" dirty="0">
                <a:solidFill>
                  <a:srgbClr val="045F79"/>
                </a:solidFill>
              </a:rPr>
              <a:t>I</a:t>
            </a:r>
            <a:r>
              <a:rPr spc="114" dirty="0">
                <a:solidFill>
                  <a:srgbClr val="045F79"/>
                </a:solidFill>
              </a:rPr>
              <a:t>T</a:t>
            </a:r>
            <a:r>
              <a:rPr spc="-90" dirty="0">
                <a:solidFill>
                  <a:srgbClr val="045F79"/>
                </a:solidFill>
              </a:rPr>
              <a:t>I</a:t>
            </a:r>
            <a:r>
              <a:rPr spc="35" dirty="0">
                <a:solidFill>
                  <a:srgbClr val="045F79"/>
                </a:solidFill>
              </a:rPr>
              <a:t>O</a:t>
            </a:r>
            <a:r>
              <a:rPr spc="20" dirty="0">
                <a:solidFill>
                  <a:srgbClr val="045F79"/>
                </a:solidFill>
              </a:rPr>
              <a:t>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88845" y="1396682"/>
            <a:ext cx="8491220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5"/>
              </a:lnSpc>
              <a:spcBef>
                <a:spcPts val="100"/>
              </a:spcBef>
              <a:tabLst>
                <a:tab pos="4702175" algn="l"/>
              </a:tabLst>
            </a:pPr>
            <a:r>
              <a:rPr sz="2400" spc="45" dirty="0">
                <a:latin typeface="Times New Roman"/>
                <a:cs typeface="Times New Roman"/>
              </a:rPr>
              <a:t>Quality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assurance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85" dirty="0">
                <a:latin typeface="Times New Roman"/>
                <a:cs typeface="Times New Roman"/>
              </a:rPr>
              <a:t>management	</a:t>
            </a:r>
            <a:r>
              <a:rPr sz="2400" spc="100" dirty="0">
                <a:latin typeface="Times New Roman"/>
                <a:cs typeface="Times New Roman"/>
              </a:rPr>
              <a:t>technique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used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to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spc="75" dirty="0">
                <a:latin typeface="Times New Roman"/>
                <a:cs typeface="Times New Roman"/>
              </a:rPr>
              <a:t>ensure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ts val="2865"/>
              </a:lnSpc>
            </a:pPr>
            <a:r>
              <a:rPr sz="2400" b="1" spc="5" dirty="0">
                <a:latin typeface="Times New Roman"/>
                <a:cs typeface="Times New Roman"/>
              </a:rPr>
              <a:t>quality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of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practice</a:t>
            </a:r>
            <a:r>
              <a:rPr sz="2400" b="1" spc="-395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its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outcome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1045" y="710247"/>
            <a:ext cx="45554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20" dirty="0">
                <a:solidFill>
                  <a:srgbClr val="000000"/>
                </a:solidFill>
              </a:rPr>
              <a:t>Quality</a:t>
            </a:r>
            <a:r>
              <a:rPr spc="10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Assurance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Services(QA</a:t>
            </a:r>
            <a:r>
              <a:rPr sz="1800" spc="-20" dirty="0">
                <a:solidFill>
                  <a:srgbClr val="000000"/>
                </a:solidFill>
                <a:latin typeface="Microsoft Sans Serif"/>
                <a:cs typeface="Microsoft Sans Serif"/>
              </a:rPr>
              <a:t>)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6064" y="1362872"/>
            <a:ext cx="2256155" cy="8261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400" spc="-80" dirty="0">
                <a:latin typeface="Times New Roman"/>
                <a:cs typeface="Times New Roman"/>
              </a:rPr>
              <a:t>Patient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counselling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80" dirty="0">
                <a:latin typeface="Times New Roman"/>
                <a:cs typeface="Times New Roman"/>
              </a:rPr>
              <a:t>ADR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reporting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95090" y="2125534"/>
            <a:ext cx="1697989" cy="845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marR="5080" indent="-66675">
              <a:lnSpc>
                <a:spcPct val="112000"/>
              </a:lnSpc>
              <a:spcBef>
                <a:spcPts val="100"/>
              </a:spcBef>
            </a:pP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125" dirty="0">
                <a:latin typeface="Times New Roman"/>
                <a:cs typeface="Times New Roman"/>
              </a:rPr>
              <a:t>c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  </a:t>
            </a:r>
            <a:r>
              <a:rPr sz="2400" spc="35" dirty="0">
                <a:latin typeface="Times New Roman"/>
                <a:cs typeface="Times New Roman"/>
              </a:rPr>
              <a:t>services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5984" y="2125534"/>
            <a:ext cx="949325" cy="845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7175">
              <a:lnSpc>
                <a:spcPct val="112000"/>
              </a:lnSpc>
              <a:spcBef>
                <a:spcPts val="100"/>
              </a:spcBef>
            </a:pPr>
            <a:r>
              <a:rPr sz="2400" spc="60" dirty="0">
                <a:latin typeface="Times New Roman"/>
                <a:cs typeface="Times New Roman"/>
              </a:rPr>
              <a:t>D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g  </a:t>
            </a:r>
            <a:r>
              <a:rPr sz="2400" spc="85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6064" y="2125534"/>
            <a:ext cx="1674495" cy="12458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135"/>
              </a:spcBef>
              <a:tabLst>
                <a:tab pos="889000" algn="l"/>
              </a:tabLst>
            </a:pPr>
            <a:r>
              <a:rPr sz="2400" spc="-170" dirty="0">
                <a:latin typeface="Times New Roman"/>
                <a:cs typeface="Times New Roman"/>
              </a:rPr>
              <a:t>W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d	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70" dirty="0">
                <a:latin typeface="Times New Roman"/>
                <a:cs typeface="Times New Roman"/>
              </a:rPr>
              <a:t>un</a:t>
            </a:r>
            <a:r>
              <a:rPr sz="2400" dirty="0">
                <a:latin typeface="Times New Roman"/>
                <a:cs typeface="Times New Roman"/>
              </a:rPr>
              <a:t>d  </a:t>
            </a:r>
            <a:r>
              <a:rPr sz="2400" spc="75" dirty="0">
                <a:latin typeface="Times New Roman"/>
                <a:cs typeface="Times New Roman"/>
              </a:rPr>
              <a:t>information 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interview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6064" y="3346358"/>
            <a:ext cx="4088129" cy="163639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70"/>
              </a:spcBef>
              <a:tabLst>
                <a:tab pos="1784985" algn="l"/>
                <a:tab pos="1813560" algn="l"/>
                <a:tab pos="2385695" algn="l"/>
              </a:tabLst>
            </a:pPr>
            <a:r>
              <a:rPr sz="2400" spc="-40" dirty="0">
                <a:latin typeface="Times New Roman"/>
                <a:cs typeface="Times New Roman"/>
              </a:rPr>
              <a:t>Case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spc="90" dirty="0">
                <a:latin typeface="Times New Roman"/>
                <a:cs typeface="Times New Roman"/>
              </a:rPr>
              <a:t>note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review	</a:t>
            </a:r>
            <a:r>
              <a:rPr sz="2400" spc="55" dirty="0">
                <a:latin typeface="Times New Roman"/>
                <a:cs typeface="Times New Roman"/>
              </a:rPr>
              <a:t>Medication 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chart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review	</a:t>
            </a:r>
            <a:r>
              <a:rPr sz="2400" spc="45" dirty="0">
                <a:latin typeface="Times New Roman"/>
                <a:cs typeface="Times New Roman"/>
              </a:rPr>
              <a:t>Therapeutic 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consultation		</a:t>
            </a:r>
            <a:r>
              <a:rPr sz="2400" spc="40" dirty="0">
                <a:latin typeface="Times New Roman"/>
                <a:cs typeface="Times New Roman"/>
              </a:rPr>
              <a:t>Drug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interactions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pharmacoeconomics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17945" y="1447863"/>
            <a:ext cx="3537585" cy="19043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500"/>
              </a:lnSpc>
              <a:spcBef>
                <a:spcPts val="100"/>
              </a:spcBef>
              <a:tabLst>
                <a:tab pos="2834005" algn="l"/>
              </a:tabLst>
            </a:pPr>
            <a:r>
              <a:rPr sz="2400" spc="85" dirty="0">
                <a:latin typeface="Times New Roman"/>
                <a:cs typeface="Times New Roman"/>
              </a:rPr>
              <a:t>P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g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	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s  </a:t>
            </a:r>
            <a:r>
              <a:rPr sz="2400" spc="55" dirty="0">
                <a:latin typeface="Times New Roman"/>
                <a:cs typeface="Times New Roman"/>
              </a:rPr>
              <a:t>letter</a:t>
            </a:r>
            <a:endParaRPr sz="2400">
              <a:latin typeface="Times New Roman"/>
              <a:cs typeface="Times New Roman"/>
            </a:endParaRPr>
          </a:p>
          <a:p>
            <a:pPr marL="12700" marR="47625">
              <a:lnSpc>
                <a:spcPct val="90000"/>
              </a:lnSpc>
              <a:spcBef>
                <a:spcPts val="710"/>
              </a:spcBef>
              <a:tabLst>
                <a:tab pos="2109470" algn="l"/>
              </a:tabLst>
            </a:pPr>
            <a:r>
              <a:rPr sz="2400" spc="55" dirty="0">
                <a:latin typeface="Times New Roman"/>
                <a:cs typeface="Times New Roman"/>
              </a:rPr>
              <a:t>initiation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&amp;conducting 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pharmaceutical	research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&amp;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development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7945" y="3370516"/>
            <a:ext cx="3782060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  <a:tabLst>
                <a:tab pos="1251585" algn="l"/>
                <a:tab pos="1670685" algn="l"/>
                <a:tab pos="2834005" algn="l"/>
              </a:tabLst>
            </a:pPr>
            <a:r>
              <a:rPr sz="2400" spc="60" dirty="0">
                <a:latin typeface="Times New Roman"/>
                <a:cs typeface="Times New Roman"/>
              </a:rPr>
              <a:t>H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75" dirty="0">
                <a:latin typeface="Times New Roman"/>
                <a:cs typeface="Times New Roman"/>
              </a:rPr>
              <a:t>it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	</a:t>
            </a:r>
            <a:r>
              <a:rPr sz="2400" spc="20" dirty="0">
                <a:latin typeface="Times New Roman"/>
                <a:cs typeface="Times New Roman"/>
              </a:rPr>
              <a:t>f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mu</a:t>
            </a:r>
            <a:r>
              <a:rPr sz="2400" spc="80" dirty="0">
                <a:latin typeface="Times New Roman"/>
                <a:cs typeface="Times New Roman"/>
              </a:rPr>
              <a:t>l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y	</a:t>
            </a:r>
            <a:r>
              <a:rPr sz="2400" spc="60" dirty="0">
                <a:latin typeface="Times New Roman"/>
                <a:cs typeface="Times New Roman"/>
              </a:rPr>
              <a:t>D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ge  </a:t>
            </a:r>
            <a:r>
              <a:rPr sz="2400" spc="85" dirty="0">
                <a:latin typeface="Times New Roman"/>
                <a:cs typeface="Times New Roman"/>
              </a:rPr>
              <a:t>adjustment	</a:t>
            </a:r>
            <a:r>
              <a:rPr sz="2400" spc="50" dirty="0">
                <a:latin typeface="Times New Roman"/>
                <a:cs typeface="Times New Roman"/>
              </a:rPr>
              <a:t>calculations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17945" y="4143057"/>
            <a:ext cx="4626610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  <a:tabLst>
                <a:tab pos="1670685" algn="l"/>
                <a:tab pos="3053080" algn="l"/>
              </a:tabLst>
            </a:pPr>
            <a:r>
              <a:rPr sz="2400" spc="45" dirty="0">
                <a:latin typeface="Times New Roman"/>
                <a:cs typeface="Times New Roman"/>
              </a:rPr>
              <a:t>Therapeutic	</a:t>
            </a:r>
            <a:r>
              <a:rPr sz="2400" spc="40" dirty="0">
                <a:latin typeface="Times New Roman"/>
                <a:cs typeface="Times New Roman"/>
              </a:rPr>
              <a:t>drug </a:t>
            </a:r>
            <a:r>
              <a:rPr sz="2400" spc="55" dirty="0">
                <a:latin typeface="Times New Roman"/>
                <a:cs typeface="Times New Roman"/>
              </a:rPr>
              <a:t>monitoring 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dirty="0">
                <a:latin typeface="Times New Roman"/>
                <a:cs typeface="Times New Roman"/>
              </a:rPr>
              <a:t>c	gu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d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75" dirty="0">
                <a:latin typeface="Times New Roman"/>
                <a:cs typeface="Times New Roman"/>
              </a:rPr>
              <a:t>li</a:t>
            </a:r>
            <a:r>
              <a:rPr sz="2400" dirty="0">
                <a:latin typeface="Times New Roman"/>
                <a:cs typeface="Times New Roman"/>
              </a:rPr>
              <a:t>ne	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70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n</a:t>
            </a:r>
            <a:r>
              <a:rPr sz="1800" spc="75" dirty="0"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4120" y="557149"/>
            <a:ext cx="124460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25" dirty="0">
                <a:solidFill>
                  <a:srgbClr val="000000"/>
                </a:solidFill>
              </a:rPr>
              <a:t>C</a:t>
            </a:r>
            <a:r>
              <a:rPr spc="65" dirty="0">
                <a:solidFill>
                  <a:srgbClr val="000000"/>
                </a:solidFill>
              </a:rPr>
              <a:t>o</a:t>
            </a:r>
            <a:r>
              <a:rPr spc="15" dirty="0">
                <a:solidFill>
                  <a:srgbClr val="000000"/>
                </a:solidFill>
              </a:rPr>
              <a:t>n</a:t>
            </a:r>
            <a:r>
              <a:rPr spc="-409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t</a:t>
            </a:r>
            <a:r>
              <a:rPr spc="-395" dirty="0">
                <a:solidFill>
                  <a:srgbClr val="000000"/>
                </a:solidFill>
              </a:rPr>
              <a:t> </a:t>
            </a:r>
            <a:r>
              <a:rPr spc="-550" dirty="0">
                <a:solidFill>
                  <a:srgbClr val="000000"/>
                </a:solidFill>
              </a:rPr>
              <a:t>d</a:t>
            </a:r>
            <a:r>
              <a:rPr spc="30" dirty="0">
                <a:solidFill>
                  <a:srgbClr val="000000"/>
                </a:solidFill>
              </a:rPr>
              <a:t>…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12264" y="1515300"/>
            <a:ext cx="8063865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8925" marR="5080" indent="-276860">
              <a:lnSpc>
                <a:spcPct val="119900"/>
              </a:lnSpc>
              <a:spcBef>
                <a:spcPts val="95"/>
              </a:spcBef>
              <a:tabLst>
                <a:tab pos="1299210" algn="l"/>
                <a:tab pos="7028180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40" dirty="0">
                <a:latin typeface="Times New Roman"/>
                <a:cs typeface="Times New Roman"/>
              </a:rPr>
              <a:t>s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100" dirty="0">
                <a:latin typeface="Times New Roman"/>
                <a:cs typeface="Times New Roman"/>
              </a:rPr>
              <a:t>r</a:t>
            </a:r>
            <a:r>
              <a:rPr sz="2400" spc="8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ng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spc="155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q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60" dirty="0">
                <a:latin typeface="Times New Roman"/>
                <a:cs typeface="Times New Roman"/>
              </a:rPr>
              <a:t>a</a:t>
            </a:r>
            <a:r>
              <a:rPr sz="2400" spc="80" dirty="0">
                <a:latin typeface="Times New Roman"/>
                <a:cs typeface="Times New Roman"/>
              </a:rPr>
              <a:t>lit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h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spc="70" dirty="0">
                <a:latin typeface="Times New Roman"/>
                <a:cs typeface="Times New Roman"/>
              </a:rPr>
              <a:t>ug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20" dirty="0">
                <a:latin typeface="Times New Roman"/>
                <a:cs typeface="Times New Roman"/>
              </a:rPr>
              <a:t>‘</a:t>
            </a:r>
            <a:r>
              <a:rPr sz="2400" spc="-20" dirty="0">
                <a:latin typeface="Times New Roman"/>
                <a:cs typeface="Times New Roman"/>
              </a:rPr>
              <a:t>c</a:t>
            </a:r>
            <a:r>
              <a:rPr sz="2400" spc="-80" dirty="0">
                <a:latin typeface="Times New Roman"/>
                <a:cs typeface="Times New Roman"/>
              </a:rPr>
              <a:t>u</a:t>
            </a:r>
            <a:r>
              <a:rPr sz="2400" spc="-114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75" dirty="0">
                <a:latin typeface="Times New Roman"/>
                <a:cs typeface="Times New Roman"/>
              </a:rPr>
              <a:t>o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’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60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ho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85" dirty="0">
                <a:latin typeface="Times New Roman"/>
                <a:cs typeface="Times New Roman"/>
              </a:rPr>
              <a:t>P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75" dirty="0">
                <a:latin typeface="Times New Roman"/>
                <a:cs typeface="Times New Roman"/>
              </a:rPr>
              <a:t>ti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8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s  </a:t>
            </a:r>
            <a:r>
              <a:rPr sz="2400" spc="55" dirty="0">
                <a:latin typeface="Times New Roman"/>
                <a:cs typeface="Times New Roman"/>
              </a:rPr>
              <a:t>Carers	</a:t>
            </a:r>
            <a:r>
              <a:rPr sz="2400" spc="45" dirty="0">
                <a:latin typeface="Times New Roman"/>
                <a:cs typeface="Times New Roman"/>
              </a:rPr>
              <a:t>Clients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145" dirty="0"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875"/>
              </a:spcBef>
            </a:pPr>
            <a:r>
              <a:rPr sz="2400" spc="95" dirty="0">
                <a:latin typeface="Times New Roman"/>
                <a:cs typeface="Times New Roman"/>
              </a:rPr>
              <a:t>Other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100" dirty="0">
                <a:latin typeface="Times New Roman"/>
                <a:cs typeface="Times New Roman"/>
              </a:rPr>
              <a:t>health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care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professionals.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9175" y="786447"/>
            <a:ext cx="53117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/>
              <a:t>ASSESSMENT</a:t>
            </a:r>
            <a:r>
              <a:rPr spc="305" dirty="0"/>
              <a:t> </a:t>
            </a:r>
            <a:r>
              <a:rPr spc="20" dirty="0"/>
              <a:t>OF</a:t>
            </a:r>
            <a:r>
              <a:rPr spc="-65" dirty="0"/>
              <a:t> </a:t>
            </a:r>
            <a:r>
              <a:rPr spc="30" dirty="0"/>
              <a:t>THE</a:t>
            </a:r>
            <a:r>
              <a:rPr spc="-135" dirty="0"/>
              <a:t> </a:t>
            </a:r>
            <a:r>
              <a:rPr spc="-20" dirty="0"/>
              <a:t>SERVICES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764" y="1676336"/>
            <a:ext cx="438784" cy="3241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764" y="2114804"/>
            <a:ext cx="438784" cy="32448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764" y="2563177"/>
            <a:ext cx="438784" cy="32416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12670" y="1553146"/>
            <a:ext cx="4743450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32914">
              <a:lnSpc>
                <a:spcPct val="119900"/>
              </a:lnSpc>
              <a:spcBef>
                <a:spcPts val="100"/>
              </a:spcBef>
            </a:pPr>
            <a:r>
              <a:rPr sz="2400" spc="45" dirty="0">
                <a:latin typeface="Times New Roman"/>
                <a:cs typeface="Times New Roman"/>
              </a:rPr>
              <a:t>Performance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appraisal.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Peer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review.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400" spc="35" dirty="0">
                <a:latin typeface="Times New Roman"/>
                <a:cs typeface="Times New Roman"/>
              </a:rPr>
              <a:t>Professional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audit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clinical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audit.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5516" y="786447"/>
            <a:ext cx="108902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95" dirty="0"/>
              <a:t>A</a:t>
            </a:r>
            <a:r>
              <a:rPr spc="30" dirty="0"/>
              <a:t>UD</a:t>
            </a:r>
            <a:r>
              <a:rPr spc="-95" dirty="0"/>
              <a:t>I</a:t>
            </a:r>
            <a:r>
              <a:rPr spc="15" dirty="0"/>
              <a:t>T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83664" y="1400238"/>
            <a:ext cx="7837170" cy="179006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8290">
              <a:lnSpc>
                <a:spcPct val="100000"/>
              </a:lnSpc>
              <a:spcBef>
                <a:spcPts val="675"/>
              </a:spcBef>
              <a:tabLst>
                <a:tab pos="4530090" algn="l"/>
              </a:tabLst>
            </a:pPr>
            <a:r>
              <a:rPr sz="2400" spc="45" dirty="0">
                <a:latin typeface="Times New Roman"/>
                <a:cs typeface="Times New Roman"/>
              </a:rPr>
              <a:t>C</a:t>
            </a:r>
            <a:r>
              <a:rPr sz="2400" spc="75" dirty="0">
                <a:latin typeface="Times New Roman"/>
                <a:cs typeface="Times New Roman"/>
              </a:rPr>
              <a:t>li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80" dirty="0">
                <a:latin typeface="Times New Roman"/>
                <a:cs typeface="Times New Roman"/>
              </a:rPr>
              <a:t>i</a:t>
            </a:r>
            <a:r>
              <a:rPr sz="2400" spc="55" dirty="0">
                <a:latin typeface="Times New Roman"/>
                <a:cs typeface="Times New Roman"/>
              </a:rPr>
              <a:t>ca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65" dirty="0">
                <a:latin typeface="Times New Roman"/>
                <a:cs typeface="Times New Roman"/>
              </a:rPr>
              <a:t>d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90" dirty="0">
                <a:latin typeface="Times New Roman"/>
                <a:cs typeface="Times New Roman"/>
              </a:rPr>
              <a:t>t</a:t>
            </a:r>
            <a:r>
              <a:rPr sz="2400" spc="25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mu</a:t>
            </a:r>
            <a:r>
              <a:rPr sz="2400" spc="80" dirty="0">
                <a:latin typeface="Times New Roman"/>
                <a:cs typeface="Times New Roman"/>
              </a:rPr>
              <a:t>l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d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spc="3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145" dirty="0">
                <a:latin typeface="Times New Roman"/>
                <a:cs typeface="Times New Roman"/>
              </a:rPr>
              <a:t>p</a:t>
            </a:r>
            <a:r>
              <a:rPr sz="2400" spc="75" dirty="0">
                <a:latin typeface="Times New Roman"/>
                <a:cs typeface="Times New Roman"/>
              </a:rPr>
              <a:t>l</a:t>
            </a:r>
            <a:r>
              <a:rPr sz="2400" spc="15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5" dirty="0">
                <a:latin typeface="Times New Roman"/>
                <a:cs typeface="Times New Roman"/>
              </a:rPr>
              <a:t>a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y	</a:t>
            </a:r>
            <a:r>
              <a:rPr sz="2400" spc="8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229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30" dirty="0">
                <a:latin typeface="Times New Roman"/>
                <a:cs typeface="Times New Roman"/>
              </a:rPr>
              <a:t>a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13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8290">
              <a:lnSpc>
                <a:spcPct val="100000"/>
              </a:lnSpc>
              <a:spcBef>
                <a:spcPts val="575"/>
              </a:spcBef>
              <a:tabLst>
                <a:tab pos="6217920" algn="l"/>
              </a:tabLst>
            </a:pPr>
            <a:r>
              <a:rPr sz="2400" spc="50" dirty="0">
                <a:latin typeface="Times New Roman"/>
                <a:cs typeface="Times New Roman"/>
              </a:rPr>
              <a:t>It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involves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receiving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service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discover	</a:t>
            </a:r>
            <a:r>
              <a:rPr sz="2400" spc="40" dirty="0">
                <a:latin typeface="Times New Roman"/>
                <a:cs typeface="Times New Roman"/>
              </a:rPr>
              <a:t>deficiencies.</a:t>
            </a:r>
            <a:endParaRPr sz="2400">
              <a:latin typeface="Times New Roman"/>
              <a:cs typeface="Times New Roman"/>
            </a:endParaRPr>
          </a:p>
          <a:p>
            <a:pPr marL="288290">
              <a:lnSpc>
                <a:spcPct val="100000"/>
              </a:lnSpc>
              <a:spcBef>
                <a:spcPts val="645"/>
              </a:spcBef>
            </a:pPr>
            <a:r>
              <a:rPr sz="2400" b="1" spc="-114" dirty="0">
                <a:latin typeface="Times New Roman"/>
                <a:cs typeface="Times New Roman"/>
              </a:rPr>
              <a:t>Types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spc="35" dirty="0">
                <a:latin typeface="Times New Roman"/>
                <a:cs typeface="Times New Roman"/>
              </a:rPr>
              <a:t>ofaudit: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250" dirty="0">
                <a:solidFill>
                  <a:srgbClr val="09D0D9"/>
                </a:solidFill>
                <a:latin typeface="Courier New"/>
                <a:cs typeface="Courier New"/>
              </a:rPr>
              <a:t>o</a:t>
            </a:r>
            <a:r>
              <a:rPr sz="2250" spc="-530" dirty="0">
                <a:solidFill>
                  <a:srgbClr val="09D0D9"/>
                </a:solidFill>
                <a:latin typeface="Courier New"/>
                <a:cs typeface="Courier New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S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lf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45" dirty="0">
                <a:latin typeface="Times New Roman"/>
                <a:cs typeface="Times New Roman"/>
              </a:rPr>
              <a:t>d</a:t>
            </a:r>
            <a:r>
              <a:rPr sz="2400" spc="150" dirty="0">
                <a:latin typeface="Times New Roman"/>
                <a:cs typeface="Times New Roman"/>
              </a:rPr>
              <a:t>it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spc="-8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spc="125" dirty="0">
                <a:latin typeface="Times New Roman"/>
                <a:cs typeface="Times New Roman"/>
              </a:rPr>
              <a:t>c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5" dirty="0">
                <a:latin typeface="Times New Roman"/>
                <a:cs typeface="Times New Roman"/>
              </a:rPr>
              <a:t>m</a:t>
            </a:r>
            <a:r>
              <a:rPr sz="2400" spc="70" dirty="0">
                <a:latin typeface="Times New Roman"/>
                <a:cs typeface="Times New Roman"/>
              </a:rPr>
              <a:t>un</a:t>
            </a:r>
            <a:r>
              <a:rPr sz="2400" spc="150" dirty="0">
                <a:latin typeface="Times New Roman"/>
                <a:cs typeface="Times New Roman"/>
              </a:rPr>
              <a:t>it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spc="60" dirty="0">
                <a:latin typeface="Times New Roman"/>
                <a:cs typeface="Times New Roman"/>
              </a:rPr>
              <a:t>a</a:t>
            </a:r>
            <a:r>
              <a:rPr sz="2400" spc="100" dirty="0">
                <a:latin typeface="Times New Roman"/>
                <a:cs typeface="Times New Roman"/>
              </a:rPr>
              <a:t>r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spc="130" dirty="0">
                <a:latin typeface="Times New Roman"/>
                <a:cs typeface="Times New Roman"/>
              </a:rPr>
              <a:t>a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155" dirty="0">
                <a:latin typeface="Times New Roman"/>
                <a:cs typeface="Times New Roman"/>
              </a:rPr>
              <a:t>i</a:t>
            </a:r>
            <a:r>
              <a:rPr sz="2400" spc="40" dirty="0">
                <a:latin typeface="Times New Roman"/>
                <a:cs typeface="Times New Roman"/>
              </a:rPr>
              <a:t>s</a:t>
            </a:r>
            <a:r>
              <a:rPr sz="2400" spc="8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09101" y="3246691"/>
            <a:ext cx="13900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5" dirty="0">
                <a:latin typeface="Times New Roman"/>
                <a:cs typeface="Times New Roman"/>
              </a:rPr>
              <a:t>look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at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3664" y="3246691"/>
            <a:ext cx="7221220" cy="119253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88290" marR="5080" indent="-276225">
              <a:lnSpc>
                <a:spcPts val="2850"/>
              </a:lnSpc>
              <a:spcBef>
                <a:spcPts val="220"/>
              </a:spcBef>
              <a:buClr>
                <a:srgbClr val="09D0D9"/>
              </a:buClr>
              <a:buSzPct val="93750"/>
              <a:buFont typeface="Courier New"/>
              <a:buChar char="o"/>
              <a:tabLst>
                <a:tab pos="288925" algn="l"/>
              </a:tabLst>
            </a:pPr>
            <a:r>
              <a:rPr sz="2400" spc="45" dirty="0">
                <a:latin typeface="Times New Roman"/>
                <a:cs typeface="Times New Roman"/>
              </a:rPr>
              <a:t>Peer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or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30" dirty="0">
                <a:latin typeface="Times New Roman"/>
                <a:cs typeface="Times New Roman"/>
              </a:rPr>
              <a:t>group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audit.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eg: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pharmacist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from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one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hospital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services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provided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from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other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hospital.</a:t>
            </a:r>
            <a:endParaRPr sz="2400">
              <a:latin typeface="Times New Roman"/>
              <a:cs typeface="Times New Roman"/>
            </a:endParaRPr>
          </a:p>
          <a:p>
            <a:pPr marL="288925" indent="-276225">
              <a:lnSpc>
                <a:spcPct val="100000"/>
              </a:lnSpc>
              <a:spcBef>
                <a:spcPts val="484"/>
              </a:spcBef>
              <a:buClr>
                <a:srgbClr val="09D0D9"/>
              </a:buClr>
              <a:buSzPct val="93750"/>
              <a:buFont typeface="Courier New"/>
              <a:buChar char="o"/>
              <a:tabLst>
                <a:tab pos="288925" algn="l"/>
              </a:tabLst>
            </a:pPr>
            <a:r>
              <a:rPr sz="2400" spc="50" dirty="0">
                <a:latin typeface="Times New Roman"/>
                <a:cs typeface="Times New Roman"/>
              </a:rPr>
              <a:t>External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audit.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9175" y="786447"/>
            <a:ext cx="519557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20" dirty="0"/>
              <a:t>W</a:t>
            </a:r>
            <a:r>
              <a:rPr spc="-40" dirty="0"/>
              <a:t>H</a:t>
            </a:r>
            <a:r>
              <a:rPr spc="-490" dirty="0"/>
              <a:t>A</a:t>
            </a:r>
            <a:r>
              <a:rPr spc="15" dirty="0"/>
              <a:t>T</a:t>
            </a:r>
            <a:r>
              <a:rPr spc="-60" dirty="0"/>
              <a:t> </a:t>
            </a:r>
            <a:r>
              <a:rPr spc="-95" dirty="0"/>
              <a:t>I</a:t>
            </a:r>
            <a:r>
              <a:rPr spc="10" dirty="0"/>
              <a:t>S</a:t>
            </a:r>
            <a:r>
              <a:rPr spc="170" dirty="0"/>
              <a:t> </a:t>
            </a:r>
            <a:r>
              <a:rPr spc="20" dirty="0"/>
              <a:t>M</a:t>
            </a:r>
            <a:r>
              <a:rPr spc="50" dirty="0"/>
              <a:t>E</a:t>
            </a:r>
            <a:r>
              <a:rPr spc="-114" dirty="0"/>
              <a:t>A</a:t>
            </a:r>
            <a:r>
              <a:rPr spc="-35" dirty="0"/>
              <a:t>S</a:t>
            </a:r>
            <a:r>
              <a:rPr spc="30" dirty="0"/>
              <a:t>U</a:t>
            </a:r>
            <a:r>
              <a:rPr spc="35" dirty="0"/>
              <a:t>R</a:t>
            </a:r>
            <a:r>
              <a:rPr spc="40" dirty="0"/>
              <a:t>E</a:t>
            </a:r>
            <a:r>
              <a:rPr spc="15" dirty="0"/>
              <a:t>D</a:t>
            </a:r>
            <a:r>
              <a:rPr spc="165" dirty="0"/>
              <a:t> </a:t>
            </a:r>
            <a:r>
              <a:rPr spc="-95" dirty="0"/>
              <a:t>I</a:t>
            </a:r>
            <a:r>
              <a:rPr spc="15" dirty="0"/>
              <a:t>N</a:t>
            </a:r>
            <a:r>
              <a:rPr spc="-70" dirty="0"/>
              <a:t> </a:t>
            </a:r>
            <a:r>
              <a:rPr spc="-114" dirty="0"/>
              <a:t>A</a:t>
            </a:r>
            <a:r>
              <a:rPr spc="30" dirty="0"/>
              <a:t>UD</a:t>
            </a:r>
            <a:r>
              <a:rPr spc="-95" dirty="0"/>
              <a:t>I</a:t>
            </a:r>
            <a:r>
              <a:rPr spc="40" dirty="0"/>
              <a:t>T</a:t>
            </a:r>
            <a:r>
              <a:rPr spc="10" dirty="0"/>
              <a:t>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066530" y="2276157"/>
            <a:ext cx="16446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40" dirty="0">
                <a:latin typeface="Times New Roman"/>
                <a:cs typeface="Times New Roman"/>
              </a:rPr>
              <a:t>courses,drug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9864" y="1430845"/>
            <a:ext cx="7405370" cy="15709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375"/>
              </a:spcBef>
              <a:buClr>
                <a:srgbClr val="09D0D9"/>
              </a:buClr>
              <a:buSzPct val="93750"/>
              <a:buFont typeface="Wingdings"/>
              <a:buChar char=""/>
              <a:tabLst>
                <a:tab pos="28892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3aspects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areaudited:</a:t>
            </a:r>
            <a:endParaRPr sz="2400">
              <a:latin typeface="Times New Roman"/>
              <a:cs typeface="Times New Roman"/>
            </a:endParaRPr>
          </a:p>
          <a:p>
            <a:pPr marL="288925" indent="-276225">
              <a:lnSpc>
                <a:spcPct val="100000"/>
              </a:lnSpc>
              <a:spcBef>
                <a:spcPts val="275"/>
              </a:spcBef>
              <a:buClr>
                <a:srgbClr val="09D0D9"/>
              </a:buClr>
              <a:buSzPct val="93750"/>
              <a:buFont typeface="Wingdings"/>
              <a:buChar char=""/>
              <a:tabLst>
                <a:tab pos="288290" algn="l"/>
                <a:tab pos="28892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Structures</a:t>
            </a:r>
            <a:r>
              <a:rPr sz="2400" b="1" spc="-26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orresources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involved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8290" marR="5080" indent="19050">
              <a:lnSpc>
                <a:spcPts val="2630"/>
              </a:lnSpc>
              <a:spcBef>
                <a:spcPts val="645"/>
              </a:spcBef>
            </a:pPr>
            <a:r>
              <a:rPr sz="2400" spc="30" dirty="0">
                <a:latin typeface="Times New Roman"/>
                <a:cs typeface="Times New Roman"/>
              </a:rPr>
              <a:t>eg:staff,their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Times New Roman"/>
                <a:cs typeface="Times New Roman"/>
              </a:rPr>
              <a:t>experience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50" dirty="0">
                <a:latin typeface="Times New Roman"/>
                <a:cs typeface="Times New Roman"/>
              </a:rPr>
              <a:t>knowledge,books,training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stock,equipment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and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lay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out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20" dirty="0">
                <a:latin typeface="Times New Roman"/>
                <a:cs typeface="Times New Roman"/>
              </a:rPr>
              <a:t>premises.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9864" y="3306127"/>
            <a:ext cx="9241790" cy="174561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88290" marR="532130" indent="-276225">
              <a:lnSpc>
                <a:spcPts val="2550"/>
              </a:lnSpc>
              <a:spcBef>
                <a:spcPts val="459"/>
              </a:spcBef>
              <a:buClr>
                <a:srgbClr val="09D0D9"/>
              </a:buClr>
              <a:buSzPct val="93750"/>
              <a:buFont typeface="Wingdings"/>
              <a:buChar char=""/>
              <a:tabLst>
                <a:tab pos="288290" algn="l"/>
                <a:tab pos="288925" algn="l"/>
                <a:tab pos="704723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24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ce</a:t>
            </a:r>
            <a:r>
              <a:rPr sz="2400" b="1" spc="-35" dirty="0">
                <a:latin typeface="Times New Roman"/>
                <a:cs typeface="Times New Roman"/>
              </a:rPr>
              <a:t>ss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spc="-8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p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95" dirty="0">
                <a:latin typeface="Times New Roman"/>
                <a:cs typeface="Times New Roman"/>
              </a:rPr>
              <a:t>r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b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ng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po</a:t>
            </a:r>
            <a:r>
              <a:rPr sz="2400" spc="75" dirty="0">
                <a:latin typeface="Times New Roman"/>
                <a:cs typeface="Times New Roman"/>
              </a:rPr>
              <a:t>li</a:t>
            </a:r>
            <a:r>
              <a:rPr sz="2400" spc="55" dirty="0">
                <a:latin typeface="Times New Roman"/>
                <a:cs typeface="Times New Roman"/>
              </a:rPr>
              <a:t>c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70" dirty="0">
                <a:latin typeface="Times New Roman"/>
                <a:cs typeface="Times New Roman"/>
              </a:rPr>
              <a:t>,d</a:t>
            </a:r>
            <a:r>
              <a:rPr sz="2400" spc="75" dirty="0">
                <a:latin typeface="Times New Roman"/>
                <a:cs typeface="Times New Roman"/>
              </a:rPr>
              <a:t>i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spc="55" dirty="0">
                <a:latin typeface="Times New Roman"/>
                <a:cs typeface="Times New Roman"/>
              </a:rPr>
              <a:t>ea</a:t>
            </a:r>
            <a:r>
              <a:rPr sz="2400" spc="-3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	m</a:t>
            </a:r>
            <a:r>
              <a:rPr sz="2400" spc="13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25" dirty="0">
                <a:latin typeface="Times New Roman"/>
                <a:cs typeface="Times New Roman"/>
              </a:rPr>
              <a:t>a</a:t>
            </a:r>
            <a:r>
              <a:rPr sz="2400" spc="70" dirty="0">
                <a:latin typeface="Times New Roman"/>
                <a:cs typeface="Times New Roman"/>
              </a:rPr>
              <a:t>g</a:t>
            </a:r>
            <a:r>
              <a:rPr sz="2400" spc="12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135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  </a:t>
            </a:r>
            <a:r>
              <a:rPr sz="2400" spc="55" dirty="0">
                <a:latin typeface="Times New Roman"/>
                <a:cs typeface="Times New Roman"/>
              </a:rPr>
              <a:t>protocols.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9D0D9"/>
              </a:buClr>
              <a:buFont typeface="Wingdings"/>
              <a:buChar char=""/>
            </a:pPr>
            <a:endParaRPr sz="2450">
              <a:latin typeface="Times New Roman"/>
              <a:cs typeface="Times New Roman"/>
            </a:endParaRPr>
          </a:p>
          <a:p>
            <a:pPr marL="288290" marR="5080" indent="-276225">
              <a:lnSpc>
                <a:spcPts val="2630"/>
              </a:lnSpc>
              <a:buClr>
                <a:srgbClr val="09D0D9"/>
              </a:buClr>
              <a:buSzPct val="93750"/>
              <a:buFont typeface="Wingdings"/>
              <a:buChar char=""/>
              <a:tabLst>
                <a:tab pos="288290" algn="l"/>
                <a:tab pos="288925" algn="l"/>
                <a:tab pos="5483860" algn="l"/>
                <a:tab pos="5598160" algn="l"/>
                <a:tab pos="6856095" algn="l"/>
                <a:tab pos="69996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outcome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12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activity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eg: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change	</a:t>
            </a:r>
            <a:r>
              <a:rPr sz="2400" spc="35" dirty="0">
                <a:latin typeface="Times New Roman"/>
                <a:cs typeface="Times New Roman"/>
              </a:rPr>
              <a:t>in</a:t>
            </a:r>
            <a:r>
              <a:rPr sz="2400" spc="245" dirty="0">
                <a:latin typeface="Times New Roman"/>
                <a:cs typeface="Times New Roman"/>
              </a:rPr>
              <a:t> </a:t>
            </a:r>
            <a:r>
              <a:rPr sz="2400" spc="100" dirty="0">
                <a:latin typeface="Times New Roman"/>
                <a:cs typeface="Times New Roman"/>
              </a:rPr>
              <a:t>health	</a:t>
            </a:r>
            <a:r>
              <a:rPr sz="2400" spc="70" dirty="0">
                <a:latin typeface="Times New Roman"/>
                <a:cs typeface="Times New Roman"/>
              </a:rPr>
              <a:t>status,attitude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or 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behaviour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of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70" dirty="0">
                <a:latin typeface="Times New Roman"/>
                <a:cs typeface="Times New Roman"/>
              </a:rPr>
              <a:t>the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110" dirty="0">
                <a:latin typeface="Times New Roman"/>
                <a:cs typeface="Times New Roman"/>
              </a:rPr>
              <a:t>patient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30" dirty="0">
                <a:latin typeface="Times New Roman"/>
                <a:cs typeface="Times New Roman"/>
              </a:rPr>
              <a:t>,also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change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in		</a:t>
            </a:r>
            <a:r>
              <a:rPr sz="2400" spc="-55" dirty="0">
                <a:latin typeface="Times New Roman"/>
                <a:cs typeface="Times New Roman"/>
              </a:rPr>
              <a:t>BP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,serum	</a:t>
            </a:r>
            <a:r>
              <a:rPr sz="2400" spc="55" dirty="0">
                <a:latin typeface="Times New Roman"/>
                <a:cs typeface="Times New Roman"/>
              </a:rPr>
              <a:t>biochemistry </a:t>
            </a:r>
            <a:r>
              <a:rPr sz="2400" spc="45" dirty="0">
                <a:latin typeface="Times New Roman"/>
                <a:cs typeface="Times New Roman"/>
              </a:rPr>
              <a:t>etc.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5079" y="557149"/>
            <a:ext cx="231965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25" dirty="0"/>
              <a:t>AUDIT</a:t>
            </a:r>
            <a:r>
              <a:rPr dirty="0"/>
              <a:t> </a:t>
            </a:r>
            <a:r>
              <a:rPr spc="-40" dirty="0"/>
              <a:t>CYCLE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2030" y="1320482"/>
            <a:ext cx="102444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4485" algn="l"/>
              </a:tabLst>
            </a:pPr>
            <a:r>
              <a:rPr sz="2400" spc="35" dirty="0">
                <a:latin typeface="Times New Roman"/>
                <a:cs typeface="Times New Roman"/>
              </a:rPr>
              <a:t>Continuous	</a:t>
            </a:r>
            <a:r>
              <a:rPr sz="2400" spc="45" dirty="0">
                <a:latin typeface="Times New Roman"/>
                <a:cs typeface="Times New Roman"/>
              </a:rPr>
              <a:t>process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-involves</a:t>
            </a:r>
            <a:r>
              <a:rPr sz="2400" spc="2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cycle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of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measurement,evaluation&amp;improvement.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08935" y="3837622"/>
            <a:ext cx="2399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latin typeface="Times New Roman"/>
                <a:cs typeface="Times New Roman"/>
              </a:rPr>
              <a:t>s</a:t>
            </a:r>
            <a:r>
              <a:rPr sz="1800" spc="100" dirty="0">
                <a:latin typeface="Times New Roman"/>
                <a:cs typeface="Times New Roman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7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20" dirty="0">
                <a:latin typeface="Times New Roman"/>
                <a:cs typeface="Times New Roman"/>
              </a:rPr>
              <a:t>im</a:t>
            </a:r>
            <a:r>
              <a:rPr sz="1800" spc="70" dirty="0">
                <a:latin typeface="Times New Roman"/>
                <a:cs typeface="Times New Roman"/>
              </a:rPr>
              <a:t>prov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45" dirty="0">
                <a:latin typeface="Times New Roman"/>
                <a:cs typeface="Times New Roman"/>
              </a:rPr>
              <a:t>s</a:t>
            </a:r>
            <a:r>
              <a:rPr sz="1800" spc="95" dirty="0">
                <a:latin typeface="Times New Roman"/>
                <a:cs typeface="Times New Roman"/>
              </a:rPr>
              <a:t>ta</a:t>
            </a:r>
            <a:r>
              <a:rPr sz="1800" spc="70" dirty="0">
                <a:latin typeface="Times New Roman"/>
                <a:cs typeface="Times New Roman"/>
              </a:rPr>
              <a:t>nd</a:t>
            </a:r>
            <a:r>
              <a:rPr sz="1800" spc="95" dirty="0">
                <a:latin typeface="Times New Roman"/>
                <a:cs typeface="Times New Roman"/>
              </a:rPr>
              <a:t>a</a:t>
            </a:r>
            <a:r>
              <a:rPr sz="1800" spc="70" dirty="0">
                <a:latin typeface="Times New Roman"/>
                <a:cs typeface="Times New Roman"/>
              </a:rPr>
              <a:t>rd</a:t>
            </a:r>
            <a:r>
              <a:rPr sz="1800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30947" y="4550981"/>
            <a:ext cx="2391410" cy="6743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490"/>
              </a:spcBef>
            </a:pPr>
            <a:r>
              <a:rPr sz="1800" spc="25" dirty="0">
                <a:latin typeface="Times New Roman"/>
                <a:cs typeface="Times New Roman"/>
              </a:rPr>
              <a:t>i</a:t>
            </a:r>
            <a:r>
              <a:rPr sz="1800" spc="70" dirty="0">
                <a:latin typeface="Times New Roman"/>
                <a:cs typeface="Times New Roman"/>
              </a:rPr>
              <a:t>d</a:t>
            </a:r>
            <a:r>
              <a:rPr sz="1800" spc="100" dirty="0">
                <a:latin typeface="Times New Roman"/>
                <a:cs typeface="Times New Roman"/>
              </a:rPr>
              <a:t>e</a:t>
            </a:r>
            <a:r>
              <a:rPr sz="1800" spc="70" dirty="0">
                <a:latin typeface="Times New Roman"/>
                <a:cs typeface="Times New Roman"/>
              </a:rPr>
              <a:t>n</a:t>
            </a:r>
            <a:r>
              <a:rPr sz="1800" spc="95" dirty="0">
                <a:latin typeface="Times New Roman"/>
                <a:cs typeface="Times New Roman"/>
              </a:rPr>
              <a:t>t</a:t>
            </a:r>
            <a:r>
              <a:rPr sz="1800" spc="25" dirty="0">
                <a:latin typeface="Times New Roman"/>
                <a:cs typeface="Times New Roman"/>
              </a:rPr>
              <a:t>i</a:t>
            </a:r>
            <a:r>
              <a:rPr sz="1800" spc="75" dirty="0">
                <a:latin typeface="Times New Roman"/>
                <a:cs typeface="Times New Roman"/>
              </a:rPr>
              <a:t>f</a:t>
            </a:r>
            <a:r>
              <a:rPr sz="1800" dirty="0">
                <a:latin typeface="Times New Roman"/>
                <a:cs typeface="Times New Roman"/>
              </a:rPr>
              <a:t>y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Times New Roman"/>
                <a:cs typeface="Times New Roman"/>
              </a:rPr>
              <a:t>p</a:t>
            </a:r>
            <a:r>
              <a:rPr sz="1800" spc="75" dirty="0">
                <a:latin typeface="Times New Roman"/>
                <a:cs typeface="Times New Roman"/>
              </a:rPr>
              <a:t>r</a:t>
            </a:r>
            <a:r>
              <a:rPr sz="1800" spc="70" dirty="0">
                <a:latin typeface="Times New Roman"/>
                <a:cs typeface="Times New Roman"/>
              </a:rPr>
              <a:t>ob</a:t>
            </a:r>
            <a:r>
              <a:rPr sz="1800" spc="25" dirty="0">
                <a:latin typeface="Times New Roman"/>
                <a:cs typeface="Times New Roman"/>
              </a:rPr>
              <a:t>l</a:t>
            </a:r>
            <a:r>
              <a:rPr sz="1800" spc="100" dirty="0">
                <a:latin typeface="Times New Roman"/>
                <a:cs typeface="Times New Roman"/>
              </a:rPr>
              <a:t>e</a:t>
            </a:r>
            <a:r>
              <a:rPr sz="1800" spc="20" dirty="0">
                <a:latin typeface="Times New Roman"/>
                <a:cs typeface="Times New Roman"/>
              </a:rPr>
              <a:t>m</a:t>
            </a:r>
            <a:r>
              <a:rPr sz="1800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800" spc="35" dirty="0">
                <a:latin typeface="Times New Roman"/>
                <a:cs typeface="Times New Roman"/>
              </a:rPr>
              <a:t>And</a:t>
            </a:r>
            <a:r>
              <a:rPr sz="1800" spc="45" dirty="0">
                <a:latin typeface="Times New Roman"/>
                <a:cs typeface="Times New Roman"/>
              </a:rPr>
              <a:t> implement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60" dirty="0">
                <a:latin typeface="Times New Roman"/>
                <a:cs typeface="Times New Roman"/>
              </a:rPr>
              <a:t>changes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0345" y="4676711"/>
            <a:ext cx="16027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Times New Roman"/>
                <a:cs typeface="Times New Roman"/>
              </a:rPr>
              <a:t>ob</a:t>
            </a:r>
            <a:r>
              <a:rPr sz="1800" spc="45" dirty="0">
                <a:latin typeface="Times New Roman"/>
                <a:cs typeface="Times New Roman"/>
              </a:rPr>
              <a:t>s</a:t>
            </a:r>
            <a:r>
              <a:rPr sz="1800" spc="95" dirty="0">
                <a:latin typeface="Times New Roman"/>
                <a:cs typeface="Times New Roman"/>
              </a:rPr>
              <a:t>e</a:t>
            </a:r>
            <a:r>
              <a:rPr sz="1800" spc="70" dirty="0">
                <a:latin typeface="Times New Roman"/>
                <a:cs typeface="Times New Roman"/>
              </a:rPr>
              <a:t>rv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Times New Roman"/>
                <a:cs typeface="Times New Roman"/>
              </a:rPr>
              <a:t>pr</a:t>
            </a:r>
            <a:r>
              <a:rPr sz="1800" spc="95" dirty="0">
                <a:latin typeface="Times New Roman"/>
                <a:cs typeface="Times New Roman"/>
              </a:rPr>
              <a:t>a</a:t>
            </a:r>
            <a:r>
              <a:rPr sz="1800" spc="20" dirty="0">
                <a:latin typeface="Times New Roman"/>
                <a:cs typeface="Times New Roman"/>
              </a:rPr>
              <a:t>ctic</a:t>
            </a:r>
            <a:r>
              <a:rPr sz="1800" dirty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4116" y="5828982"/>
            <a:ext cx="2903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0" dirty="0">
                <a:latin typeface="Times New Roman"/>
                <a:cs typeface="Times New Roman"/>
              </a:rPr>
              <a:t>c</a:t>
            </a:r>
            <a:r>
              <a:rPr sz="1800" spc="75" dirty="0">
                <a:latin typeface="Times New Roman"/>
                <a:cs typeface="Times New Roman"/>
              </a:rPr>
              <a:t>o</a:t>
            </a:r>
            <a:r>
              <a:rPr sz="1800" spc="25" dirty="0">
                <a:latin typeface="Times New Roman"/>
                <a:cs typeface="Times New Roman"/>
              </a:rPr>
              <a:t>m</a:t>
            </a:r>
            <a:r>
              <a:rPr sz="1800" spc="75" dirty="0">
                <a:latin typeface="Times New Roman"/>
                <a:cs typeface="Times New Roman"/>
              </a:rPr>
              <a:t>p</a:t>
            </a:r>
            <a:r>
              <a:rPr sz="1800" spc="100" dirty="0">
                <a:latin typeface="Times New Roman"/>
                <a:cs typeface="Times New Roman"/>
              </a:rPr>
              <a:t>a</a:t>
            </a:r>
            <a:r>
              <a:rPr sz="1800" spc="75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-120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Times New Roman"/>
                <a:cs typeface="Times New Roman"/>
              </a:rPr>
              <a:t>pr</a:t>
            </a:r>
            <a:r>
              <a:rPr sz="1800" spc="95" dirty="0">
                <a:latin typeface="Times New Roman"/>
                <a:cs typeface="Times New Roman"/>
              </a:rPr>
              <a:t>act</a:t>
            </a:r>
            <a:r>
              <a:rPr sz="1800" spc="20" dirty="0">
                <a:latin typeface="Times New Roman"/>
                <a:cs typeface="Times New Roman"/>
              </a:rPr>
              <a:t>i</a:t>
            </a:r>
            <a:r>
              <a:rPr sz="1800" spc="95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e 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95" dirty="0">
                <a:latin typeface="Times New Roman"/>
                <a:cs typeface="Times New Roman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o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45" dirty="0">
                <a:latin typeface="Times New Roman"/>
                <a:cs typeface="Times New Roman"/>
              </a:rPr>
              <a:t>s</a:t>
            </a:r>
            <a:r>
              <a:rPr sz="1800" spc="100" dirty="0">
                <a:latin typeface="Times New Roman"/>
                <a:cs typeface="Times New Roman"/>
              </a:rPr>
              <a:t>ta</a:t>
            </a:r>
            <a:r>
              <a:rPr sz="1800" spc="75" dirty="0">
                <a:latin typeface="Times New Roman"/>
                <a:cs typeface="Times New Roman"/>
              </a:rPr>
              <a:t>nd</a:t>
            </a:r>
            <a:r>
              <a:rPr sz="1800" spc="100" dirty="0">
                <a:latin typeface="Times New Roman"/>
                <a:cs typeface="Times New Roman"/>
              </a:rPr>
              <a:t>a</a:t>
            </a:r>
            <a:r>
              <a:rPr sz="1800" spc="75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2525" y="2390711"/>
            <a:ext cx="4014470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025">
              <a:lnSpc>
                <a:spcPct val="118200"/>
              </a:lnSpc>
              <a:spcBef>
                <a:spcPts val="100"/>
              </a:spcBef>
              <a:tabLst>
                <a:tab pos="3129280" algn="l"/>
              </a:tabLst>
            </a:pPr>
            <a:r>
              <a:rPr sz="1800" spc="45" dirty="0">
                <a:latin typeface="Times New Roman"/>
                <a:cs typeface="Times New Roman"/>
              </a:rPr>
              <a:t>D</a:t>
            </a:r>
            <a:r>
              <a:rPr sz="1800" spc="95" dirty="0">
                <a:latin typeface="Times New Roman"/>
                <a:cs typeface="Times New Roman"/>
              </a:rPr>
              <a:t>e</a:t>
            </a:r>
            <a:r>
              <a:rPr sz="1800" spc="45" dirty="0">
                <a:latin typeface="Times New Roman"/>
                <a:cs typeface="Times New Roman"/>
              </a:rPr>
              <a:t>s</a:t>
            </a:r>
            <a:r>
              <a:rPr sz="1800" spc="20" dirty="0">
                <a:latin typeface="Times New Roman"/>
                <a:cs typeface="Times New Roman"/>
              </a:rPr>
              <a:t>i</a:t>
            </a:r>
            <a:r>
              <a:rPr sz="1800" spc="70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25" dirty="0">
                <a:latin typeface="Times New Roman"/>
                <a:cs typeface="Times New Roman"/>
              </a:rPr>
              <a:t>i</a:t>
            </a:r>
            <a:r>
              <a:rPr sz="1800" spc="20" dirty="0">
                <a:latin typeface="Times New Roman"/>
                <a:cs typeface="Times New Roman"/>
              </a:rPr>
              <a:t>m</a:t>
            </a:r>
            <a:r>
              <a:rPr sz="1800" spc="70" dirty="0">
                <a:latin typeface="Times New Roman"/>
                <a:cs typeface="Times New Roman"/>
              </a:rPr>
              <a:t>p</a:t>
            </a:r>
            <a:r>
              <a:rPr sz="1800" spc="75" dirty="0">
                <a:latin typeface="Times New Roman"/>
                <a:cs typeface="Times New Roman"/>
              </a:rPr>
              <a:t>r</a:t>
            </a:r>
            <a:r>
              <a:rPr sz="1800" spc="70" dirty="0">
                <a:latin typeface="Times New Roman"/>
                <a:cs typeface="Times New Roman"/>
              </a:rPr>
              <a:t>ov</a:t>
            </a:r>
            <a:r>
              <a:rPr sz="1800" spc="100" dirty="0">
                <a:latin typeface="Times New Roman"/>
                <a:cs typeface="Times New Roman"/>
              </a:rPr>
              <a:t>e</a:t>
            </a:r>
            <a:r>
              <a:rPr sz="1800" spc="20" dirty="0">
                <a:latin typeface="Times New Roman"/>
                <a:cs typeface="Times New Roman"/>
              </a:rPr>
              <a:t>m</a:t>
            </a:r>
            <a:r>
              <a:rPr sz="1800" spc="100" dirty="0">
                <a:latin typeface="Times New Roman"/>
                <a:cs typeface="Times New Roman"/>
              </a:rPr>
              <a:t>e</a:t>
            </a:r>
            <a:r>
              <a:rPr sz="1800" spc="70" dirty="0">
                <a:latin typeface="Times New Roman"/>
                <a:cs typeface="Times New Roman"/>
              </a:rPr>
              <a:t>n</a:t>
            </a:r>
            <a:r>
              <a:rPr sz="1800" dirty="0">
                <a:latin typeface="Times New Roman"/>
                <a:cs typeface="Times New Roman"/>
              </a:rPr>
              <a:t>t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Times New Roman"/>
                <a:cs typeface="Times New Roman"/>
              </a:rPr>
              <a:t>(or</a:t>
            </a:r>
            <a:r>
              <a:rPr sz="1800" dirty="0">
                <a:latin typeface="Times New Roman"/>
                <a:cs typeface="Times New Roman"/>
              </a:rPr>
              <a:t>)	</a:t>
            </a:r>
            <a:r>
              <a:rPr sz="1800" spc="95" dirty="0">
                <a:latin typeface="Times New Roman"/>
                <a:cs typeface="Times New Roman"/>
              </a:rPr>
              <a:t>e</a:t>
            </a:r>
            <a:r>
              <a:rPr sz="1800" spc="70" dirty="0">
                <a:latin typeface="Times New Roman"/>
                <a:cs typeface="Times New Roman"/>
              </a:rPr>
              <a:t>v</a:t>
            </a:r>
            <a:r>
              <a:rPr sz="1800" spc="20" dirty="0">
                <a:latin typeface="Times New Roman"/>
                <a:cs typeface="Times New Roman"/>
              </a:rPr>
              <a:t>i</a:t>
            </a:r>
            <a:r>
              <a:rPr sz="1800" spc="70" dirty="0">
                <a:latin typeface="Times New Roman"/>
                <a:cs typeface="Times New Roman"/>
              </a:rPr>
              <a:t>d</a:t>
            </a:r>
            <a:r>
              <a:rPr sz="1800" spc="95" dirty="0">
                <a:latin typeface="Times New Roman"/>
                <a:cs typeface="Times New Roman"/>
              </a:rPr>
              <a:t>e</a:t>
            </a:r>
            <a:r>
              <a:rPr sz="1800" spc="70" dirty="0">
                <a:latin typeface="Times New Roman"/>
                <a:cs typeface="Times New Roman"/>
              </a:rPr>
              <a:t>n</a:t>
            </a:r>
            <a:r>
              <a:rPr sz="1800" spc="20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e  of </a:t>
            </a:r>
            <a:r>
              <a:rPr sz="1800" spc="70" dirty="0">
                <a:latin typeface="Times New Roman"/>
                <a:cs typeface="Times New Roman"/>
              </a:rPr>
              <a:t>poo</a:t>
            </a:r>
            <a:r>
              <a:rPr sz="1800" dirty="0">
                <a:latin typeface="Times New Roman"/>
                <a:cs typeface="Times New Roman"/>
              </a:rPr>
              <a:t>r</a:t>
            </a:r>
            <a:r>
              <a:rPr sz="1800" spc="-225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Times New Roman"/>
                <a:cs typeface="Times New Roman"/>
              </a:rPr>
              <a:t>qu</a:t>
            </a:r>
            <a:r>
              <a:rPr sz="1800" spc="95" dirty="0">
                <a:latin typeface="Times New Roman"/>
                <a:cs typeface="Times New Roman"/>
              </a:rPr>
              <a:t>a</a:t>
            </a:r>
            <a:r>
              <a:rPr sz="1800" spc="20" dirty="0">
                <a:latin typeface="Times New Roman"/>
                <a:cs typeface="Times New Roman"/>
              </a:rPr>
              <a:t>li</a:t>
            </a:r>
            <a:r>
              <a:rPr sz="1800" spc="95" dirty="0">
                <a:latin typeface="Times New Roman"/>
                <a:cs typeface="Times New Roman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s</a:t>
            </a:r>
            <a:r>
              <a:rPr sz="1800" spc="20" dirty="0">
                <a:latin typeface="Times New Roman"/>
                <a:cs typeface="Times New Roman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rv</a:t>
            </a:r>
            <a:r>
              <a:rPr sz="1800" spc="-55" dirty="0">
                <a:latin typeface="Times New Roman"/>
                <a:cs typeface="Times New Roman"/>
              </a:rPr>
              <a:t>i</a:t>
            </a:r>
            <a:r>
              <a:rPr sz="1800" spc="20" dirty="0">
                <a:latin typeface="Times New Roman"/>
                <a:cs typeface="Times New Roman"/>
              </a:rPr>
              <a:t>ce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62653" y="3199510"/>
            <a:ext cx="228600" cy="533400"/>
            <a:chOff x="3962653" y="3199510"/>
            <a:chExt cx="228600" cy="5334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2653" y="3636771"/>
              <a:ext cx="228346" cy="9601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60062" y="3199510"/>
              <a:ext cx="31115" cy="508634"/>
            </a:xfrm>
            <a:custGeom>
              <a:avLst/>
              <a:gdLst/>
              <a:ahLst/>
              <a:cxnLst/>
              <a:rect l="l" t="t" r="r" b="b"/>
              <a:pathLst>
                <a:path w="31114" h="508635">
                  <a:moveTo>
                    <a:pt x="27939" y="0"/>
                  </a:moveTo>
                  <a:lnTo>
                    <a:pt x="0" y="0"/>
                  </a:lnTo>
                  <a:lnTo>
                    <a:pt x="3175" y="497331"/>
                  </a:lnTo>
                  <a:lnTo>
                    <a:pt x="17145" y="508126"/>
                  </a:lnTo>
                  <a:lnTo>
                    <a:pt x="30987" y="497331"/>
                  </a:lnTo>
                  <a:lnTo>
                    <a:pt x="30861" y="437261"/>
                  </a:lnTo>
                  <a:lnTo>
                    <a:pt x="27939" y="0"/>
                  </a:lnTo>
                  <a:close/>
                </a:path>
              </a:pathLst>
            </a:custGeom>
            <a:solidFill>
              <a:srgbClr val="04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410200" y="4113784"/>
            <a:ext cx="542925" cy="619125"/>
            <a:chOff x="5410200" y="4113784"/>
            <a:chExt cx="542925" cy="6191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3048" y="4628642"/>
              <a:ext cx="99822" cy="10375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10200" y="4113784"/>
              <a:ext cx="526415" cy="600075"/>
            </a:xfrm>
            <a:custGeom>
              <a:avLst/>
              <a:gdLst/>
              <a:ahLst/>
              <a:cxnLst/>
              <a:rect l="l" t="t" r="r" b="b"/>
              <a:pathLst>
                <a:path w="526414" h="600075">
                  <a:moveTo>
                    <a:pt x="9778" y="0"/>
                  </a:moveTo>
                  <a:lnTo>
                    <a:pt x="0" y="8382"/>
                  </a:lnTo>
                  <a:lnTo>
                    <a:pt x="513969" y="595503"/>
                  </a:lnTo>
                  <a:lnTo>
                    <a:pt x="526034" y="599567"/>
                  </a:lnTo>
                  <a:lnTo>
                    <a:pt x="523621" y="587248"/>
                  </a:lnTo>
                  <a:lnTo>
                    <a:pt x="9778" y="0"/>
                  </a:lnTo>
                  <a:close/>
                </a:path>
              </a:pathLst>
            </a:custGeom>
            <a:solidFill>
              <a:srgbClr val="04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257800" y="5104129"/>
            <a:ext cx="619125" cy="695325"/>
            <a:chOff x="5257800" y="5104129"/>
            <a:chExt cx="619125" cy="69532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7800" y="5695416"/>
              <a:ext cx="100075" cy="1035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274691" y="5104129"/>
              <a:ext cx="601980" cy="676275"/>
            </a:xfrm>
            <a:custGeom>
              <a:avLst/>
              <a:gdLst/>
              <a:ahLst/>
              <a:cxnLst/>
              <a:rect l="l" t="t" r="r" b="b"/>
              <a:pathLst>
                <a:path w="601979" h="676275">
                  <a:moveTo>
                    <a:pt x="592328" y="0"/>
                  </a:moveTo>
                  <a:lnTo>
                    <a:pt x="2539" y="663333"/>
                  </a:lnTo>
                  <a:lnTo>
                    <a:pt x="0" y="675855"/>
                  </a:lnTo>
                  <a:lnTo>
                    <a:pt x="12064" y="671918"/>
                  </a:lnTo>
                  <a:lnTo>
                    <a:pt x="601853" y="8382"/>
                  </a:lnTo>
                  <a:lnTo>
                    <a:pt x="592328" y="0"/>
                  </a:lnTo>
                  <a:close/>
                </a:path>
              </a:pathLst>
            </a:custGeom>
            <a:solidFill>
              <a:srgbClr val="04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819400" y="5256403"/>
            <a:ext cx="685800" cy="542925"/>
            <a:chOff x="2819400" y="5256403"/>
            <a:chExt cx="685800" cy="542925"/>
          </a:xfrm>
        </p:grpSpPr>
        <p:sp>
          <p:nvSpPr>
            <p:cNvPr id="19" name="object 19"/>
            <p:cNvSpPr/>
            <p:nvPr/>
          </p:nvSpPr>
          <p:spPr>
            <a:xfrm>
              <a:off x="2839211" y="5272024"/>
              <a:ext cx="665480" cy="527685"/>
            </a:xfrm>
            <a:custGeom>
              <a:avLst/>
              <a:gdLst/>
              <a:ahLst/>
              <a:cxnLst/>
              <a:rect l="l" t="t" r="r" b="b"/>
              <a:pathLst>
                <a:path w="665479" h="527685">
                  <a:moveTo>
                    <a:pt x="0" y="0"/>
                  </a:moveTo>
                  <a:lnTo>
                    <a:pt x="4699" y="11810"/>
                  </a:lnTo>
                  <a:lnTo>
                    <a:pt x="657605" y="527126"/>
                  </a:lnTo>
                  <a:lnTo>
                    <a:pt x="665479" y="517016"/>
                  </a:lnTo>
                  <a:lnTo>
                    <a:pt x="12318" y="16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9400" y="5256403"/>
              <a:ext cx="103505" cy="97535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895600" y="4113784"/>
            <a:ext cx="456565" cy="466725"/>
            <a:chOff x="2895600" y="4113784"/>
            <a:chExt cx="456565" cy="466725"/>
          </a:xfrm>
        </p:grpSpPr>
        <p:sp>
          <p:nvSpPr>
            <p:cNvPr id="22" name="object 22"/>
            <p:cNvSpPr/>
            <p:nvPr/>
          </p:nvSpPr>
          <p:spPr>
            <a:xfrm>
              <a:off x="2895600" y="4131691"/>
              <a:ext cx="439420" cy="448945"/>
            </a:xfrm>
            <a:custGeom>
              <a:avLst/>
              <a:gdLst/>
              <a:ahLst/>
              <a:cxnLst/>
              <a:rect l="l" t="t" r="r" b="b"/>
              <a:pathLst>
                <a:path w="439420" h="448945">
                  <a:moveTo>
                    <a:pt x="439038" y="0"/>
                  </a:moveTo>
                  <a:lnTo>
                    <a:pt x="427100" y="3174"/>
                  </a:lnTo>
                  <a:lnTo>
                    <a:pt x="0" y="439673"/>
                  </a:lnTo>
                  <a:lnTo>
                    <a:pt x="8889" y="448690"/>
                  </a:lnTo>
                  <a:lnTo>
                    <a:pt x="435863" y="12191"/>
                  </a:lnTo>
                  <a:lnTo>
                    <a:pt x="439038" y="0"/>
                  </a:lnTo>
                  <a:close/>
                </a:path>
              </a:pathLst>
            </a:custGeom>
            <a:solidFill>
              <a:srgbClr val="04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2088" y="4113784"/>
              <a:ext cx="100075" cy="102235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6064" y="1167828"/>
            <a:ext cx="5724525" cy="3395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0" dirty="0">
                <a:solidFill>
                  <a:srgbClr val="FF0000"/>
                </a:solidFill>
                <a:latin typeface="Times New Roman"/>
                <a:cs typeface="Times New Roman"/>
              </a:rPr>
              <a:t>EVALUATION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400" spc="-150" dirty="0">
                <a:solidFill>
                  <a:srgbClr val="FF0000"/>
                </a:solidFill>
                <a:latin typeface="Times New Roman"/>
                <a:cs typeface="Times New Roman"/>
              </a:rPr>
              <a:t>PATIENT</a:t>
            </a:r>
            <a:r>
              <a:rPr sz="2400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COUNSELLING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5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400" b="1" spc="-20" dirty="0">
                <a:latin typeface="Times New Roman"/>
                <a:cs typeface="Times New Roman"/>
              </a:rPr>
              <a:t>It</a:t>
            </a:r>
            <a:r>
              <a:rPr sz="2400" b="1" spc="290" dirty="0">
                <a:latin typeface="Times New Roman"/>
                <a:cs typeface="Times New Roman"/>
              </a:rPr>
              <a:t> </a:t>
            </a:r>
            <a:r>
              <a:rPr sz="2400" b="1" spc="55" dirty="0">
                <a:latin typeface="Times New Roman"/>
                <a:cs typeface="Times New Roman"/>
              </a:rPr>
              <a:t>dividesinto</a:t>
            </a:r>
            <a:r>
              <a:rPr sz="2400" spc="5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365125" marR="2907665">
              <a:lnSpc>
                <a:spcPct val="120800"/>
              </a:lnSpc>
            </a:pPr>
            <a:r>
              <a:rPr sz="2400" spc="170" dirty="0">
                <a:latin typeface="Times New Roman"/>
                <a:cs typeface="Times New Roman"/>
              </a:rPr>
              <a:t>I</a:t>
            </a:r>
            <a:r>
              <a:rPr sz="2400" spc="70" dirty="0">
                <a:latin typeface="Times New Roman"/>
                <a:cs typeface="Times New Roman"/>
              </a:rPr>
              <a:t>n</a:t>
            </a:r>
            <a:r>
              <a:rPr sz="2400" spc="150" dirty="0">
                <a:latin typeface="Times New Roman"/>
                <a:cs typeface="Times New Roman"/>
              </a:rPr>
              <a:t>t</a:t>
            </a:r>
            <a:r>
              <a:rPr sz="2400" spc="170" dirty="0">
                <a:latin typeface="Times New Roman"/>
                <a:cs typeface="Times New Roman"/>
              </a:rPr>
              <a:t>r</a:t>
            </a:r>
            <a:r>
              <a:rPr sz="2400" spc="145" dirty="0">
                <a:latin typeface="Times New Roman"/>
                <a:cs typeface="Times New Roman"/>
              </a:rPr>
              <a:t>od</a:t>
            </a:r>
            <a:r>
              <a:rPr sz="2400" spc="70" dirty="0">
                <a:latin typeface="Times New Roman"/>
                <a:cs typeface="Times New Roman"/>
              </a:rPr>
              <a:t>u</a:t>
            </a:r>
            <a:r>
              <a:rPr sz="2400" spc="125" dirty="0">
                <a:latin typeface="Times New Roman"/>
                <a:cs typeface="Times New Roman"/>
              </a:rPr>
              <a:t>c</a:t>
            </a:r>
            <a:r>
              <a:rPr sz="2400" spc="150" dirty="0">
                <a:latin typeface="Times New Roman"/>
                <a:cs typeface="Times New Roman"/>
              </a:rPr>
              <a:t>ti</a:t>
            </a:r>
            <a:r>
              <a:rPr sz="2400" spc="14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75" dirty="0">
                <a:latin typeface="Times New Roman"/>
                <a:cs typeface="Times New Roman"/>
              </a:rPr>
              <a:t>it</a:t>
            </a:r>
            <a:r>
              <a:rPr sz="2400" spc="55" dirty="0">
                <a:latin typeface="Times New Roman"/>
                <a:cs typeface="Times New Roman"/>
              </a:rPr>
              <a:t>e</a:t>
            </a:r>
            <a:r>
              <a:rPr sz="2400" spc="-7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s  </a:t>
            </a:r>
            <a:r>
              <a:rPr sz="2400" spc="95" dirty="0">
                <a:latin typeface="Times New Roman"/>
                <a:cs typeface="Times New Roman"/>
              </a:rPr>
              <a:t>Content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items </a:t>
            </a:r>
            <a:r>
              <a:rPr sz="2400" spc="45" dirty="0">
                <a:latin typeface="Times New Roman"/>
                <a:cs typeface="Times New Roman"/>
              </a:rPr>
              <a:t> Process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Times New Roman"/>
                <a:cs typeface="Times New Roman"/>
              </a:rPr>
              <a:t>items 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Conclusion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Times New Roman"/>
                <a:cs typeface="Times New Roman"/>
              </a:rPr>
              <a:t>items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283</Words>
  <Application>Microsoft Office PowerPoint</Application>
  <PresentationFormat>Widescreen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Cambria</vt:lpstr>
      <vt:lpstr>Courier New</vt:lpstr>
      <vt:lpstr>Microsoft Sans Serif</vt:lpstr>
      <vt:lpstr>Times New Roman</vt:lpstr>
      <vt:lpstr>Wingdings</vt:lpstr>
      <vt:lpstr>Office Theme</vt:lpstr>
      <vt:lpstr>PowerPoint Presentation</vt:lpstr>
      <vt:lpstr>DEFINITION</vt:lpstr>
      <vt:lpstr>Quality Assurance Services(QA)</vt:lpstr>
      <vt:lpstr>Con t d…</vt:lpstr>
      <vt:lpstr>ASSESSMENT OF THE SERVICES</vt:lpstr>
      <vt:lpstr>AUDIT</vt:lpstr>
      <vt:lpstr>WHAT IS MEASURED IN AUDIT?</vt:lpstr>
      <vt:lpstr>AUDIT CYCLE</vt:lpstr>
      <vt:lpstr>PowerPoint Presentation</vt:lpstr>
      <vt:lpstr>POINTS TO EVALUATE COUNSELLING</vt:lpstr>
      <vt:lpstr>PowerPoint Presentation</vt:lpstr>
      <vt:lpstr>Quality assurance in DI services</vt:lpstr>
      <vt:lpstr>Evaluation methods &amp; monitoring</vt:lpstr>
      <vt:lpstr>PowerPoint Presentation</vt:lpstr>
      <vt:lpstr>Processes level</vt:lpstr>
      <vt:lpstr>Output levels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2024-09-15T14:56:43Z</dcterms:created>
  <dcterms:modified xsi:type="dcterms:W3CDTF">2024-09-15T14:59:10Z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