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21"/>
  </p:notesMasterIdLst>
  <p:handoutMasterIdLst>
    <p:handoutMasterId r:id="rId22"/>
  </p:handoutMasterIdLst>
  <p:sldIdLst>
    <p:sldId id="263" r:id="rId5"/>
    <p:sldId id="262" r:id="rId6"/>
    <p:sldId id="264" r:id="rId7"/>
    <p:sldId id="265" r:id="rId8"/>
    <p:sldId id="267" r:id="rId9"/>
    <p:sldId id="266" r:id="rId10"/>
    <p:sldId id="268" r:id="rId11"/>
    <p:sldId id="269" r:id="rId12"/>
    <p:sldId id="270" r:id="rId13"/>
    <p:sldId id="271" r:id="rId14"/>
    <p:sldId id="272" r:id="rId15"/>
    <p:sldId id="273" r:id="rId16"/>
    <p:sldId id="274" r:id="rId17"/>
    <p:sldId id="275" r:id="rId18"/>
    <p:sldId id="276" r:id="rId19"/>
    <p:sldId id="277"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4" d="100"/>
          <a:sy n="74" d="100"/>
        </p:scale>
        <p:origin x="576" y="54"/>
      </p:cViewPr>
      <p:guideLst>
        <p:guide orient="horz" pos="2160"/>
        <p:guide pos="3840"/>
      </p:guideLst>
    </p:cSldViewPr>
  </p:slideViewPr>
  <p:notesTextViewPr>
    <p:cViewPr>
      <p:scale>
        <a:sx n="1" d="1"/>
        <a:sy n="1" d="1"/>
      </p:scale>
      <p:origin x="0" y="0"/>
    </p:cViewPr>
  </p:notesTextViewPr>
  <p:notesViewPr>
    <p:cSldViewPr snapToGrid="0">
      <p:cViewPr varScale="1">
        <p:scale>
          <a:sx n="51" d="100"/>
          <a:sy n="51" d="100"/>
        </p:scale>
        <p:origin x="2692" y="2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7280BD50-F72A-443A-8A7C-9A6A969C2F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xmlns="" id="{70149BFF-D5FE-41B9-B89E-346E6FC2BE4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089FD3E-56F1-4D93-A064-62BE23F429F1}" type="datetimeFigureOut">
              <a:rPr lang="en-IN" smtClean="0"/>
              <a:t>17-09-2024</a:t>
            </a:fld>
            <a:endParaRPr lang="en-IN"/>
          </a:p>
        </p:txBody>
      </p:sp>
      <p:sp>
        <p:nvSpPr>
          <p:cNvPr id="4" name="Footer Placeholder 3">
            <a:extLst>
              <a:ext uri="{FF2B5EF4-FFF2-40B4-BE49-F238E27FC236}">
                <a16:creationId xmlns:a16="http://schemas.microsoft.com/office/drawing/2014/main" xmlns="" id="{3A7AE4AE-8780-4C06-B105-E50A0CB1171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a16="http://schemas.microsoft.com/office/drawing/2014/main" xmlns="" id="{1F349081-626D-42D4-96E8-DBE21E03E4C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AEBE145-7B0B-4BFC-A728-545BF59A6F16}" type="slidenum">
              <a:rPr lang="en-IN" smtClean="0"/>
              <a:t>‹#›</a:t>
            </a:fld>
            <a:endParaRPr lang="en-IN"/>
          </a:p>
        </p:txBody>
      </p:sp>
    </p:spTree>
    <p:extLst>
      <p:ext uri="{BB962C8B-B14F-4D97-AF65-F5344CB8AC3E}">
        <p14:creationId xmlns:p14="http://schemas.microsoft.com/office/powerpoint/2010/main" val="27310479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B86AA5-8483-44CB-A555-9041E2D72D7A}" type="datetimeFigureOut">
              <a:rPr lang="en-IN" smtClean="0"/>
              <a:t>17-09-2024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44A333-46EF-4665-ACD4-6848AE646224}" type="slidenum">
              <a:rPr lang="en-IN" smtClean="0"/>
              <a:t>‹#›</a:t>
            </a:fld>
            <a:endParaRPr lang="en-IN"/>
          </a:p>
        </p:txBody>
      </p:sp>
    </p:spTree>
    <p:extLst>
      <p:ext uri="{BB962C8B-B14F-4D97-AF65-F5344CB8AC3E}">
        <p14:creationId xmlns:p14="http://schemas.microsoft.com/office/powerpoint/2010/main" val="3766717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44A333-46EF-4665-ACD4-6848AE646224}" type="slidenum">
              <a:rPr lang="en-IN" smtClean="0"/>
              <a:t>1</a:t>
            </a:fld>
            <a:endParaRPr lang="en-IN"/>
          </a:p>
        </p:txBody>
      </p:sp>
    </p:spTree>
    <p:extLst>
      <p:ext uri="{BB962C8B-B14F-4D97-AF65-F5344CB8AC3E}">
        <p14:creationId xmlns:p14="http://schemas.microsoft.com/office/powerpoint/2010/main" val="37368328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93AAA87-EE50-4CC2-8C52-82030313337F}" type="datetime1">
              <a:rPr lang="en-IN" smtClean="0"/>
              <a:t>17-09-2024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850581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28DFF7-7C43-461D-AB22-FF5A0F9BF284}" type="datetime1">
              <a:rPr lang="en-IN" smtClean="0"/>
              <a:t>17-09-2024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018860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35C646-6F85-45DE-864F-F647ABA591AA}" type="datetime1">
              <a:rPr lang="en-IN" smtClean="0"/>
              <a:t>17-09-2024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1249741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069BBE-A0ED-46E1-8E59-F9D1ED40D5B9}" type="datetime1">
              <a:rPr lang="en-IN" smtClean="0"/>
              <a:t>17-09-2024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610179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3D76372-6530-4B40-A963-D435B3B82545}" type="datetime1">
              <a:rPr lang="en-IN" smtClean="0"/>
              <a:t>17-09-2024</a:t>
            </a:fld>
            <a:endParaRPr lang="en-IN"/>
          </a:p>
        </p:txBody>
      </p:sp>
      <p:sp>
        <p:nvSpPr>
          <p:cNvPr id="8" name="Footer Placeholder 7"/>
          <p:cNvSpPr>
            <a:spLocks noGrp="1"/>
          </p:cNvSpPr>
          <p:nvPr>
            <p:ph type="ftr" sz="quarter" idx="11"/>
          </p:nvPr>
        </p:nvSpPr>
        <p:spPr/>
        <p:txBody>
          <a:bodyPr/>
          <a:lstStyle/>
          <a:p>
            <a:r>
              <a:rPr lang="en-IN" smtClean="0"/>
              <a:t>RDP</a:t>
            </a:r>
            <a:endParaRPr lang="en-IN"/>
          </a:p>
        </p:txBody>
      </p:sp>
      <p:sp>
        <p:nvSpPr>
          <p:cNvPr id="9" name="Slide Number Placeholder 8"/>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4285383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B70166A-3346-43E8-8D6E-3E7C3CA95825}" type="datetime1">
              <a:rPr lang="en-IN" smtClean="0"/>
              <a:t>17-09-2024</a:t>
            </a:fld>
            <a:endParaRPr lang="en-IN"/>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995823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D9C0A9-6BF8-4472-A27A-3505205584D1}" type="datetime1">
              <a:rPr lang="en-IN" smtClean="0"/>
              <a:t>17-09-2024</a:t>
            </a:fld>
            <a:endParaRPr lang="en-IN"/>
          </a:p>
        </p:txBody>
      </p:sp>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1777871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FCA6D18-CA2E-4612-9B72-26C89F094049}" type="datetime1">
              <a:rPr lang="en-IN" smtClean="0"/>
              <a:t>17-09-2024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25218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D8D2EA9-0EF9-4F47-9EE8-F622DC7EB151}" type="datetime1">
              <a:rPr lang="en-IN" smtClean="0"/>
              <a:t>17-09-2024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3182239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5B6986-E60D-49A9-83E5-3ACB6B47FEDD}" type="datetime1">
              <a:rPr lang="en-IN" smtClean="0"/>
              <a:t>17-09-2024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3860266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8C74CD-2EC2-4AA8-878F-F75C7713189D}" type="datetime1">
              <a:rPr lang="en-IN" smtClean="0"/>
              <a:t>17-09-2024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4204201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D7CA6A-22BF-4AAD-BB6D-D61E7249EB00}" type="datetime1">
              <a:rPr lang="en-IN" smtClean="0"/>
              <a:t>17-09-2024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RDP</a:t>
            </a:r>
            <a:endParaRPr lang="en-IN"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B54A7E-2395-4D35-824E-25842394C6F0}" type="slidenum">
              <a:rPr lang="en-IN" smtClean="0"/>
              <a:t>‹#›</a:t>
            </a:fld>
            <a:endParaRPr lang="en-IN"/>
          </a:p>
        </p:txBody>
      </p:sp>
      <p:pic>
        <p:nvPicPr>
          <p:cNvPr id="8" name="Picture 2" descr="https://dranimeshdas.com/wp-content/uploads/2024/08/drugs.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53616" y="365125"/>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userDrawn="1"/>
        </p:nvSpPr>
        <p:spPr>
          <a:xfrm rot="20006977">
            <a:off x="1146736" y="2929365"/>
            <a:ext cx="9855200" cy="830997"/>
          </a:xfrm>
          <a:prstGeom prst="rect">
            <a:avLst/>
          </a:prstGeom>
          <a:noFill/>
        </p:spPr>
        <p:txBody>
          <a:bodyPr wrap="square" rtlCol="0">
            <a:spAutoFit/>
          </a:bodyPr>
          <a:lstStyle/>
          <a:p>
            <a:pPr algn="ctr"/>
            <a:r>
              <a:rPr lang="en-US" sz="4800" b="1" dirty="0" smtClean="0">
                <a:solidFill>
                  <a:schemeClr val="bg2"/>
                </a:solidFill>
                <a:latin typeface="Times New Roman" panose="02020603050405020304" pitchFamily="18" charset="0"/>
                <a:cs typeface="Times New Roman" panose="02020603050405020304" pitchFamily="18" charset="0"/>
              </a:rPr>
              <a:t>RESEARCH DOCTOR PHARMA </a:t>
            </a:r>
            <a:r>
              <a:rPr lang="en-US" sz="4800" b="1" dirty="0" smtClean="0">
                <a:solidFill>
                  <a:schemeClr val="bg2"/>
                </a:solidFill>
                <a:latin typeface="Times New Roman" panose="02020603050405020304" pitchFamily="18" charset="0"/>
                <a:cs typeface="Times New Roman" panose="02020603050405020304" pitchFamily="18" charset="0"/>
              </a:rPr>
              <a:t>  </a:t>
            </a:r>
            <a:endParaRPr lang="en-US" sz="4800" b="1" dirty="0">
              <a:solidFill>
                <a:schemeClr val="bg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072706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211016" y="6542088"/>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598079" y="6557962"/>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xmlns="" id="{D8957920-506D-4F31-9CB9-011BD525C6C5}"/>
              </a:ext>
            </a:extLst>
          </p:cNvPr>
          <p:cNvSpPr txBox="1"/>
          <p:nvPr/>
        </p:nvSpPr>
        <p:spPr>
          <a:xfrm>
            <a:off x="1986631" y="867091"/>
            <a:ext cx="7848600" cy="1077218"/>
          </a:xfrm>
          <a:prstGeom prst="rect">
            <a:avLst/>
          </a:prstGeom>
          <a:noFill/>
        </p:spPr>
        <p:txBody>
          <a:bodyPr wrap="square" rtlCol="0">
            <a:spAutoFit/>
          </a:bodyPr>
          <a:lstStyle/>
          <a:p>
            <a:pPr algn="ctr"/>
            <a:r>
              <a:rPr lang="en-IN" sz="3200" b="1" u="sng" dirty="0">
                <a:latin typeface="Times New Roman" panose="02020603050405020304" pitchFamily="18" charset="0"/>
                <a:cs typeface="Times New Roman" panose="02020603050405020304" pitchFamily="18" charset="0"/>
              </a:rPr>
              <a:t>PHARMACOGNOSY AND PHYTOPHARMACEUTICALS</a:t>
            </a:r>
          </a:p>
        </p:txBody>
      </p:sp>
      <p:sp>
        <p:nvSpPr>
          <p:cNvPr id="20" name="TextBox 19">
            <a:extLst>
              <a:ext uri="{FF2B5EF4-FFF2-40B4-BE49-F238E27FC236}">
                <a16:creationId xmlns:a16="http://schemas.microsoft.com/office/drawing/2014/main" xmlns="" id="{E5D32C6D-EED6-45D3-B2F4-4A294908127E}"/>
              </a:ext>
            </a:extLst>
          </p:cNvPr>
          <p:cNvSpPr txBox="1"/>
          <p:nvPr/>
        </p:nvSpPr>
        <p:spPr>
          <a:xfrm>
            <a:off x="2166937" y="3306750"/>
            <a:ext cx="7848600" cy="1077218"/>
          </a:xfrm>
          <a:prstGeom prst="rect">
            <a:avLst/>
          </a:prstGeom>
          <a:noFill/>
        </p:spPr>
        <p:txBody>
          <a:bodyPr wrap="square" rtlCol="0">
            <a:spAutoFit/>
          </a:bodyPr>
          <a:lstStyle/>
          <a:p>
            <a:pPr algn="ctr"/>
            <a:r>
              <a:rPr lang="en-US" sz="3200" b="1" u="sng" dirty="0">
                <a:latin typeface="Times New Roman" panose="02020603050405020304" pitchFamily="18" charset="0"/>
                <a:cs typeface="Times New Roman" panose="02020603050405020304" pitchFamily="18" charset="0"/>
              </a:rPr>
              <a:t>Macro, powder and microscopic study of </a:t>
            </a:r>
            <a:r>
              <a:rPr lang="en-US" sz="3200" b="1" u="sng" dirty="0" err="1">
                <a:latin typeface="Times New Roman" panose="02020603050405020304" pitchFamily="18" charset="0"/>
                <a:cs typeface="Times New Roman" panose="02020603050405020304" pitchFamily="18" charset="0"/>
              </a:rPr>
              <a:t>Quassia</a:t>
            </a:r>
            <a:endParaRPr lang="en-IN" sz="3200" b="1" u="sng" dirty="0">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a:t>
            </a:fld>
            <a:endParaRPr lang="en-IN"/>
          </a:p>
        </p:txBody>
      </p:sp>
    </p:spTree>
    <p:extLst>
      <p:ext uri="{BB962C8B-B14F-4D97-AF65-F5344CB8AC3E}">
        <p14:creationId xmlns:p14="http://schemas.microsoft.com/office/powerpoint/2010/main" val="4049683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IN" sz="2000" b="1" u="sng" dirty="0">
                <a:latin typeface="Times New Roman" panose="02020603050405020304" pitchFamily="18" charset="0"/>
                <a:cs typeface="Times New Roman" panose="02020603050405020304" pitchFamily="18" charset="0"/>
              </a:rPr>
              <a:t>QUASSIA</a:t>
            </a: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sp>
        <p:nvSpPr>
          <p:cNvPr id="6" name="Rectangle 5"/>
          <p:cNvSpPr/>
          <p:nvPr/>
        </p:nvSpPr>
        <p:spPr>
          <a:xfrm>
            <a:off x="971548" y="870109"/>
            <a:ext cx="11070197" cy="2554545"/>
          </a:xfrm>
          <a:prstGeom prst="rect">
            <a:avLst/>
          </a:prstGeom>
        </p:spPr>
        <p:txBody>
          <a:bodyPr wrap="square">
            <a:spAutoFit/>
          </a:bodyPr>
          <a:lstStyle/>
          <a:p>
            <a:r>
              <a:rPr lang="en-US" sz="1600" b="1" dirty="0">
                <a:latin typeface="Times New Roman" panose="02020603050405020304" pitchFamily="18" charset="0"/>
                <a:cs typeface="Times New Roman" panose="02020603050405020304" pitchFamily="18" charset="0"/>
              </a:rPr>
              <a:t>Synonyms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Quassia</a:t>
            </a:r>
            <a:r>
              <a:rPr lang="en-US" sz="1600" dirty="0">
                <a:latin typeface="Times New Roman" panose="02020603050405020304" pitchFamily="18" charset="0"/>
                <a:cs typeface="Times New Roman" panose="02020603050405020304" pitchFamily="18" charset="0"/>
              </a:rPr>
              <a:t> wood, Bitter wood, </a:t>
            </a:r>
            <a:r>
              <a:rPr lang="en-US" sz="1600" dirty="0" err="1">
                <a:latin typeface="Times New Roman" panose="02020603050405020304" pitchFamily="18" charset="0"/>
                <a:cs typeface="Times New Roman" panose="02020603050405020304" pitchFamily="18" charset="0"/>
              </a:rPr>
              <a:t>Bharangi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Hin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Charangi</a:t>
            </a:r>
            <a:r>
              <a:rPr lang="en-US" sz="1600" dirty="0">
                <a:latin typeface="Times New Roman" panose="02020603050405020304" pitchFamily="18" charset="0"/>
                <a:cs typeface="Times New Roman" panose="02020603050405020304" pitchFamily="18" charset="0"/>
              </a:rPr>
              <a:t> (Sans.)</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Biological source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Quassia</a:t>
            </a:r>
            <a:r>
              <a:rPr lang="en-US" sz="1600" dirty="0">
                <a:latin typeface="Times New Roman" panose="02020603050405020304" pitchFamily="18" charset="0"/>
                <a:cs typeface="Times New Roman" panose="02020603050405020304" pitchFamily="18" charset="0"/>
              </a:rPr>
              <a:t> consists of the dried stem wood of </a:t>
            </a:r>
            <a:r>
              <a:rPr lang="en-US" sz="1600" dirty="0" err="1">
                <a:latin typeface="Times New Roman" panose="02020603050405020304" pitchFamily="18" charset="0"/>
                <a:cs typeface="Times New Roman" panose="02020603050405020304" pitchFamily="18" charset="0"/>
              </a:rPr>
              <a:t>Picrasma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excelsa</a:t>
            </a:r>
            <a:r>
              <a:rPr lang="en-US" sz="1600" dirty="0">
                <a:latin typeface="Times New Roman" panose="02020603050405020304" pitchFamily="18" charset="0"/>
                <a:cs typeface="Times New Roman" panose="02020603050405020304" pitchFamily="18" charset="0"/>
              </a:rPr>
              <a:t> (Sw.) Planch; </a:t>
            </a:r>
            <a:r>
              <a:rPr lang="en-US" sz="1600" dirty="0" err="1">
                <a:latin typeface="Times New Roman" panose="02020603050405020304" pitchFamily="18" charset="0"/>
                <a:cs typeface="Times New Roman" panose="02020603050405020304" pitchFamily="18" charset="0"/>
              </a:rPr>
              <a:t>Picrasma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quassioides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Benth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Picroena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excelsa</a:t>
            </a:r>
            <a:r>
              <a:rPr lang="en-US" sz="1600" dirty="0">
                <a:latin typeface="Times New Roman" panose="02020603050405020304" pitchFamily="18" charset="0"/>
                <a:cs typeface="Times New Roman" panose="02020603050405020304" pitchFamily="18" charset="0"/>
              </a:rPr>
              <a:t> or </a:t>
            </a:r>
            <a:r>
              <a:rPr lang="en-US" sz="1600" dirty="0" err="1">
                <a:latin typeface="Times New Roman" panose="02020603050405020304" pitchFamily="18" charset="0"/>
                <a:cs typeface="Times New Roman" panose="02020603050405020304" pitchFamily="18" charset="0"/>
              </a:rPr>
              <a:t>Picrasma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quassioides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Benth</a:t>
            </a:r>
            <a:r>
              <a:rPr lang="en-US" sz="1600" dirty="0">
                <a:latin typeface="Times New Roman" panose="02020603050405020304" pitchFamily="18" charset="0"/>
                <a:cs typeface="Times New Roman" panose="02020603050405020304" pitchFamily="18" charset="0"/>
              </a:rPr>
              <a:t> which is known in commerce as Jamaica </a:t>
            </a:r>
            <a:r>
              <a:rPr lang="en-US" sz="1600" dirty="0" err="1">
                <a:latin typeface="Times New Roman" panose="02020603050405020304" pitchFamily="18" charset="0"/>
                <a:cs typeface="Times New Roman" panose="02020603050405020304" pitchFamily="18" charset="0"/>
              </a:rPr>
              <a:t>Quassia</a:t>
            </a:r>
            <a:r>
              <a:rPr lang="en-US" sz="1600" dirty="0">
                <a:latin typeface="Times New Roman" panose="02020603050405020304" pitchFamily="18" charset="0"/>
                <a:cs typeface="Times New Roman" panose="02020603050405020304" pitchFamily="18" charset="0"/>
              </a:rPr>
              <a:t>.</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Family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Simarubaceae</a:t>
            </a:r>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pPr lvl="0"/>
            <a:r>
              <a:rPr lang="en-US" sz="1600" b="1" dirty="0">
                <a:solidFill>
                  <a:prstClr val="black"/>
                </a:solidFill>
                <a:latin typeface="Times New Roman" panose="02020603050405020304" pitchFamily="18" charset="0"/>
                <a:cs typeface="Times New Roman" panose="02020603050405020304" pitchFamily="18" charset="0"/>
              </a:rPr>
              <a:t>Geographical location : </a:t>
            </a:r>
            <a:r>
              <a:rPr lang="en-US" sz="1600" dirty="0">
                <a:solidFill>
                  <a:prstClr val="black"/>
                </a:solidFill>
                <a:latin typeface="Times New Roman" panose="02020603050405020304" pitchFamily="18" charset="0"/>
                <a:cs typeface="Times New Roman" panose="02020603050405020304" pitchFamily="18" charset="0"/>
              </a:rPr>
              <a:t>The tree of </a:t>
            </a:r>
            <a:r>
              <a:rPr lang="en-US" sz="1600" dirty="0" err="1">
                <a:solidFill>
                  <a:prstClr val="black"/>
                </a:solidFill>
                <a:latin typeface="Times New Roman" panose="02020603050405020304" pitchFamily="18" charset="0"/>
                <a:cs typeface="Times New Roman" panose="02020603050405020304" pitchFamily="18" charset="0"/>
              </a:rPr>
              <a:t>Quassia</a:t>
            </a:r>
            <a:r>
              <a:rPr lang="en-US" sz="1600" dirty="0">
                <a:solidFill>
                  <a:prstClr val="black"/>
                </a:solidFill>
                <a:latin typeface="Times New Roman" panose="02020603050405020304" pitchFamily="18" charset="0"/>
                <a:cs typeface="Times New Roman" panose="02020603050405020304" pitchFamily="18" charset="0"/>
              </a:rPr>
              <a:t> which grows to a height upto 30 </a:t>
            </a:r>
            <a:r>
              <a:rPr lang="en-US" sz="1600" dirty="0" err="1">
                <a:solidFill>
                  <a:prstClr val="black"/>
                </a:solidFill>
                <a:latin typeface="Times New Roman" panose="02020603050405020304" pitchFamily="18" charset="0"/>
                <a:cs typeface="Times New Roman" panose="02020603050405020304" pitchFamily="18" charset="0"/>
              </a:rPr>
              <a:t>metres</a:t>
            </a:r>
            <a:r>
              <a:rPr lang="en-US" sz="1600" dirty="0">
                <a:solidFill>
                  <a:prstClr val="black"/>
                </a:solidFill>
                <a:latin typeface="Times New Roman" panose="02020603050405020304" pitchFamily="18" charset="0"/>
                <a:cs typeface="Times New Roman" panose="02020603050405020304" pitchFamily="18" charset="0"/>
              </a:rPr>
              <a:t> is native of Caribbean island mainly Jamaica Barbados and Martinique</a:t>
            </a:r>
          </a:p>
          <a:p>
            <a:endParaRPr lang="en-US" sz="1600"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8420038" y="3020218"/>
            <a:ext cx="3067111" cy="3064115"/>
          </a:xfrm>
          <a:prstGeom prst="rect">
            <a:avLst/>
          </a:prstGeom>
        </p:spPr>
      </p:pic>
      <p:pic>
        <p:nvPicPr>
          <p:cNvPr id="5" name="Picture 4"/>
          <p:cNvPicPr>
            <a:picLocks noChangeAspect="1"/>
          </p:cNvPicPr>
          <p:nvPr/>
        </p:nvPicPr>
        <p:blipFill rotWithShape="1">
          <a:blip r:embed="rId3"/>
          <a:srcRect l="37594" t="55766" r="37561" b="11713"/>
          <a:stretch/>
        </p:blipFill>
        <p:spPr>
          <a:xfrm>
            <a:off x="334850" y="3205188"/>
            <a:ext cx="4229885" cy="3112936"/>
          </a:xfrm>
          <a:prstGeom prst="rect">
            <a:avLst/>
          </a:prstGeom>
        </p:spPr>
      </p:pic>
      <p:sp>
        <p:nvSpPr>
          <p:cNvPr id="8" name="Rectangle 7">
            <a:extLst>
              <a:ext uri="{FF2B5EF4-FFF2-40B4-BE49-F238E27FC236}">
                <a16:creationId xmlns:a16="http://schemas.microsoft.com/office/drawing/2014/main" xmlns="" id="{4C4ABF3E-D425-405A-A1FE-798066B67565}"/>
              </a:ext>
            </a:extLst>
          </p:cNvPr>
          <p:cNvSpPr/>
          <p:nvPr/>
        </p:nvSpPr>
        <p:spPr>
          <a:xfrm>
            <a:off x="5504155" y="3639845"/>
            <a:ext cx="2876339" cy="24444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Wood – it contain the all the cambium and </a:t>
            </a:r>
            <a:endParaRPr lang="en-IN" dirty="0"/>
          </a:p>
        </p:txBody>
      </p:sp>
      <p:sp>
        <p:nvSpPr>
          <p:cNvPr id="9" name="Footer Placeholder 8"/>
          <p:cNvSpPr>
            <a:spLocks noGrp="1"/>
          </p:cNvSpPr>
          <p:nvPr>
            <p:ph type="ftr" sz="quarter" idx="11"/>
          </p:nvPr>
        </p:nvSpPr>
        <p:spPr/>
        <p:txBody>
          <a:bodyPr/>
          <a:lstStyle/>
          <a:p>
            <a:r>
              <a:rPr lang="en-IN" smtClean="0"/>
              <a:t>RDP</a:t>
            </a:r>
            <a:endParaRPr lang="en-IN"/>
          </a:p>
        </p:txBody>
      </p:sp>
      <p:sp>
        <p:nvSpPr>
          <p:cNvPr id="13" name="Slide Number Placeholder 12"/>
          <p:cNvSpPr>
            <a:spLocks noGrp="1"/>
          </p:cNvSpPr>
          <p:nvPr>
            <p:ph type="sldNum" sz="quarter" idx="12"/>
          </p:nvPr>
        </p:nvSpPr>
        <p:spPr/>
        <p:txBody>
          <a:bodyPr/>
          <a:lstStyle/>
          <a:p>
            <a:fld id="{28B54A7E-2395-4D35-824E-25842394C6F0}" type="slidenum">
              <a:rPr lang="en-IN" smtClean="0"/>
              <a:t>2</a:t>
            </a:fld>
            <a:endParaRPr lang="en-IN"/>
          </a:p>
        </p:txBody>
      </p:sp>
    </p:spTree>
    <p:extLst>
      <p:ext uri="{BB962C8B-B14F-4D97-AF65-F5344CB8AC3E}">
        <p14:creationId xmlns:p14="http://schemas.microsoft.com/office/powerpoint/2010/main" val="1523926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068946" y="386366"/>
            <a:ext cx="10921285" cy="1323439"/>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CHARACTERISTICS</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cs typeface="Times New Roman" panose="02020603050405020304" pitchFamily="18" charset="0"/>
              </a:rPr>
              <a:t>It is in the form of chips </a:t>
            </a:r>
            <a:r>
              <a:rPr lang="en-US" sz="1600" dirty="0">
                <a:latin typeface="Times New Roman" panose="02020603050405020304" pitchFamily="18" charset="0"/>
                <a:cs typeface="Times New Roman" panose="02020603050405020304" pitchFamily="18" charset="0"/>
              </a:rPr>
              <a:t>or </a:t>
            </a:r>
            <a:r>
              <a:rPr lang="en-US" sz="1600" dirty="0" err="1">
                <a:latin typeface="Times New Roman" panose="02020603050405020304" pitchFamily="18" charset="0"/>
                <a:cs typeface="Times New Roman" panose="02020603050405020304" pitchFamily="18" charset="0"/>
              </a:rPr>
              <a:t>raspings</a:t>
            </a:r>
            <a:r>
              <a:rPr lang="en-US" sz="1600" dirty="0">
                <a:latin typeface="Times New Roman" panose="02020603050405020304" pitchFamily="18" charset="0"/>
                <a:cs typeface="Times New Roman" panose="02020603050405020304" pitchFamily="18" charset="0"/>
              </a:rPr>
              <a:t>, Chips are </a:t>
            </a:r>
            <a:r>
              <a:rPr lang="en-US" sz="1600" dirty="0" err="1">
                <a:latin typeface="Times New Roman" panose="02020603050405020304" pitchFamily="18" charset="0"/>
                <a:cs typeface="Times New Roman" panose="02020603050405020304" pitchFamily="18" charset="0"/>
              </a:rPr>
              <a:t>poanoconvex</a:t>
            </a:r>
            <a:r>
              <a:rPr lang="en-US" sz="1600" dirty="0">
                <a:latin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cs typeface="Times New Roman" panose="02020603050405020304" pitchFamily="18" charset="0"/>
              </a:rPr>
              <a:t>has no smell </a:t>
            </a:r>
            <a:r>
              <a:rPr lang="en-US" sz="1600" dirty="0">
                <a:latin typeface="Times New Roman" panose="02020603050405020304" pitchFamily="18" charset="0"/>
                <a:cs typeface="Times New Roman" panose="02020603050405020304" pitchFamily="18" charset="0"/>
              </a:rPr>
              <a:t>but an intense bitter taste. They have false </a:t>
            </a:r>
            <a:r>
              <a:rPr lang="en-US" sz="1600" b="1" dirty="0">
                <a:latin typeface="Times New Roman" panose="02020603050405020304" pitchFamily="18" charset="0"/>
                <a:cs typeface="Times New Roman" panose="02020603050405020304" pitchFamily="18" charset="0"/>
              </a:rPr>
              <a:t>annual rings breaking easily longitudinally</a:t>
            </a:r>
            <a:r>
              <a:rPr lang="en-US" sz="1600" dirty="0">
                <a:latin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cs typeface="Times New Roman" panose="02020603050405020304" pitchFamily="18" charset="0"/>
              </a:rPr>
              <a:t>Colour is white</a:t>
            </a:r>
            <a:r>
              <a:rPr lang="en-US" sz="1600" dirty="0">
                <a:latin typeface="Times New Roman" panose="02020603050405020304" pitchFamily="18" charset="0"/>
                <a:cs typeface="Times New Roman" panose="02020603050405020304" pitchFamily="18" charset="0"/>
              </a:rPr>
              <a:t>, but changes to yellow on contact with the air. Cork easily detaches from phloem. </a:t>
            </a:r>
            <a:r>
              <a:rPr lang="en-US" sz="1600" b="1" dirty="0">
                <a:latin typeface="Times New Roman" panose="02020603050405020304" pitchFamily="18" charset="0"/>
                <a:cs typeface="Times New Roman" panose="02020603050405020304" pitchFamily="18" charset="0"/>
              </a:rPr>
              <a:t>Bitter in taste.</a:t>
            </a:r>
          </a:p>
        </p:txBody>
      </p:sp>
      <p:pic>
        <p:nvPicPr>
          <p:cNvPr id="9" name="Picture 8"/>
          <p:cNvPicPr>
            <a:picLocks noChangeAspect="1"/>
          </p:cNvPicPr>
          <p:nvPr/>
        </p:nvPicPr>
        <p:blipFill>
          <a:blip r:embed="rId2"/>
          <a:stretch>
            <a:fillRect/>
          </a:stretch>
        </p:blipFill>
        <p:spPr>
          <a:xfrm>
            <a:off x="971549" y="1709805"/>
            <a:ext cx="4219572" cy="4599845"/>
          </a:xfrm>
          <a:prstGeom prst="rect">
            <a:avLst/>
          </a:prstGeom>
        </p:spPr>
      </p:pic>
      <p:pic>
        <p:nvPicPr>
          <p:cNvPr id="13" name="Picture 12"/>
          <p:cNvPicPr>
            <a:picLocks noChangeAspect="1"/>
          </p:cNvPicPr>
          <p:nvPr/>
        </p:nvPicPr>
        <p:blipFill>
          <a:blip r:embed="rId3"/>
          <a:stretch>
            <a:fillRect/>
          </a:stretch>
        </p:blipFill>
        <p:spPr>
          <a:xfrm>
            <a:off x="6645346" y="2616670"/>
            <a:ext cx="5041829" cy="2786113"/>
          </a:xfrm>
          <a:prstGeom prst="rect">
            <a:avLst/>
          </a:prstGeom>
        </p:spPr>
      </p:pic>
      <p:sp>
        <p:nvSpPr>
          <p:cNvPr id="3" name="Footer Placeholder 2"/>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3</a:t>
            </a:fld>
            <a:endParaRPr lang="en-IN"/>
          </a:p>
        </p:txBody>
      </p:sp>
    </p:spTree>
    <p:extLst>
      <p:ext uri="{BB962C8B-B14F-4D97-AF65-F5344CB8AC3E}">
        <p14:creationId xmlns:p14="http://schemas.microsoft.com/office/powerpoint/2010/main" val="6399666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1133341" y="463639"/>
            <a:ext cx="10805374" cy="3293209"/>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TRANSVERSE SECTION (TS):</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1. </a:t>
            </a:r>
            <a:r>
              <a:rPr lang="en-US" sz="1600" b="1" dirty="0">
                <a:latin typeface="Times New Roman" panose="02020603050405020304" pitchFamily="18" charset="0"/>
                <a:cs typeface="Times New Roman" panose="02020603050405020304" pitchFamily="18" charset="0"/>
              </a:rPr>
              <a:t>Secondary xylem</a:t>
            </a:r>
            <a:r>
              <a:rPr lang="en-US" sz="1600" dirty="0">
                <a:latin typeface="Times New Roman" panose="02020603050405020304" pitchFamily="18" charset="0"/>
                <a:cs typeface="Times New Roman" panose="02020603050405020304" pitchFamily="18" charset="0"/>
              </a:rPr>
              <a:t>: It is composed of xylem vessels, xylem fi </a:t>
            </a:r>
            <a:r>
              <a:rPr lang="en-US" sz="1600" dirty="0" err="1">
                <a:latin typeface="Times New Roman" panose="02020603050405020304" pitchFamily="18" charset="0"/>
                <a:cs typeface="Times New Roman" panose="02020603050405020304" pitchFamily="18" charset="0"/>
              </a:rPr>
              <a:t>bres</a:t>
            </a:r>
            <a:r>
              <a:rPr lang="en-US" sz="1600" dirty="0">
                <a:latin typeface="Times New Roman" panose="02020603050405020304" pitchFamily="18" charset="0"/>
                <a:cs typeface="Times New Roman" panose="02020603050405020304" pitchFamily="18" charset="0"/>
              </a:rPr>
              <a:t> and xylem parenchyma</a:t>
            </a:r>
          </a:p>
          <a:p>
            <a:endParaRPr lang="en-US" sz="1600" dirty="0">
              <a:latin typeface="Times New Roman" panose="02020603050405020304" pitchFamily="18" charset="0"/>
              <a:cs typeface="Times New Roman" panose="02020603050405020304" pitchFamily="18" charset="0"/>
            </a:endParaRPr>
          </a:p>
          <a:p>
            <a:r>
              <a:rPr lang="en-US" sz="1600" u="sng" dirty="0">
                <a:latin typeface="Times New Roman" panose="02020603050405020304" pitchFamily="18" charset="0"/>
                <a:cs typeface="Times New Roman" panose="02020603050405020304" pitchFamily="18" charset="0"/>
              </a:rPr>
              <a:t>a. Vessels:</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Big, occurring in large numbers, either single or in groups of few. At times the vessels occupy the entire region between two consecutive medullary rays. These are closely arranged and fill the entire region between the two consecutive medullary rays. These show minute bordered pits, with elliptical or hexagonal borders and slitlike pores. The length of an individual vessel is about one to five times more than that of breadth.</a:t>
            </a: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rotWithShape="1">
          <a:blip r:embed="rId2"/>
          <a:srcRect l="17105" t="31998" r="67157" b="29813"/>
          <a:stretch/>
        </p:blipFill>
        <p:spPr>
          <a:xfrm>
            <a:off x="7886367" y="2916378"/>
            <a:ext cx="2883731" cy="3934126"/>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4</a:t>
            </a:fld>
            <a:endParaRPr lang="en-IN"/>
          </a:p>
        </p:txBody>
      </p:sp>
    </p:spTree>
    <p:extLst>
      <p:ext uri="{BB962C8B-B14F-4D97-AF65-F5344CB8AC3E}">
        <p14:creationId xmlns:p14="http://schemas.microsoft.com/office/powerpoint/2010/main" val="2808308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971549" y="450761"/>
            <a:ext cx="10902772" cy="3539430"/>
          </a:xfrm>
          <a:prstGeom prst="rect">
            <a:avLst/>
          </a:prstGeom>
          <a:noFill/>
        </p:spPr>
        <p:txBody>
          <a:bodyPr wrap="square" rtlCol="0">
            <a:spAutoFit/>
          </a:bodyPr>
          <a:lstStyle/>
          <a:p>
            <a:r>
              <a:rPr lang="en-US" sz="1600" u="sng" dirty="0">
                <a:latin typeface="Times New Roman" panose="02020603050405020304" pitchFamily="18" charset="0"/>
                <a:cs typeface="Times New Roman" panose="02020603050405020304" pitchFamily="18" charset="0"/>
              </a:rPr>
              <a:t>b. Xylem </a:t>
            </a:r>
            <a:r>
              <a:rPr lang="en-US" sz="1600" u="sng" dirty="0" err="1">
                <a:latin typeface="Times New Roman" panose="02020603050405020304" pitchFamily="18" charset="0"/>
                <a:cs typeface="Times New Roman" panose="02020603050405020304" pitchFamily="18" charset="0"/>
              </a:rPr>
              <a:t>fibres</a:t>
            </a:r>
            <a:r>
              <a:rPr lang="en-US" sz="1600" u="sng" dirty="0">
                <a:latin typeface="Times New Roman" panose="02020603050405020304" pitchFamily="18" charset="0"/>
                <a:cs typeface="Times New Roman" panose="02020603050405020304" pitchFamily="18" charset="0"/>
              </a:rPr>
              <a:t>:</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These occupy the major portion of the wood. These are arranged in radial rows. In the TS, the fi </a:t>
            </a:r>
            <a:r>
              <a:rPr lang="en-US" sz="1600" dirty="0" err="1">
                <a:latin typeface="Times New Roman" panose="02020603050405020304" pitchFamily="18" charset="0"/>
                <a:cs typeface="Times New Roman" panose="02020603050405020304" pitchFamily="18" charset="0"/>
              </a:rPr>
              <a:t>bre</a:t>
            </a:r>
            <a:r>
              <a:rPr lang="en-US" sz="1600" dirty="0">
                <a:latin typeface="Times New Roman" panose="02020603050405020304" pitchFamily="18" charset="0"/>
                <a:cs typeface="Times New Roman" panose="02020603050405020304" pitchFamily="18" charset="0"/>
              </a:rPr>
              <a:t> mass appears to consist of alternate rows of smaller and larger elements. </a:t>
            </a:r>
            <a:r>
              <a:rPr lang="en-US" sz="1600" dirty="0" err="1">
                <a:latin typeface="Times New Roman" panose="02020603050405020304" pitchFamily="18" charset="0"/>
                <a:cs typeface="Times New Roman" panose="02020603050405020304" pitchFamily="18" charset="0"/>
              </a:rPr>
              <a:t>Fibres</a:t>
            </a:r>
            <a:r>
              <a:rPr lang="en-US" sz="1600" dirty="0">
                <a:latin typeface="Times New Roman" panose="02020603050405020304" pitchFamily="18" charset="0"/>
                <a:cs typeface="Times New Roman" panose="02020603050405020304" pitchFamily="18" charset="0"/>
              </a:rPr>
              <a:t> have narrow, oblique and slitlike pits.</a:t>
            </a:r>
          </a:p>
          <a:p>
            <a:endParaRPr lang="en-US" sz="1600" dirty="0">
              <a:latin typeface="Times New Roman" panose="02020603050405020304" pitchFamily="18" charset="0"/>
              <a:cs typeface="Times New Roman" panose="02020603050405020304" pitchFamily="18" charset="0"/>
            </a:endParaRPr>
          </a:p>
          <a:p>
            <a:r>
              <a:rPr lang="en-US" sz="1600" u="sng" dirty="0">
                <a:latin typeface="Times New Roman" panose="02020603050405020304" pitchFamily="18" charset="0"/>
                <a:cs typeface="Times New Roman" panose="02020603050405020304" pitchFamily="18" charset="0"/>
              </a:rPr>
              <a:t>c. Xylem parenchyma:</a:t>
            </a:r>
          </a:p>
          <a:p>
            <a:endParaRPr lang="en-US" sz="1600" u="sng"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The cells of xylem parenchyma are small and square to polygonal or rectangular with uniformly and moderately thickened pitted walls. These cells are arranged in three- to seven-cell thick layers. Some cells of xylem parenchyma contain prisms of calcium oxalate. Each crystal is surrounded by a closely fitting lignified envelope. A few cells show presence of starch grains within them. These grains are simple, spherical or compound with two components.</a:t>
            </a: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15818" t="37104" r="63594" b="35079"/>
          <a:stretch/>
        </p:blipFill>
        <p:spPr>
          <a:xfrm>
            <a:off x="4000161" y="3515931"/>
            <a:ext cx="3567448" cy="2709889"/>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5</a:t>
            </a:fld>
            <a:endParaRPr lang="en-IN"/>
          </a:p>
        </p:txBody>
      </p:sp>
    </p:spTree>
    <p:extLst>
      <p:ext uri="{BB962C8B-B14F-4D97-AF65-F5344CB8AC3E}">
        <p14:creationId xmlns:p14="http://schemas.microsoft.com/office/powerpoint/2010/main" val="33756810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971549" y="476518"/>
            <a:ext cx="11018682" cy="1077218"/>
          </a:xfrm>
          <a:prstGeom prst="rect">
            <a:avLst/>
          </a:prstGeom>
          <a:noFill/>
        </p:spPr>
        <p:txBody>
          <a:bodyPr wrap="square" rtlCol="0">
            <a:spAutoFit/>
          </a:bodyPr>
          <a:lstStyle/>
          <a:p>
            <a:r>
              <a:rPr lang="en-US" sz="1600" u="sng" dirty="0">
                <a:latin typeface="Times New Roman" panose="02020603050405020304" pitchFamily="18" charset="0"/>
                <a:cs typeface="Times New Roman" panose="02020603050405020304" pitchFamily="18" charset="0"/>
              </a:rPr>
              <a:t>ii. Medullary rays:</a:t>
            </a:r>
          </a:p>
          <a:p>
            <a:endParaRPr lang="en-US" sz="1600" u="sng"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These are prominent and homogenous. These are one to four cells wide and slightly elongated radially. These are heavily pitted with oblique septa. These occasionally contain prisms of calcium oxalate and starch granules</a:t>
            </a:r>
          </a:p>
        </p:txBody>
      </p:sp>
      <p:pic>
        <p:nvPicPr>
          <p:cNvPr id="7" name="Picture 6"/>
          <p:cNvPicPr>
            <a:picLocks noChangeAspect="1"/>
          </p:cNvPicPr>
          <p:nvPr/>
        </p:nvPicPr>
        <p:blipFill rotWithShape="1">
          <a:blip r:embed="rId2"/>
          <a:srcRect l="14135" t="24252" r="48449" b="22755"/>
          <a:stretch/>
        </p:blipFill>
        <p:spPr>
          <a:xfrm>
            <a:off x="2717441" y="1730682"/>
            <a:ext cx="5859887" cy="4666208"/>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6</a:t>
            </a:fld>
            <a:endParaRPr lang="en-IN"/>
          </a:p>
        </p:txBody>
      </p:sp>
    </p:spTree>
    <p:extLst>
      <p:ext uri="{BB962C8B-B14F-4D97-AF65-F5344CB8AC3E}">
        <p14:creationId xmlns:p14="http://schemas.microsoft.com/office/powerpoint/2010/main" val="1689356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3374484" y="159059"/>
            <a:ext cx="5909756" cy="6328392"/>
          </a:xfrm>
          <a:prstGeom prst="rect">
            <a:avLst/>
          </a:prstGeom>
        </p:spPr>
      </p:pic>
      <p:sp>
        <p:nvSpPr>
          <p:cNvPr id="5" name="Rectangle 4">
            <a:extLst>
              <a:ext uri="{FF2B5EF4-FFF2-40B4-BE49-F238E27FC236}">
                <a16:creationId xmlns:a16="http://schemas.microsoft.com/office/drawing/2014/main" xmlns="" id="{0C06A5E1-3119-46EF-AAFC-C18E92F39DA3}"/>
              </a:ext>
            </a:extLst>
          </p:cNvPr>
          <p:cNvSpPr/>
          <p:nvPr/>
        </p:nvSpPr>
        <p:spPr>
          <a:xfrm>
            <a:off x="9385777" y="430566"/>
            <a:ext cx="2512381" cy="9386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Prominent  petted calcium oxalate crystal and starch granules </a:t>
            </a:r>
            <a:endParaRPr lang="en-IN" dirty="0"/>
          </a:p>
        </p:txBody>
      </p:sp>
      <p:sp>
        <p:nvSpPr>
          <p:cNvPr id="6" name="Rectangle 5">
            <a:extLst>
              <a:ext uri="{FF2B5EF4-FFF2-40B4-BE49-F238E27FC236}">
                <a16:creationId xmlns:a16="http://schemas.microsoft.com/office/drawing/2014/main" xmlns="" id="{C6366591-A61A-48F6-ABF5-D74E9330223C}"/>
              </a:ext>
            </a:extLst>
          </p:cNvPr>
          <p:cNvSpPr/>
          <p:nvPr/>
        </p:nvSpPr>
        <p:spPr>
          <a:xfrm>
            <a:off x="8895425" y="4376691"/>
            <a:ext cx="2512381" cy="10741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Single present group . And closely present in cells </a:t>
            </a:r>
            <a:endParaRPr lang="en-IN" dirty="0"/>
          </a:p>
        </p:txBody>
      </p:sp>
      <p:sp>
        <p:nvSpPr>
          <p:cNvPr id="7" name="Rectangle 6">
            <a:extLst>
              <a:ext uri="{FF2B5EF4-FFF2-40B4-BE49-F238E27FC236}">
                <a16:creationId xmlns:a16="http://schemas.microsoft.com/office/drawing/2014/main" xmlns="" id="{CB0A1661-3756-45B2-AC6B-64CE7AC73ABD}"/>
              </a:ext>
            </a:extLst>
          </p:cNvPr>
          <p:cNvSpPr/>
          <p:nvPr/>
        </p:nvSpPr>
        <p:spPr>
          <a:xfrm>
            <a:off x="8895425" y="2672179"/>
            <a:ext cx="3080552" cy="885363"/>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t>Narrow , slight lite tips </a:t>
            </a:r>
            <a:endParaRPr lang="en-IN" dirty="0"/>
          </a:p>
        </p:txBody>
      </p:sp>
      <p:sp>
        <p:nvSpPr>
          <p:cNvPr id="8" name="Rectangle 7">
            <a:extLst>
              <a:ext uri="{FF2B5EF4-FFF2-40B4-BE49-F238E27FC236}">
                <a16:creationId xmlns:a16="http://schemas.microsoft.com/office/drawing/2014/main" xmlns="" id="{9F976EFE-85E9-4C1C-98FC-0AE057C61DF1}"/>
              </a:ext>
            </a:extLst>
          </p:cNvPr>
          <p:cNvSpPr/>
          <p:nvPr/>
        </p:nvSpPr>
        <p:spPr>
          <a:xfrm>
            <a:off x="9454718" y="2050742"/>
            <a:ext cx="2654424" cy="5592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Footer Placeholder 8"/>
          <p:cNvSpPr>
            <a:spLocks noGrp="1"/>
          </p:cNvSpPr>
          <p:nvPr>
            <p:ph type="ftr" sz="quarter" idx="11"/>
          </p:nvPr>
        </p:nvSpPr>
        <p:spPr/>
        <p:txBody>
          <a:bodyPr/>
          <a:lstStyle/>
          <a:p>
            <a:r>
              <a:rPr lang="en-IN" smtClean="0"/>
              <a:t>RDP</a:t>
            </a:r>
            <a:endParaRPr lang="en-IN"/>
          </a:p>
        </p:txBody>
      </p:sp>
      <p:sp>
        <p:nvSpPr>
          <p:cNvPr id="13" name="Slide Number Placeholder 12"/>
          <p:cNvSpPr>
            <a:spLocks noGrp="1"/>
          </p:cNvSpPr>
          <p:nvPr>
            <p:ph type="sldNum" sz="quarter" idx="12"/>
          </p:nvPr>
        </p:nvSpPr>
        <p:spPr/>
        <p:txBody>
          <a:bodyPr/>
          <a:lstStyle/>
          <a:p>
            <a:fld id="{28B54A7E-2395-4D35-824E-25842394C6F0}" type="slidenum">
              <a:rPr lang="en-IN" smtClean="0"/>
              <a:t>7</a:t>
            </a:fld>
            <a:endParaRPr lang="en-IN"/>
          </a:p>
        </p:txBody>
      </p:sp>
    </p:spTree>
    <p:extLst>
      <p:ext uri="{BB962C8B-B14F-4D97-AF65-F5344CB8AC3E}">
        <p14:creationId xmlns:p14="http://schemas.microsoft.com/office/powerpoint/2010/main" val="3006655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4261548" y="276302"/>
            <a:ext cx="5140030" cy="6574202"/>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8</a:t>
            </a:fld>
            <a:endParaRPr lang="en-IN"/>
          </a:p>
        </p:txBody>
      </p:sp>
    </p:spTree>
    <p:extLst>
      <p:ext uri="{BB962C8B-B14F-4D97-AF65-F5344CB8AC3E}">
        <p14:creationId xmlns:p14="http://schemas.microsoft.com/office/powerpoint/2010/main" val="39025095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2949499" y="149517"/>
            <a:ext cx="5211585" cy="6684605"/>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9</a:t>
            </a:fld>
            <a:endParaRPr lang="en-IN"/>
          </a:p>
        </p:txBody>
      </p:sp>
    </p:spTree>
    <p:extLst>
      <p:ext uri="{BB962C8B-B14F-4D97-AF65-F5344CB8AC3E}">
        <p14:creationId xmlns:p14="http://schemas.microsoft.com/office/powerpoint/2010/main" val="23143744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971549" y="489397"/>
            <a:ext cx="10992924" cy="4031873"/>
          </a:xfrm>
          <a:prstGeom prst="rect">
            <a:avLst/>
          </a:prstGeom>
          <a:noFill/>
        </p:spPr>
        <p:txBody>
          <a:bodyPr wrap="square" rtlCol="0">
            <a:spAutoFit/>
          </a:bodyPr>
          <a:lstStyle/>
          <a:p>
            <a:pPr algn="just"/>
            <a:r>
              <a:rPr lang="en-US" sz="1600" b="1" dirty="0">
                <a:latin typeface="Times New Roman" panose="02020603050405020304" pitchFamily="18" charset="0"/>
                <a:cs typeface="Times New Roman" panose="02020603050405020304" pitchFamily="18" charset="0"/>
              </a:rPr>
              <a:t>POWDER CHARACTER:</a:t>
            </a:r>
          </a:p>
          <a:p>
            <a:pPr algn="just"/>
            <a:endParaRPr lang="en-US" sz="1600" b="1"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The powder of </a:t>
            </a:r>
            <a:r>
              <a:rPr lang="en-US" sz="1600" dirty="0" err="1">
                <a:latin typeface="Times New Roman" panose="02020603050405020304" pitchFamily="18" charset="0"/>
                <a:cs typeface="Times New Roman" panose="02020603050405020304" pitchFamily="18" charset="0"/>
              </a:rPr>
              <a:t>quassia</a:t>
            </a:r>
            <a:r>
              <a:rPr lang="en-US" sz="1600" dirty="0">
                <a:latin typeface="Times New Roman" panose="02020603050405020304" pitchFamily="18" charset="0"/>
                <a:cs typeface="Times New Roman" panose="02020603050405020304" pitchFamily="18" charset="0"/>
              </a:rPr>
              <a:t> wood is pale yellowish buff in colour, </a:t>
            </a:r>
            <a:r>
              <a:rPr lang="en-US" sz="1600" dirty="0" err="1">
                <a:latin typeface="Times New Roman" panose="02020603050405020304" pitchFamily="18" charset="0"/>
                <a:cs typeface="Times New Roman" panose="02020603050405020304" pitchFamily="18" charset="0"/>
              </a:rPr>
              <a:t>odourless</a:t>
            </a:r>
            <a:r>
              <a:rPr lang="en-US" sz="1600" dirty="0">
                <a:latin typeface="Times New Roman" panose="02020603050405020304" pitchFamily="18" charset="0"/>
                <a:cs typeface="Times New Roman" panose="02020603050405020304" pitchFamily="18" charset="0"/>
              </a:rPr>
              <a:t> and intensely bitter in taste.</a:t>
            </a:r>
          </a:p>
          <a:p>
            <a:pPr algn="just"/>
            <a:r>
              <a:rPr lang="en-US" sz="1600" u="sng" dirty="0">
                <a:latin typeface="Times New Roman" panose="02020603050405020304" pitchFamily="18" charset="0"/>
                <a:cs typeface="Times New Roman" panose="02020603050405020304" pitchFamily="18" charset="0"/>
              </a:rPr>
              <a:t>It shows the following characters microscopically:</a:t>
            </a:r>
          </a:p>
          <a:p>
            <a:pPr algn="just"/>
            <a:endParaRPr lang="en-US" sz="1600" u="sng" dirty="0">
              <a:latin typeface="Times New Roman" panose="02020603050405020304" pitchFamily="18" charset="0"/>
              <a:cs typeface="Times New Roman" panose="02020603050405020304" pitchFamily="18" charset="0"/>
            </a:endParaRPr>
          </a:p>
          <a:p>
            <a:pPr algn="just"/>
            <a:r>
              <a:rPr lang="en-US" sz="1600" u="sng" dirty="0">
                <a:latin typeface="Times New Roman" panose="02020603050405020304" pitchFamily="18" charset="0"/>
                <a:cs typeface="Times New Roman" panose="02020603050405020304" pitchFamily="18" charset="0"/>
              </a:rPr>
              <a:t>a. Vessels:</a:t>
            </a:r>
          </a:p>
          <a:p>
            <a:pPr algn="just"/>
            <a:r>
              <a:rPr lang="en-US" sz="1600" dirty="0">
                <a:latin typeface="Times New Roman" panose="02020603050405020304" pitchFamily="18" charset="0"/>
                <a:cs typeface="Times New Roman" panose="02020603050405020304" pitchFamily="18" charset="0"/>
              </a:rPr>
              <a:t>These are found as fragmented or associated with other xylem tissues. These are numerous which occur singly or in small groups. These vessels are large, bordered and </a:t>
            </a:r>
            <a:r>
              <a:rPr lang="en-US" sz="1600" dirty="0" err="1">
                <a:latin typeface="Times New Roman" panose="02020603050405020304" pitchFamily="18" charset="0"/>
                <a:cs typeface="Times New Roman" panose="02020603050405020304" pitchFamily="18" charset="0"/>
              </a:rPr>
              <a:t>lignifi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ed</a:t>
            </a:r>
            <a:r>
              <a:rPr lang="en-US" sz="1600" dirty="0">
                <a:latin typeface="Times New Roman" panose="02020603050405020304" pitchFamily="18" charset="0"/>
                <a:cs typeface="Times New Roman" panose="02020603050405020304" pitchFamily="18" charset="0"/>
              </a:rPr>
              <a:t> and show numerous minute and bordered pits.</a:t>
            </a:r>
          </a:p>
          <a:p>
            <a:pPr algn="just"/>
            <a:endParaRPr lang="en-US" sz="1600" dirty="0">
              <a:latin typeface="Times New Roman" panose="02020603050405020304" pitchFamily="18" charset="0"/>
              <a:cs typeface="Times New Roman" panose="02020603050405020304" pitchFamily="18" charset="0"/>
            </a:endParaRPr>
          </a:p>
          <a:p>
            <a:pPr algn="just"/>
            <a:r>
              <a:rPr lang="en-US" sz="1600" u="sng" dirty="0">
                <a:latin typeface="Times New Roman" panose="02020603050405020304" pitchFamily="18" charset="0"/>
                <a:cs typeface="Times New Roman" panose="02020603050405020304" pitchFamily="18" charset="0"/>
              </a:rPr>
              <a:t>b. </a:t>
            </a:r>
            <a:r>
              <a:rPr lang="en-US" sz="1600" u="sng" dirty="0" err="1">
                <a:latin typeface="Times New Roman" panose="02020603050405020304" pitchFamily="18" charset="0"/>
                <a:cs typeface="Times New Roman" panose="02020603050405020304" pitchFamily="18" charset="0"/>
              </a:rPr>
              <a:t>Fibres</a:t>
            </a:r>
            <a:r>
              <a:rPr lang="en-US" sz="1600" u="sng" dirty="0">
                <a:latin typeface="Times New Roman" panose="02020603050405020304" pitchFamily="18" charset="0"/>
                <a:cs typeface="Times New Roman" panose="02020603050405020304" pitchFamily="18" charset="0"/>
              </a:rPr>
              <a:t>:</a:t>
            </a:r>
          </a:p>
          <a:p>
            <a:pPr algn="just"/>
            <a:r>
              <a:rPr lang="en-US" sz="1600" dirty="0">
                <a:latin typeface="Times New Roman" panose="02020603050405020304" pitchFamily="18" charset="0"/>
                <a:cs typeface="Times New Roman" panose="02020603050405020304" pitchFamily="18" charset="0"/>
              </a:rPr>
              <a:t>These are seen abundantly, which occur in groups and usually found associated with other xylem tissues. These are lignified with moderately thick walls and few pits. These xylem </a:t>
            </a:r>
            <a:r>
              <a:rPr lang="en-US" sz="1600" dirty="0" err="1">
                <a:latin typeface="Times New Roman" panose="02020603050405020304" pitchFamily="18" charset="0"/>
                <a:cs typeface="Times New Roman" panose="02020603050405020304" pitchFamily="18" charset="0"/>
              </a:rPr>
              <a:t>fibres</a:t>
            </a:r>
            <a:r>
              <a:rPr lang="en-US" sz="1600" dirty="0">
                <a:latin typeface="Times New Roman" panose="02020603050405020304" pitchFamily="18" charset="0"/>
                <a:cs typeface="Times New Roman" panose="02020603050405020304" pitchFamily="18" charset="0"/>
              </a:rPr>
              <a:t> cross the medullary rays at right angles.</a:t>
            </a:r>
          </a:p>
          <a:p>
            <a:pPr algn="just"/>
            <a:endParaRPr lang="en-US" sz="1600" dirty="0">
              <a:latin typeface="Times New Roman" panose="02020603050405020304" pitchFamily="18" charset="0"/>
              <a:cs typeface="Times New Roman" panose="02020603050405020304" pitchFamily="18" charset="0"/>
            </a:endParaRPr>
          </a:p>
          <a:p>
            <a:pPr algn="just"/>
            <a:r>
              <a:rPr lang="en-US" sz="1600" u="sng" dirty="0">
                <a:latin typeface="Times New Roman" panose="02020603050405020304" pitchFamily="18" charset="0"/>
                <a:cs typeface="Times New Roman" panose="02020603050405020304" pitchFamily="18" charset="0"/>
              </a:rPr>
              <a:t>c. Medullary rays:</a:t>
            </a:r>
          </a:p>
          <a:p>
            <a:pPr algn="just"/>
            <a:r>
              <a:rPr lang="en-US" sz="1600" dirty="0">
                <a:latin typeface="Times New Roman" panose="02020603050405020304" pitchFamily="18" charset="0"/>
                <a:cs typeface="Times New Roman" panose="02020603050405020304" pitchFamily="18" charset="0"/>
              </a:rPr>
              <a:t>The cells appear polygonal to round in tangential sections with small, numerous pits in tangential walls. The cells are elongated with moderately thickened and lignified wall in radial view. Some cells of medullary rays contain fairly large prisms of calcium oxalate</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10</a:t>
            </a:fld>
            <a:endParaRPr lang="en-IN"/>
          </a:p>
        </p:txBody>
      </p:sp>
    </p:spTree>
    <p:extLst>
      <p:ext uri="{BB962C8B-B14F-4D97-AF65-F5344CB8AC3E}">
        <p14:creationId xmlns:p14="http://schemas.microsoft.com/office/powerpoint/2010/main" val="38590184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1107583" y="489396"/>
            <a:ext cx="10856890" cy="2800767"/>
          </a:xfrm>
          <a:prstGeom prst="rect">
            <a:avLst/>
          </a:prstGeom>
          <a:noFill/>
        </p:spPr>
        <p:txBody>
          <a:bodyPr wrap="square" rtlCol="0">
            <a:spAutoFit/>
          </a:bodyPr>
          <a:lstStyle/>
          <a:p>
            <a:r>
              <a:rPr lang="en-US" sz="1600" u="sng" dirty="0">
                <a:latin typeface="Times New Roman" panose="02020603050405020304" pitchFamily="18" charset="0"/>
                <a:cs typeface="Times New Roman" panose="02020603050405020304" pitchFamily="18" charset="0"/>
              </a:rPr>
              <a:t>d. Calcium oxalate crystals:</a:t>
            </a:r>
          </a:p>
          <a:p>
            <a:r>
              <a:rPr lang="en-US" sz="1600" dirty="0">
                <a:latin typeface="Times New Roman" panose="02020603050405020304" pitchFamily="18" charset="0"/>
                <a:cs typeface="Times New Roman" panose="02020603050405020304" pitchFamily="18" charset="0"/>
              </a:rPr>
              <a:t>A few prisms of calcium oxalate are found scattered as well as within the </a:t>
            </a:r>
            <a:r>
              <a:rPr lang="en-US" sz="1600" dirty="0" err="1">
                <a:latin typeface="Times New Roman" panose="02020603050405020304" pitchFamily="18" charset="0"/>
                <a:cs typeface="Times New Roman" panose="02020603050405020304" pitchFamily="18" charset="0"/>
              </a:rPr>
              <a:t>parenchymatous</a:t>
            </a:r>
            <a:r>
              <a:rPr lang="en-US" sz="1600" dirty="0">
                <a:latin typeface="Times New Roman" panose="02020603050405020304" pitchFamily="18" charset="0"/>
                <a:cs typeface="Times New Roman" panose="02020603050405020304" pitchFamily="18" charset="0"/>
              </a:rPr>
              <a:t> cells of the xylem and medullary rays. These are of various sizes. Sometimes twin prisms and conglomerate crystals also occur.</a:t>
            </a:r>
          </a:p>
          <a:p>
            <a:endParaRPr lang="en-US" sz="1600" dirty="0">
              <a:latin typeface="Times New Roman" panose="02020603050405020304" pitchFamily="18" charset="0"/>
              <a:cs typeface="Times New Roman" panose="02020603050405020304" pitchFamily="18" charset="0"/>
            </a:endParaRPr>
          </a:p>
          <a:p>
            <a:r>
              <a:rPr lang="en-US" sz="1600" u="sng" dirty="0">
                <a:latin typeface="Times New Roman" panose="02020603050405020304" pitchFamily="18" charset="0"/>
                <a:cs typeface="Times New Roman" panose="02020603050405020304" pitchFamily="18" charset="0"/>
              </a:rPr>
              <a:t>e. Starch granules:</a:t>
            </a:r>
          </a:p>
          <a:p>
            <a:r>
              <a:rPr lang="en-US" sz="1600" dirty="0">
                <a:latin typeface="Times New Roman" panose="02020603050405020304" pitchFamily="18" charset="0"/>
                <a:cs typeface="Times New Roman" panose="02020603050405020304" pitchFamily="18" charset="0"/>
              </a:rPr>
              <a:t>These are few, mostly simple and spherical. Occasionally compound grains of two to three components are seen. Hilum is observed as rounded or slit shaped.</a:t>
            </a:r>
          </a:p>
          <a:p>
            <a:endParaRPr lang="en-US" sz="1600" dirty="0">
              <a:latin typeface="Times New Roman" panose="02020603050405020304" pitchFamily="18" charset="0"/>
              <a:cs typeface="Times New Roman" panose="02020603050405020304" pitchFamily="18" charset="0"/>
            </a:endParaRPr>
          </a:p>
          <a:p>
            <a:r>
              <a:rPr lang="en-US" sz="1600" u="sng" dirty="0">
                <a:latin typeface="Times New Roman" panose="02020603050405020304" pitchFamily="18" charset="0"/>
                <a:cs typeface="Times New Roman" panose="02020603050405020304" pitchFamily="18" charset="0"/>
              </a:rPr>
              <a:t>f. Xylem parenchyma:</a:t>
            </a:r>
          </a:p>
          <a:p>
            <a:r>
              <a:rPr lang="en-US" sz="1600" dirty="0">
                <a:latin typeface="Times New Roman" panose="02020603050405020304" pitchFamily="18" charset="0"/>
                <a:cs typeface="Times New Roman" panose="02020603050405020304" pitchFamily="18" charset="0"/>
              </a:rPr>
              <a:t>It is generally found associated with xylem vessels and xylem </a:t>
            </a:r>
            <a:r>
              <a:rPr lang="en-US" sz="1600" dirty="0" err="1">
                <a:latin typeface="Times New Roman" panose="02020603050405020304" pitchFamily="18" charset="0"/>
                <a:cs typeface="Times New Roman" panose="02020603050405020304" pitchFamily="18" charset="0"/>
              </a:rPr>
              <a:t>fibres</a:t>
            </a:r>
            <a:r>
              <a:rPr lang="en-US" sz="1600" dirty="0">
                <a:latin typeface="Times New Roman" panose="02020603050405020304" pitchFamily="18" charset="0"/>
                <a:cs typeface="Times New Roman" panose="02020603050405020304" pitchFamily="18" charset="0"/>
              </a:rPr>
              <a:t>. Xylem </a:t>
            </a:r>
            <a:r>
              <a:rPr lang="en-US" sz="1600" dirty="0" err="1">
                <a:latin typeface="Times New Roman" panose="02020603050405020304" pitchFamily="18" charset="0"/>
                <a:cs typeface="Times New Roman" panose="02020603050405020304" pitchFamily="18" charset="0"/>
              </a:rPr>
              <a:t>parenchymatous</a:t>
            </a:r>
            <a:r>
              <a:rPr lang="en-US" sz="1600" dirty="0">
                <a:latin typeface="Times New Roman" panose="02020603050405020304" pitchFamily="18" charset="0"/>
                <a:cs typeface="Times New Roman" panose="02020603050405020304" pitchFamily="18" charset="0"/>
              </a:rPr>
              <a:t> cells are thick walled, </a:t>
            </a:r>
            <a:r>
              <a:rPr lang="en-US" sz="1600" dirty="0" err="1">
                <a:latin typeface="Times New Roman" panose="02020603050405020304" pitchFamily="18" charset="0"/>
                <a:cs typeface="Times New Roman" panose="02020603050405020304" pitchFamily="18" charset="0"/>
              </a:rPr>
              <a:t>lignifi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ed</a:t>
            </a:r>
            <a:r>
              <a:rPr lang="en-US" sz="1600" dirty="0">
                <a:latin typeface="Times New Roman" panose="02020603050405020304" pitchFamily="18" charset="0"/>
                <a:cs typeface="Times New Roman" panose="02020603050405020304" pitchFamily="18" charset="0"/>
              </a:rPr>
              <a:t> and heavily pitted. Cells are longitudinally elongated and contain prisms of calcium oxalate</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11</a:t>
            </a:fld>
            <a:endParaRPr lang="en-IN"/>
          </a:p>
        </p:txBody>
      </p:sp>
    </p:spTree>
    <p:extLst>
      <p:ext uri="{BB962C8B-B14F-4D97-AF65-F5344CB8AC3E}">
        <p14:creationId xmlns:p14="http://schemas.microsoft.com/office/powerpoint/2010/main" val="36813838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21163" t="26541" r="20338" b="36135"/>
          <a:stretch/>
        </p:blipFill>
        <p:spPr>
          <a:xfrm>
            <a:off x="1545464" y="624748"/>
            <a:ext cx="8562865" cy="3071620"/>
          </a:xfrm>
          <a:prstGeom prst="rect">
            <a:avLst/>
          </a:prstGeom>
        </p:spPr>
      </p:pic>
      <p:pic>
        <p:nvPicPr>
          <p:cNvPr id="6" name="Picture 5"/>
          <p:cNvPicPr>
            <a:picLocks noChangeAspect="1"/>
          </p:cNvPicPr>
          <p:nvPr/>
        </p:nvPicPr>
        <p:blipFill rotWithShape="1">
          <a:blip r:embed="rId3"/>
          <a:srcRect l="21262" t="66505" r="18655" b="16594"/>
          <a:stretch/>
        </p:blipFill>
        <p:spPr>
          <a:xfrm>
            <a:off x="277870" y="3999030"/>
            <a:ext cx="11703137" cy="1850908"/>
          </a:xfrm>
          <a:prstGeom prst="rect">
            <a:avLst/>
          </a:prstGeom>
        </p:spPr>
      </p:pic>
      <p:sp>
        <p:nvSpPr>
          <p:cNvPr id="3" name="Footer Placeholder 2"/>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12</a:t>
            </a:fld>
            <a:endParaRPr lang="en-IN"/>
          </a:p>
        </p:txBody>
      </p:sp>
    </p:spTree>
    <p:extLst>
      <p:ext uri="{BB962C8B-B14F-4D97-AF65-F5344CB8AC3E}">
        <p14:creationId xmlns:p14="http://schemas.microsoft.com/office/powerpoint/2010/main" val="36474727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rotWithShape="1">
          <a:blip r:embed="rId2"/>
          <a:srcRect l="23044" t="28830" r="19249" b="38248"/>
          <a:stretch/>
        </p:blipFill>
        <p:spPr>
          <a:xfrm>
            <a:off x="1455314" y="450760"/>
            <a:ext cx="7508384" cy="2408350"/>
          </a:xfrm>
          <a:prstGeom prst="rect">
            <a:avLst/>
          </a:prstGeom>
        </p:spPr>
      </p:pic>
      <p:pic>
        <p:nvPicPr>
          <p:cNvPr id="5" name="Picture 4"/>
          <p:cNvPicPr>
            <a:picLocks noChangeAspect="1"/>
          </p:cNvPicPr>
          <p:nvPr/>
        </p:nvPicPr>
        <p:blipFill rotWithShape="1">
          <a:blip r:embed="rId3"/>
          <a:srcRect l="21954" t="73547" r="17765" b="9199"/>
          <a:stretch/>
        </p:blipFill>
        <p:spPr>
          <a:xfrm>
            <a:off x="1249251" y="3678259"/>
            <a:ext cx="9581881" cy="1541913"/>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13</a:t>
            </a:fld>
            <a:endParaRPr lang="en-IN"/>
          </a:p>
        </p:txBody>
      </p:sp>
    </p:spTree>
    <p:extLst>
      <p:ext uri="{BB962C8B-B14F-4D97-AF65-F5344CB8AC3E}">
        <p14:creationId xmlns:p14="http://schemas.microsoft.com/office/powerpoint/2010/main" val="17600275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rotWithShape="1">
          <a:blip r:embed="rId2"/>
          <a:srcRect l="19876" t="37984" r="18061" b="25573"/>
          <a:stretch/>
        </p:blipFill>
        <p:spPr>
          <a:xfrm>
            <a:off x="1622738" y="668615"/>
            <a:ext cx="8075054" cy="2665928"/>
          </a:xfrm>
          <a:prstGeom prst="rect">
            <a:avLst/>
          </a:prstGeom>
        </p:spPr>
      </p:pic>
      <p:pic>
        <p:nvPicPr>
          <p:cNvPr id="5" name="Picture 4"/>
          <p:cNvPicPr>
            <a:picLocks noChangeAspect="1"/>
          </p:cNvPicPr>
          <p:nvPr/>
        </p:nvPicPr>
        <p:blipFill rotWithShape="1">
          <a:blip r:embed="rId3"/>
          <a:srcRect l="25030" t="80767" r="50825" b="9837"/>
          <a:stretch/>
        </p:blipFill>
        <p:spPr>
          <a:xfrm>
            <a:off x="3387144" y="3561264"/>
            <a:ext cx="4984124" cy="1090614"/>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14</a:t>
            </a:fld>
            <a:endParaRPr lang="en-IN"/>
          </a:p>
        </p:txBody>
      </p:sp>
    </p:spTree>
    <p:extLst>
      <p:ext uri="{BB962C8B-B14F-4D97-AF65-F5344CB8AC3E}">
        <p14:creationId xmlns:p14="http://schemas.microsoft.com/office/powerpoint/2010/main" val="1873642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971549" y="463639"/>
            <a:ext cx="11031561" cy="1815882"/>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CHEMICAL CONSTITUENTS:</a:t>
            </a: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1. Bitter principle of </a:t>
            </a:r>
            <a:r>
              <a:rPr lang="en-US" sz="1600" dirty="0" err="1">
                <a:latin typeface="Times New Roman" panose="02020603050405020304" pitchFamily="18" charset="0"/>
                <a:cs typeface="Times New Roman" panose="02020603050405020304" pitchFamily="18" charset="0"/>
              </a:rPr>
              <a:t>terpenoids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Quassin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picrasmin</a:t>
            </a:r>
            <a:r>
              <a:rPr lang="en-US" sz="1600" dirty="0">
                <a:latin typeface="Times New Roman" panose="02020603050405020304" pitchFamily="18" charset="0"/>
                <a:cs typeface="Times New Roman" panose="02020603050405020304" pitchFamily="18" charset="0"/>
              </a:rPr>
              <a:t> or </a:t>
            </a:r>
            <a:r>
              <a:rPr lang="en-US" sz="1600" dirty="0" err="1">
                <a:latin typeface="Times New Roman" panose="02020603050405020304" pitchFamily="18" charset="0"/>
                <a:cs typeface="Times New Roman" panose="02020603050405020304" pitchFamily="18" charset="0"/>
              </a:rPr>
              <a:t>isoquassin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neoquassin</a:t>
            </a:r>
            <a:r>
              <a:rPr lang="en-US" sz="1600" dirty="0">
                <a:latin typeface="Times New Roman" panose="02020603050405020304" pitchFamily="18" charset="0"/>
                <a:cs typeface="Times New Roman" panose="02020603050405020304" pitchFamily="18" charset="0"/>
              </a:rPr>
              <a:t>.</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2. It is also contains </a:t>
            </a:r>
            <a:r>
              <a:rPr lang="en-US" sz="1600" dirty="0" err="1">
                <a:latin typeface="Times New Roman" panose="02020603050405020304" pitchFamily="18" charset="0"/>
                <a:cs typeface="Times New Roman" panose="02020603050405020304" pitchFamily="18" charset="0"/>
              </a:rPr>
              <a:t>scopoletin</a:t>
            </a:r>
            <a:r>
              <a:rPr lang="en-US" sz="1600" dirty="0">
                <a:latin typeface="Times New Roman" panose="02020603050405020304" pitchFamily="18" charset="0"/>
                <a:cs typeface="Times New Roman" panose="02020603050405020304" pitchFamily="18" charset="0"/>
              </a:rPr>
              <a:t> (coumarin) and cathine-6-one (alkaloid)</a:t>
            </a:r>
          </a:p>
          <a:p>
            <a:endParaRPr lang="en-US"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1375892" y="1958008"/>
            <a:ext cx="9171905" cy="4529443"/>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15</a:t>
            </a:fld>
            <a:endParaRPr lang="en-IN"/>
          </a:p>
        </p:txBody>
      </p:sp>
    </p:spTree>
    <p:extLst>
      <p:ext uri="{BB962C8B-B14F-4D97-AF65-F5344CB8AC3E}">
        <p14:creationId xmlns:p14="http://schemas.microsoft.com/office/powerpoint/2010/main" val="34022710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1107583" y="412124"/>
            <a:ext cx="10856890" cy="3108543"/>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USES</a:t>
            </a:r>
          </a:p>
          <a:p>
            <a:endParaRPr lang="en-US" sz="1600" dirty="0">
              <a:latin typeface="Times New Roman" panose="02020603050405020304" pitchFamily="18" charset="0"/>
              <a:cs typeface="Times New Roman" panose="02020603050405020304" pitchFamily="18" charset="0"/>
            </a:endParaRPr>
          </a:p>
          <a:p>
            <a:pPr marL="285750" indent="-285750">
              <a:lnSpc>
                <a:spcPct val="200000"/>
              </a:lnSpc>
              <a:buFont typeface="Wingdings" panose="05000000000000000000" pitchFamily="2" charset="2"/>
              <a:buChar char="§"/>
            </a:pPr>
            <a:r>
              <a:rPr lang="en-US" sz="1600" dirty="0" err="1">
                <a:latin typeface="Times New Roman" panose="02020603050405020304" pitchFamily="18" charset="0"/>
                <a:cs typeface="Times New Roman" panose="02020603050405020304" pitchFamily="18" charset="0"/>
              </a:rPr>
              <a:t>Quassia</a:t>
            </a:r>
            <a:r>
              <a:rPr lang="en-US" sz="1600" dirty="0">
                <a:latin typeface="Times New Roman" panose="02020603050405020304" pitchFamily="18" charset="0"/>
                <a:cs typeface="Times New Roman" panose="02020603050405020304" pitchFamily="18" charset="0"/>
              </a:rPr>
              <a:t> wood is a pure bitter tonic and stomachic;</a:t>
            </a:r>
          </a:p>
          <a:p>
            <a:pPr marL="285750" indent="-285750">
              <a:lnSpc>
                <a:spcPct val="20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It is also a vermicide and slight narcotic; </a:t>
            </a:r>
          </a:p>
          <a:p>
            <a:pPr marL="285750" indent="-285750">
              <a:lnSpc>
                <a:spcPct val="20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It acts on flies and some of the higher animals as a narcotic poison.</a:t>
            </a:r>
          </a:p>
          <a:p>
            <a:pPr marL="285750" indent="-285750">
              <a:lnSpc>
                <a:spcPct val="20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It is a valuable remedy in convalescence, after acute disease and in debility and atonic dyspepsia; an antispasmodic in fever. </a:t>
            </a:r>
          </a:p>
          <a:p>
            <a:pPr marL="285750" indent="-285750">
              <a:lnSpc>
                <a:spcPct val="20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In small doses </a:t>
            </a:r>
            <a:r>
              <a:rPr lang="en-US" sz="1600" dirty="0" err="1">
                <a:latin typeface="Times New Roman" panose="02020603050405020304" pitchFamily="18" charset="0"/>
                <a:cs typeface="Times New Roman" panose="02020603050405020304" pitchFamily="18" charset="0"/>
              </a:rPr>
              <a:t>Quassia</a:t>
            </a:r>
            <a:r>
              <a:rPr lang="en-US" sz="1600" dirty="0">
                <a:latin typeface="Times New Roman" panose="02020603050405020304" pitchFamily="18" charset="0"/>
                <a:cs typeface="Times New Roman" panose="02020603050405020304" pitchFamily="18" charset="0"/>
              </a:rPr>
              <a:t> increases the appetite.</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16</a:t>
            </a:fld>
            <a:endParaRPr lang="en-IN"/>
          </a:p>
        </p:txBody>
      </p:sp>
    </p:spTree>
    <p:extLst>
      <p:ext uri="{BB962C8B-B14F-4D97-AF65-F5344CB8AC3E}">
        <p14:creationId xmlns:p14="http://schemas.microsoft.com/office/powerpoint/2010/main" val="24878140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0432652D8BF75408E2A29D99D363D9E" ma:contentTypeVersion="8" ma:contentTypeDescription="Create a new document." ma:contentTypeScope="" ma:versionID="13104c66a9f134da7d79ccca67d315c9">
  <xsd:schema xmlns:xsd="http://www.w3.org/2001/XMLSchema" xmlns:xs="http://www.w3.org/2001/XMLSchema" xmlns:p="http://schemas.microsoft.com/office/2006/metadata/properties" xmlns:ns2="1e863c3e-37bc-489c-8a97-a2b2e8e58ff9" targetNamespace="http://schemas.microsoft.com/office/2006/metadata/properties" ma:root="true" ma:fieldsID="2e2eabde58cd5db6bc74f3f32f78666c" ns2:_="">
    <xsd:import namespace="1e863c3e-37bc-489c-8a97-a2b2e8e58ff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863c3e-37bc-489c-8a97-a2b2e8e58f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C7CE5FF-C4E2-497F-86E4-2C08DC1181CC}">
  <ds:schemaRefs>
    <ds:schemaRef ds:uri="http://schemas.microsoft.com/office/2006/metadata/contentType"/>
    <ds:schemaRef ds:uri="http://schemas.microsoft.com/office/2006/metadata/properties/metaAttributes"/>
    <ds:schemaRef ds:uri="http://www.w3.org/2000/xmlns/"/>
    <ds:schemaRef ds:uri="http://www.w3.org/2001/XMLSchema"/>
    <ds:schemaRef ds:uri="1e863c3e-37bc-489c-8a97-a2b2e8e58ff9"/>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02C0FED-5793-4B86-9875-31C18A10F5CB}">
  <ds:schemaRefs>
    <ds:schemaRef ds:uri="http://schemas.microsoft.com/office/2006/metadata/properties"/>
    <ds:schemaRef ds:uri="http://www.w3.org/2000/xmlns/"/>
    <ds:schemaRef ds:uri="http://schemas.microsoft.com/office/infopath/2007/PartnerControls"/>
  </ds:schemaRefs>
</ds:datastoreItem>
</file>

<file path=customXml/itemProps3.xml><?xml version="1.0" encoding="utf-8"?>
<ds:datastoreItem xmlns:ds="http://schemas.openxmlformats.org/officeDocument/2006/customXml" ds:itemID="{96E51816-B221-47E3-BE63-1BE7215F3EF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862</TotalTime>
  <Words>908</Words>
  <Application>Microsoft Office PowerPoint</Application>
  <PresentationFormat>Widescreen</PresentationFormat>
  <Paragraphs>135</Paragraphs>
  <Slides>16</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Calibri Light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Siddharth B</dc:creator>
  <cp:lastModifiedBy>User</cp:lastModifiedBy>
  <cp:revision>43</cp:revision>
  <dcterms:created xsi:type="dcterms:W3CDTF">2020-07-13T05:58:17Z</dcterms:created>
  <dcterms:modified xsi:type="dcterms:W3CDTF">2024-09-17T16:13:25Z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0x010100A0432652D8BF75408E2A29D99D363D9E</vt:lpwstr>
  </property>
</Properties>
</file>