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notesMasterIdLst>
    <p:notesMasterId r:id="rId27"/>
  </p:notesMasterIdLst>
  <p:handoutMasterIdLst>
    <p:handoutMasterId r:id="rId28"/>
  </p:handoutMasterIdLst>
  <p:sldIdLst>
    <p:sldId id="263" r:id="rId5"/>
    <p:sldId id="262" r:id="rId6"/>
    <p:sldId id="264" r:id="rId7"/>
    <p:sldId id="265" r:id="rId8"/>
    <p:sldId id="266" r:id="rId9"/>
    <p:sldId id="267" r:id="rId10"/>
    <p:sldId id="268" r:id="rId11"/>
    <p:sldId id="269" r:id="rId12"/>
    <p:sldId id="270" r:id="rId13"/>
    <p:sldId id="271" r:id="rId14"/>
    <p:sldId id="272" r:id="rId15"/>
    <p:sldId id="273" r:id="rId16"/>
    <p:sldId id="276" r:id="rId17"/>
    <p:sldId id="274" r:id="rId18"/>
    <p:sldId id="275" r:id="rId19"/>
    <p:sldId id="277" r:id="rId20"/>
    <p:sldId id="278" r:id="rId21"/>
    <p:sldId id="279" r:id="rId22"/>
    <p:sldId id="280" r:id="rId23"/>
    <p:sldId id="281" r:id="rId24"/>
    <p:sldId id="282" r:id="rId25"/>
    <p:sldId id="283"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4" d="100"/>
          <a:sy n="74" d="100"/>
        </p:scale>
        <p:origin x="576" y="54"/>
      </p:cViewPr>
      <p:guideLst>
        <p:guide orient="horz" pos="2160"/>
        <p:guide pos="3840"/>
      </p:guideLst>
    </p:cSldViewPr>
  </p:slideViewPr>
  <p:notesTextViewPr>
    <p:cViewPr>
      <p:scale>
        <a:sx n="1" d="1"/>
        <a:sy n="1" d="1"/>
      </p:scale>
      <p:origin x="0" y="0"/>
    </p:cViewPr>
  </p:notesTextViewPr>
  <p:notesViewPr>
    <p:cSldViewPr snapToGrid="0">
      <p:cViewPr varScale="1">
        <p:scale>
          <a:sx n="51" d="100"/>
          <a:sy n="51" d="100"/>
        </p:scale>
        <p:origin x="2692" y="2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7280BD50-F72A-443A-8A7C-9A6A969C2F7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a:extLst>
              <a:ext uri="{FF2B5EF4-FFF2-40B4-BE49-F238E27FC236}">
                <a16:creationId xmlns:a16="http://schemas.microsoft.com/office/drawing/2014/main" xmlns="" id="{70149BFF-D5FE-41B9-B89E-346E6FC2BE4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089FD3E-56F1-4D93-A064-62BE23F429F1}" type="datetimeFigureOut">
              <a:rPr lang="en-IN" smtClean="0"/>
              <a:t>17-09-2024</a:t>
            </a:fld>
            <a:endParaRPr lang="en-IN"/>
          </a:p>
        </p:txBody>
      </p:sp>
      <p:sp>
        <p:nvSpPr>
          <p:cNvPr id="4" name="Footer Placeholder 3">
            <a:extLst>
              <a:ext uri="{FF2B5EF4-FFF2-40B4-BE49-F238E27FC236}">
                <a16:creationId xmlns:a16="http://schemas.microsoft.com/office/drawing/2014/main" xmlns="" id="{3A7AE4AE-8780-4C06-B105-E50A0CB1171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5" name="Slide Number Placeholder 4">
            <a:extLst>
              <a:ext uri="{FF2B5EF4-FFF2-40B4-BE49-F238E27FC236}">
                <a16:creationId xmlns:a16="http://schemas.microsoft.com/office/drawing/2014/main" xmlns="" id="{1F349081-626D-42D4-96E8-DBE21E03E4C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AEBE145-7B0B-4BFC-A728-545BF59A6F16}" type="slidenum">
              <a:rPr lang="en-IN" smtClean="0"/>
              <a:t>‹#›</a:t>
            </a:fld>
            <a:endParaRPr lang="en-IN"/>
          </a:p>
        </p:txBody>
      </p:sp>
    </p:spTree>
    <p:extLst>
      <p:ext uri="{BB962C8B-B14F-4D97-AF65-F5344CB8AC3E}">
        <p14:creationId xmlns:p14="http://schemas.microsoft.com/office/powerpoint/2010/main" val="27310479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B86AA5-8483-44CB-A555-9041E2D72D7A}" type="datetimeFigureOut">
              <a:rPr lang="en-IN" smtClean="0"/>
              <a:t>17-09-2024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44A333-46EF-4665-ACD4-6848AE646224}" type="slidenum">
              <a:rPr lang="en-IN" smtClean="0"/>
              <a:t>‹#›</a:t>
            </a:fld>
            <a:endParaRPr lang="en-IN"/>
          </a:p>
        </p:txBody>
      </p:sp>
    </p:spTree>
    <p:extLst>
      <p:ext uri="{BB962C8B-B14F-4D97-AF65-F5344CB8AC3E}">
        <p14:creationId xmlns:p14="http://schemas.microsoft.com/office/powerpoint/2010/main" val="37667179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644A333-46EF-4665-ACD4-6848AE646224}" type="slidenum">
              <a:rPr lang="en-IN" smtClean="0"/>
              <a:t>1</a:t>
            </a:fld>
            <a:endParaRPr lang="en-IN"/>
          </a:p>
        </p:txBody>
      </p:sp>
    </p:spTree>
    <p:extLst>
      <p:ext uri="{BB962C8B-B14F-4D97-AF65-F5344CB8AC3E}">
        <p14:creationId xmlns:p14="http://schemas.microsoft.com/office/powerpoint/2010/main" val="1228763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6CD3094-FFC1-4A96-B22F-E5310EFDBC43}" type="datetime1">
              <a:rPr lang="en-IN" smtClean="0"/>
              <a:t>17-09-2024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8505814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CC5BFF2-0834-416F-9B68-AE31ED8E1CA8}" type="datetime1">
              <a:rPr lang="en-IN" smtClean="0"/>
              <a:t>17-09-2024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20188601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83C796D-8F49-4CF3-AE3F-840D20DDEB90}" type="datetime1">
              <a:rPr lang="en-IN" smtClean="0"/>
              <a:t>17-09-2024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12497416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00BE20A-99AF-413E-BDA6-93519B83CE45}" type="datetime1">
              <a:rPr lang="en-IN" smtClean="0"/>
              <a:t>17-09-2024</a:t>
            </a:fld>
            <a:endParaRPr lang="en-IN"/>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6101797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26F94F3-5678-4F0F-AC49-FE33EEF2C009}" type="datetime1">
              <a:rPr lang="en-IN" smtClean="0"/>
              <a:t>17-09-2024</a:t>
            </a:fld>
            <a:endParaRPr lang="en-IN"/>
          </a:p>
        </p:txBody>
      </p:sp>
      <p:sp>
        <p:nvSpPr>
          <p:cNvPr id="8" name="Footer Placeholder 7"/>
          <p:cNvSpPr>
            <a:spLocks noGrp="1"/>
          </p:cNvSpPr>
          <p:nvPr>
            <p:ph type="ftr" sz="quarter" idx="11"/>
          </p:nvPr>
        </p:nvSpPr>
        <p:spPr/>
        <p:txBody>
          <a:bodyPr/>
          <a:lstStyle/>
          <a:p>
            <a:r>
              <a:rPr lang="en-IN" smtClean="0"/>
              <a:t>RDP</a:t>
            </a:r>
            <a:endParaRPr lang="en-IN"/>
          </a:p>
        </p:txBody>
      </p:sp>
      <p:sp>
        <p:nvSpPr>
          <p:cNvPr id="9" name="Slide Number Placeholder 8"/>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42853839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77262EA-8226-4510-BF4C-DA956B19232D}" type="datetime1">
              <a:rPr lang="en-IN" smtClean="0"/>
              <a:t>17-09-2024</a:t>
            </a:fld>
            <a:endParaRPr lang="en-IN"/>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29958239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F8685F2-B38B-4EE5-91F1-E3D296EAA8ED}" type="datetime1">
              <a:rPr lang="en-IN" smtClean="0"/>
              <a:t>17-09-2024</a:t>
            </a:fld>
            <a:endParaRPr lang="en-IN"/>
          </a:p>
        </p:txBody>
      </p:sp>
      <p:sp>
        <p:nvSpPr>
          <p:cNvPr id="3" name="Footer Placeholder 2"/>
          <p:cNvSpPr>
            <a:spLocks noGrp="1"/>
          </p:cNvSpPr>
          <p:nvPr>
            <p:ph type="ftr" sz="quarter" idx="11"/>
          </p:nvPr>
        </p:nvSpPr>
        <p:spPr/>
        <p:txBody>
          <a:bodyPr/>
          <a:lstStyle/>
          <a:p>
            <a:r>
              <a:rPr lang="en-IN" smtClean="0"/>
              <a:t>RDP</a:t>
            </a:r>
            <a:endParaRPr lang="en-IN"/>
          </a:p>
        </p:txBody>
      </p:sp>
      <p:sp>
        <p:nvSpPr>
          <p:cNvPr id="4" name="Slide Number Placeholder 3"/>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17778712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213189F-584B-49D2-92B5-51E00BE24226}" type="datetime1">
              <a:rPr lang="en-IN" smtClean="0"/>
              <a:t>17-09-2024</a:t>
            </a:fld>
            <a:endParaRPr lang="en-IN"/>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2252186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12743DB-1DD8-414B-886B-9E9229AF92B2}" type="datetime1">
              <a:rPr lang="en-IN" smtClean="0"/>
              <a:t>17-09-2024</a:t>
            </a:fld>
            <a:endParaRPr lang="en-IN"/>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31822398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2A7BC1-AA15-4A3B-BCAC-F6767E20F8B6}" type="datetime1">
              <a:rPr lang="en-IN" smtClean="0"/>
              <a:t>17-09-2024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38602667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5486E5-07B8-4450-8F5D-3851899A7CAA}" type="datetime1">
              <a:rPr lang="en-IN" smtClean="0"/>
              <a:t>17-09-2024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42042010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1BC6CB-4459-42FB-A771-F2E5BB466634}" type="datetime1">
              <a:rPr lang="en-IN" smtClean="0"/>
              <a:t>17-09-2024</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smtClean="0"/>
              <a:t>RDP</a:t>
            </a:r>
            <a:endParaRPr lang="en-IN"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B54A7E-2395-4D35-824E-25842394C6F0}" type="slidenum">
              <a:rPr lang="en-IN" smtClean="0"/>
              <a:t>‹#›</a:t>
            </a:fld>
            <a:endParaRPr lang="en-IN"/>
          </a:p>
        </p:txBody>
      </p:sp>
      <p:pic>
        <p:nvPicPr>
          <p:cNvPr id="8" name="Picture 2" descr="https://dranimeshdas.com/wp-content/uploads/2024/08/drugs.pn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53616" y="365125"/>
            <a:ext cx="784584" cy="784585"/>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userDrawn="1"/>
        </p:nvSpPr>
        <p:spPr>
          <a:xfrm rot="20006977">
            <a:off x="1146736" y="2929365"/>
            <a:ext cx="9855200" cy="830997"/>
          </a:xfrm>
          <a:prstGeom prst="rect">
            <a:avLst/>
          </a:prstGeom>
          <a:noFill/>
        </p:spPr>
        <p:txBody>
          <a:bodyPr wrap="square" rtlCol="0">
            <a:spAutoFit/>
          </a:bodyPr>
          <a:lstStyle/>
          <a:p>
            <a:pPr algn="ctr"/>
            <a:r>
              <a:rPr lang="en-US" sz="4800" b="1" dirty="0" smtClean="0">
                <a:solidFill>
                  <a:schemeClr val="bg2"/>
                </a:solidFill>
                <a:latin typeface="Times New Roman" panose="02020603050405020304" pitchFamily="18" charset="0"/>
                <a:cs typeface="Times New Roman" panose="02020603050405020304" pitchFamily="18" charset="0"/>
              </a:rPr>
              <a:t>RESEARCH DOCTOR PHARMA </a:t>
            </a:r>
            <a:r>
              <a:rPr lang="en-US" sz="4800" b="1" dirty="0" smtClean="0">
                <a:solidFill>
                  <a:schemeClr val="bg2"/>
                </a:solidFill>
                <a:latin typeface="Times New Roman" panose="02020603050405020304" pitchFamily="18" charset="0"/>
                <a:cs typeface="Times New Roman" panose="02020603050405020304" pitchFamily="18" charset="0"/>
              </a:rPr>
              <a:t>  </a:t>
            </a:r>
            <a:endParaRPr lang="en-US" sz="4800" b="1" dirty="0">
              <a:solidFill>
                <a:schemeClr val="bg2"/>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5072706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211016" y="6542088"/>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598079" y="6557962"/>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18" name="TextBox 17">
            <a:extLst>
              <a:ext uri="{FF2B5EF4-FFF2-40B4-BE49-F238E27FC236}">
                <a16:creationId xmlns:a16="http://schemas.microsoft.com/office/drawing/2014/main" xmlns="" id="{D8957920-506D-4F31-9CB9-011BD525C6C5}"/>
              </a:ext>
            </a:extLst>
          </p:cNvPr>
          <p:cNvSpPr txBox="1"/>
          <p:nvPr/>
        </p:nvSpPr>
        <p:spPr>
          <a:xfrm>
            <a:off x="1947995" y="879969"/>
            <a:ext cx="7848600" cy="954107"/>
          </a:xfrm>
          <a:prstGeom prst="rect">
            <a:avLst/>
          </a:prstGeom>
          <a:noFill/>
        </p:spPr>
        <p:txBody>
          <a:bodyPr wrap="square" rtlCol="0">
            <a:spAutoFit/>
          </a:bodyPr>
          <a:lstStyle/>
          <a:p>
            <a:pPr algn="ctr"/>
            <a:r>
              <a:rPr lang="en-IN" sz="2800" b="1" u="sng" dirty="0">
                <a:latin typeface="Times New Roman" panose="02020603050405020304" pitchFamily="18" charset="0"/>
                <a:cs typeface="Times New Roman" panose="02020603050405020304" pitchFamily="18" charset="0"/>
              </a:rPr>
              <a:t>PHARMACOGNOSY &amp; PHYTOPHARMACEUTICALS</a:t>
            </a:r>
          </a:p>
        </p:txBody>
      </p:sp>
      <p:sp>
        <p:nvSpPr>
          <p:cNvPr id="20" name="TextBox 19">
            <a:extLst>
              <a:ext uri="{FF2B5EF4-FFF2-40B4-BE49-F238E27FC236}">
                <a16:creationId xmlns:a16="http://schemas.microsoft.com/office/drawing/2014/main" xmlns="" id="{E5D32C6D-EED6-45D3-B2F4-4A294908127E}"/>
              </a:ext>
            </a:extLst>
          </p:cNvPr>
          <p:cNvSpPr txBox="1"/>
          <p:nvPr/>
        </p:nvSpPr>
        <p:spPr>
          <a:xfrm>
            <a:off x="2166937" y="3435538"/>
            <a:ext cx="7848600" cy="1077218"/>
          </a:xfrm>
          <a:prstGeom prst="rect">
            <a:avLst/>
          </a:prstGeom>
          <a:noFill/>
        </p:spPr>
        <p:txBody>
          <a:bodyPr wrap="square" rtlCol="0">
            <a:spAutoFit/>
          </a:bodyPr>
          <a:lstStyle/>
          <a:p>
            <a:pPr algn="ctr"/>
            <a:r>
              <a:rPr lang="en-US" sz="3200" b="1" u="sng" dirty="0">
                <a:latin typeface="Times New Roman" panose="02020603050405020304" pitchFamily="18" charset="0"/>
                <a:cs typeface="Times New Roman" panose="02020603050405020304" pitchFamily="18" charset="0"/>
              </a:rPr>
              <a:t>Macro, powder and microscopic study of </a:t>
            </a:r>
            <a:r>
              <a:rPr lang="en-US" sz="3200" b="1" u="sng" dirty="0" err="1">
                <a:latin typeface="Times New Roman" panose="02020603050405020304" pitchFamily="18" charset="0"/>
                <a:cs typeface="Times New Roman" panose="02020603050405020304" pitchFamily="18" charset="0"/>
              </a:rPr>
              <a:t>Rauwolfia</a:t>
            </a:r>
            <a:r>
              <a:rPr lang="en-US" sz="3200" b="1" u="sng" dirty="0">
                <a:latin typeface="Times New Roman" panose="02020603050405020304" pitchFamily="18" charset="0"/>
                <a:cs typeface="Times New Roman" panose="02020603050405020304" pitchFamily="18" charset="0"/>
              </a:rPr>
              <a:t>.</a:t>
            </a:r>
            <a:endParaRPr lang="en-IN" sz="3200" b="1" u="sng" dirty="0">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1</a:t>
            </a:fld>
            <a:endParaRPr lang="en-IN"/>
          </a:p>
        </p:txBody>
      </p:sp>
    </p:spTree>
    <p:extLst>
      <p:ext uri="{BB962C8B-B14F-4D97-AF65-F5344CB8AC3E}">
        <p14:creationId xmlns:p14="http://schemas.microsoft.com/office/powerpoint/2010/main" val="40496831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2</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IN" sz="2000" b="1" dirty="0">
                <a:latin typeface="Times New Roman" panose="02020603050405020304" pitchFamily="18" charset="0"/>
                <a:cs typeface="Times New Roman" panose="02020603050405020304" pitchFamily="18" charset="0"/>
              </a:rPr>
              <a:t>RAUWOLFIA</a:t>
            </a: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sp>
        <p:nvSpPr>
          <p:cNvPr id="6" name="TextBox 5"/>
          <p:cNvSpPr txBox="1"/>
          <p:nvPr/>
        </p:nvSpPr>
        <p:spPr>
          <a:xfrm>
            <a:off x="516496" y="1250503"/>
            <a:ext cx="6734310" cy="3785652"/>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Synonyms and vernacular name:</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Bengali – </a:t>
            </a:r>
            <a:r>
              <a:rPr lang="en-US" sz="1600" dirty="0" err="1">
                <a:latin typeface="Times New Roman" panose="02020603050405020304" pitchFamily="18" charset="0"/>
                <a:cs typeface="Times New Roman" panose="02020603050405020304" pitchFamily="18" charset="0"/>
              </a:rPr>
              <a:t>sarpagandha</a:t>
            </a:r>
            <a:r>
              <a:rPr lang="en-US" sz="1600" dirty="0">
                <a:latin typeface="Times New Roman" panose="02020603050405020304" pitchFamily="18" charset="0"/>
                <a:cs typeface="Times New Roman" panose="02020603050405020304" pitchFamily="18" charset="0"/>
              </a:rPr>
              <a:t>; Tamil – </a:t>
            </a:r>
            <a:r>
              <a:rPr lang="en-US" sz="1600" dirty="0" err="1">
                <a:latin typeface="Times New Roman" panose="02020603050405020304" pitchFamily="18" charset="0"/>
                <a:cs typeface="Times New Roman" panose="02020603050405020304" pitchFamily="18" charset="0"/>
              </a:rPr>
              <a:t>Chinanmdpodi</a:t>
            </a:r>
            <a:r>
              <a:rPr lang="en-US" sz="1600" dirty="0">
                <a:latin typeface="Times New Roman" panose="02020603050405020304" pitchFamily="18" charset="0"/>
                <a:cs typeface="Times New Roman" panose="02020603050405020304" pitchFamily="18" charset="0"/>
              </a:rPr>
              <a:t>; Sans </a:t>
            </a:r>
            <a:r>
              <a:rPr lang="en-US" sz="1600" dirty="0" err="1">
                <a:latin typeface="Times New Roman" panose="02020603050405020304" pitchFamily="18" charset="0"/>
                <a:cs typeface="Times New Roman" panose="02020603050405020304" pitchFamily="18" charset="0"/>
              </a:rPr>
              <a:t>Chhota-chand</a:t>
            </a:r>
            <a:r>
              <a:rPr lang="en-US" sz="1600" dirty="0">
                <a:latin typeface="Times New Roman" panose="02020603050405020304" pitchFamily="18" charset="0"/>
                <a:cs typeface="Times New Roman" panose="02020603050405020304" pitchFamily="18" charset="0"/>
              </a:rPr>
              <a:t>; Hindi – </a:t>
            </a:r>
            <a:r>
              <a:rPr lang="en-US" sz="1600" dirty="0" err="1">
                <a:latin typeface="Times New Roman" panose="02020603050405020304" pitchFamily="18" charset="0"/>
                <a:cs typeface="Times New Roman" panose="02020603050405020304" pitchFamily="18" charset="0"/>
              </a:rPr>
              <a:t>Chandrika</a:t>
            </a:r>
            <a:r>
              <a:rPr lang="en-US" sz="1600" dirty="0">
                <a:latin typeface="Times New Roman" panose="02020603050405020304" pitchFamily="18" charset="0"/>
                <a:cs typeface="Times New Roman" panose="02020603050405020304" pitchFamily="18" charset="0"/>
              </a:rPr>
              <a:t>; Bihar- </a:t>
            </a:r>
            <a:r>
              <a:rPr lang="en-US" sz="1600" dirty="0" err="1">
                <a:latin typeface="Times New Roman" panose="02020603050405020304" pitchFamily="18" charset="0"/>
                <a:cs typeface="Times New Roman" panose="02020603050405020304" pitchFamily="18" charset="0"/>
              </a:rPr>
              <a:t>Pagla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dawa</a:t>
            </a:r>
            <a:r>
              <a:rPr lang="en-US" sz="1600" dirty="0">
                <a:latin typeface="Times New Roman" panose="02020603050405020304" pitchFamily="18" charset="0"/>
                <a:cs typeface="Times New Roman" panose="02020603050405020304" pitchFamily="18" charset="0"/>
              </a:rPr>
              <a:t>.</a:t>
            </a:r>
          </a:p>
          <a:p>
            <a:endParaRPr lang="en-US" sz="1600" dirty="0">
              <a:latin typeface="Times New Roman" panose="02020603050405020304" pitchFamily="18" charset="0"/>
              <a:cs typeface="Times New Roman" panose="02020603050405020304" pitchFamily="18" charset="0"/>
            </a:endParaRPr>
          </a:p>
          <a:p>
            <a:r>
              <a:rPr lang="en-US" sz="1600" b="1" dirty="0">
                <a:latin typeface="Times New Roman" panose="02020603050405020304" pitchFamily="18" charset="0"/>
                <a:cs typeface="Times New Roman" panose="02020603050405020304" pitchFamily="18" charset="0"/>
              </a:rPr>
              <a:t>Biological source:</a:t>
            </a:r>
          </a:p>
          <a:p>
            <a:endParaRPr lang="en-US" sz="1600" dirty="0">
              <a:latin typeface="Times New Roman" panose="02020603050405020304" pitchFamily="18" charset="0"/>
              <a:cs typeface="Times New Roman" panose="02020603050405020304" pitchFamily="18" charset="0"/>
            </a:endParaRPr>
          </a:p>
          <a:p>
            <a:r>
              <a:rPr lang="en-US" sz="1600" dirty="0" err="1">
                <a:latin typeface="Times New Roman" panose="02020603050405020304" pitchFamily="18" charset="0"/>
                <a:cs typeface="Times New Roman" panose="02020603050405020304" pitchFamily="18" charset="0"/>
              </a:rPr>
              <a:t>Rauwolfia</a:t>
            </a:r>
            <a:r>
              <a:rPr lang="en-US" sz="1600" dirty="0">
                <a:latin typeface="Times New Roman" panose="02020603050405020304" pitchFamily="18" charset="0"/>
                <a:cs typeface="Times New Roman" panose="02020603050405020304" pitchFamily="18" charset="0"/>
              </a:rPr>
              <a:t> consists of the dried roots and rhizomes of </a:t>
            </a:r>
            <a:r>
              <a:rPr lang="en-US" sz="1600" dirty="0" err="1">
                <a:latin typeface="Times New Roman" panose="02020603050405020304" pitchFamily="18" charset="0"/>
                <a:cs typeface="Times New Roman" panose="02020603050405020304" pitchFamily="18" charset="0"/>
              </a:rPr>
              <a:t>Rauwolfia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serpentina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Benth</a:t>
            </a:r>
            <a:r>
              <a:rPr lang="en-US" sz="1600" dirty="0">
                <a:latin typeface="Times New Roman" panose="02020603050405020304" pitchFamily="18" charset="0"/>
                <a:cs typeface="Times New Roman" panose="02020603050405020304" pitchFamily="18" charset="0"/>
              </a:rPr>
              <a:t>. It contains not less than 0.15% of reserpine.</a:t>
            </a:r>
          </a:p>
          <a:p>
            <a:endParaRPr lang="en-US" sz="1600" dirty="0">
              <a:latin typeface="Times New Roman" panose="02020603050405020304" pitchFamily="18" charset="0"/>
              <a:cs typeface="Times New Roman" panose="02020603050405020304" pitchFamily="18" charset="0"/>
            </a:endParaRPr>
          </a:p>
          <a:p>
            <a:r>
              <a:rPr lang="en-US" sz="1600" b="1" dirty="0">
                <a:latin typeface="Times New Roman" panose="02020603050405020304" pitchFamily="18" charset="0"/>
                <a:cs typeface="Times New Roman" panose="02020603050405020304" pitchFamily="18" charset="0"/>
              </a:rPr>
              <a:t>Family</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Apocynaceae</a:t>
            </a:r>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r>
              <a:rPr lang="en-US" sz="1600" b="1" dirty="0">
                <a:latin typeface="Times New Roman" panose="02020603050405020304" pitchFamily="18" charset="0"/>
                <a:cs typeface="Times New Roman" panose="02020603050405020304" pitchFamily="18" charset="0"/>
              </a:rPr>
              <a:t>Geographical source:  </a:t>
            </a:r>
            <a:r>
              <a:rPr lang="en-US" sz="1600" dirty="0">
                <a:latin typeface="Times New Roman" panose="02020603050405020304" pitchFamily="18" charset="0"/>
                <a:cs typeface="Times New Roman" panose="02020603050405020304" pitchFamily="18" charset="0"/>
              </a:rPr>
              <a:t>It is widely distributed in West land and in shady forests in Punjab eastward to Nepal, Sikkim, and Assam in India; Bhutan, Pakistan, Java and Thailand, </a:t>
            </a:r>
            <a:r>
              <a:rPr lang="en-US" sz="1600" dirty="0" err="1">
                <a:latin typeface="Times New Roman" panose="02020603050405020304" pitchFamily="18" charset="0"/>
                <a:cs typeface="Times New Roman" panose="02020603050405020304" pitchFamily="18" charset="0"/>
              </a:rPr>
              <a:t>etc</a:t>
            </a:r>
            <a:endParaRPr lang="en-US" sz="1600" dirty="0">
              <a:latin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rotWithShape="1">
          <a:blip r:embed="rId2"/>
          <a:srcRect l="35318" t="36223" r="47081" b="21523"/>
          <a:stretch/>
        </p:blipFill>
        <p:spPr>
          <a:xfrm>
            <a:off x="7404204" y="392206"/>
            <a:ext cx="4535383" cy="6121276"/>
          </a:xfrm>
          <a:prstGeom prst="rect">
            <a:avLst/>
          </a:prstGeom>
        </p:spPr>
      </p:pic>
      <p:sp>
        <p:nvSpPr>
          <p:cNvPr id="5" name="Footer Placeholder 4"/>
          <p:cNvSpPr>
            <a:spLocks noGrp="1"/>
          </p:cNvSpPr>
          <p:nvPr>
            <p:ph type="ftr" sz="quarter" idx="11"/>
          </p:nvPr>
        </p:nvSpPr>
        <p:spPr/>
        <p:txBody>
          <a:bodyPr/>
          <a:lstStyle/>
          <a:p>
            <a:r>
              <a:rPr lang="en-IN" smtClean="0"/>
              <a:t>RDP</a:t>
            </a:r>
            <a:endParaRPr lang="en-IN"/>
          </a:p>
        </p:txBody>
      </p:sp>
      <p:sp>
        <p:nvSpPr>
          <p:cNvPr id="8" name="Slide Number Placeholder 7"/>
          <p:cNvSpPr>
            <a:spLocks noGrp="1"/>
          </p:cNvSpPr>
          <p:nvPr>
            <p:ph type="sldNum" sz="quarter" idx="12"/>
          </p:nvPr>
        </p:nvSpPr>
        <p:spPr/>
        <p:txBody>
          <a:bodyPr/>
          <a:lstStyle/>
          <a:p>
            <a:fld id="{28B54A7E-2395-4D35-824E-25842394C6F0}" type="slidenum">
              <a:rPr lang="en-IN" smtClean="0"/>
              <a:t>2</a:t>
            </a:fld>
            <a:endParaRPr lang="en-IN"/>
          </a:p>
        </p:txBody>
      </p:sp>
    </p:spTree>
    <p:extLst>
      <p:ext uri="{BB962C8B-B14F-4D97-AF65-F5344CB8AC3E}">
        <p14:creationId xmlns:p14="http://schemas.microsoft.com/office/powerpoint/2010/main" val="15239263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3</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sp>
        <p:nvSpPr>
          <p:cNvPr id="8" name="Rectangle 7"/>
          <p:cNvSpPr/>
          <p:nvPr/>
        </p:nvSpPr>
        <p:spPr>
          <a:xfrm>
            <a:off x="595312" y="1061986"/>
            <a:ext cx="7258051" cy="5109091"/>
          </a:xfrm>
          <a:prstGeom prst="rect">
            <a:avLst/>
          </a:prstGeom>
        </p:spPr>
        <p:txBody>
          <a:bodyPr wrap="square">
            <a:spAutoFit/>
          </a:bodyPr>
          <a:lstStyle/>
          <a:p>
            <a:r>
              <a:rPr lang="en-US" sz="2000" b="1" dirty="0">
                <a:latin typeface="Times New Roman" panose="02020603050405020304" pitchFamily="18" charset="0"/>
                <a:cs typeface="Times New Roman" panose="02020603050405020304" pitchFamily="18" charset="0"/>
              </a:rPr>
              <a:t>MACROSCOPICAL CHARACTERS:</a:t>
            </a:r>
            <a:endParaRPr lang="en-US" sz="2000" b="1" dirty="0"/>
          </a:p>
          <a:p>
            <a:endParaRPr lang="en-US" dirty="0"/>
          </a:p>
          <a:p>
            <a:r>
              <a:rPr lang="en-US" sz="1600" dirty="0">
                <a:latin typeface="Times New Roman" panose="02020603050405020304" pitchFamily="18" charset="0"/>
                <a:cs typeface="Times New Roman" panose="02020603050405020304" pitchFamily="18" charset="0"/>
              </a:rPr>
              <a:t>(i</a:t>
            </a:r>
            <a:r>
              <a:rPr lang="en-US" sz="1600" b="1" dirty="0">
                <a:latin typeface="Times New Roman" panose="02020603050405020304" pitchFamily="18" charset="0"/>
                <a:cs typeface="Times New Roman" panose="02020603050405020304" pitchFamily="18" charset="0"/>
              </a:rPr>
              <a:t>) External features </a:t>
            </a:r>
            <a:r>
              <a:rPr lang="en-US" sz="1600" dirty="0">
                <a:latin typeface="Times New Roman" panose="02020603050405020304" pitchFamily="18" charset="0"/>
                <a:cs typeface="Times New Roman" panose="02020603050405020304" pitchFamily="18" charset="0"/>
              </a:rPr>
              <a:t>of roots and rhizomes are nearly similar but rhizomes can be made out by the presence of small central pith.</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(ii) Drug consists of mostly small pieces, which are 2 to 15 cm long and 3 to 22 mm diameter.</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(iii) Pieces are cylindrical, slightly tapering and tortuous.</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(iv) Outer surface is greyish yellow, pale brown or brown.</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(v) Fracture short.</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(vi</a:t>
            </a:r>
            <a:r>
              <a:rPr lang="en-US" sz="1600" b="1" dirty="0">
                <a:latin typeface="Times New Roman" panose="02020603050405020304" pitchFamily="18" charset="0"/>
                <a:cs typeface="Times New Roman" panose="02020603050405020304" pitchFamily="18" charset="0"/>
              </a:rPr>
              <a:t>) Fracture surface </a:t>
            </a:r>
            <a:r>
              <a:rPr lang="en-US" sz="1600" dirty="0">
                <a:latin typeface="Times New Roman" panose="02020603050405020304" pitchFamily="18" charset="0"/>
                <a:cs typeface="Times New Roman" panose="02020603050405020304" pitchFamily="18" charset="0"/>
              </a:rPr>
              <a:t>show yellowish to brown bark and dense pale yellow radiating wood with 2 to 8 annular rings occupying nearly three fourth of the diameter.</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(vii) </a:t>
            </a:r>
            <a:r>
              <a:rPr lang="en-US" sz="1600" b="1" dirty="0" err="1">
                <a:latin typeface="Times New Roman" panose="02020603050405020304" pitchFamily="18" charset="0"/>
                <a:cs typeface="Times New Roman" panose="02020603050405020304" pitchFamily="18" charset="0"/>
              </a:rPr>
              <a:t>Odour</a:t>
            </a:r>
            <a:r>
              <a:rPr lang="en-US" sz="1600" b="1"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Odourless</a:t>
            </a:r>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(viii)</a:t>
            </a:r>
            <a:r>
              <a:rPr lang="en-US" sz="1600" b="1" dirty="0">
                <a:latin typeface="Times New Roman" panose="02020603050405020304" pitchFamily="18" charset="0"/>
                <a:cs typeface="Times New Roman" panose="02020603050405020304" pitchFamily="18" charset="0"/>
              </a:rPr>
              <a:t> Taste </a:t>
            </a:r>
            <a:r>
              <a:rPr lang="en-US" sz="1600" dirty="0">
                <a:latin typeface="Times New Roman" panose="02020603050405020304" pitchFamily="18" charset="0"/>
                <a:cs typeface="Times New Roman" panose="02020603050405020304" pitchFamily="18" charset="0"/>
              </a:rPr>
              <a:t>bitter</a:t>
            </a:r>
          </a:p>
        </p:txBody>
      </p:sp>
      <p:pic>
        <p:nvPicPr>
          <p:cNvPr id="9" name="Picture 8"/>
          <p:cNvPicPr>
            <a:picLocks noChangeAspect="1"/>
          </p:cNvPicPr>
          <p:nvPr/>
        </p:nvPicPr>
        <p:blipFill>
          <a:blip r:embed="rId2"/>
          <a:stretch>
            <a:fillRect/>
          </a:stretch>
        </p:blipFill>
        <p:spPr>
          <a:xfrm>
            <a:off x="7853363" y="1065501"/>
            <a:ext cx="4210050" cy="4876800"/>
          </a:xfrm>
          <a:prstGeom prst="rect">
            <a:avLst/>
          </a:prstGeom>
        </p:spPr>
      </p:pic>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3</a:t>
            </a:fld>
            <a:endParaRPr lang="en-IN"/>
          </a:p>
        </p:txBody>
      </p:sp>
    </p:spTree>
    <p:extLst>
      <p:ext uri="{BB962C8B-B14F-4D97-AF65-F5344CB8AC3E}">
        <p14:creationId xmlns:p14="http://schemas.microsoft.com/office/powerpoint/2010/main" val="6921394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4</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rotWithShape="1">
          <a:blip r:embed="rId2"/>
          <a:srcRect l="7007" t="22843" r="40333" b="25396"/>
          <a:stretch/>
        </p:blipFill>
        <p:spPr>
          <a:xfrm>
            <a:off x="1109406" y="734767"/>
            <a:ext cx="9963661" cy="5506233"/>
          </a:xfrm>
          <a:prstGeom prst="rect">
            <a:avLst/>
          </a:prstGeom>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4</a:t>
            </a:fld>
            <a:endParaRPr lang="en-IN"/>
          </a:p>
        </p:txBody>
      </p:sp>
    </p:spTree>
    <p:extLst>
      <p:ext uri="{BB962C8B-B14F-4D97-AF65-F5344CB8AC3E}">
        <p14:creationId xmlns:p14="http://schemas.microsoft.com/office/powerpoint/2010/main" val="24346246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5</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rotWithShape="1">
          <a:blip r:embed="rId2"/>
          <a:srcRect l="8196" t="23547" r="39244" b="21346"/>
          <a:stretch/>
        </p:blipFill>
        <p:spPr>
          <a:xfrm>
            <a:off x="1203705" y="580375"/>
            <a:ext cx="9775064" cy="5761952"/>
          </a:xfrm>
          <a:prstGeom prst="rect">
            <a:avLst/>
          </a:prstGeom>
        </p:spPr>
      </p:pic>
      <p:cxnSp>
        <p:nvCxnSpPr>
          <p:cNvPr id="7" name="Straight Arrow Connector 6">
            <a:extLst>
              <a:ext uri="{FF2B5EF4-FFF2-40B4-BE49-F238E27FC236}">
                <a16:creationId xmlns:a16="http://schemas.microsoft.com/office/drawing/2014/main" xmlns="" id="{9C22426D-025C-4293-AB25-D623E30BCF08}"/>
              </a:ext>
            </a:extLst>
          </p:cNvPr>
          <p:cNvCxnSpPr/>
          <p:nvPr/>
        </p:nvCxnSpPr>
        <p:spPr>
          <a:xfrm flipV="1">
            <a:off x="3906175" y="1003177"/>
            <a:ext cx="3045041" cy="51490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xmlns="" id="{E12F74AB-90FE-40B0-8E49-2DB07A2992C0}"/>
              </a:ext>
            </a:extLst>
          </p:cNvPr>
          <p:cNvCxnSpPr/>
          <p:nvPr/>
        </p:nvCxnSpPr>
        <p:spPr>
          <a:xfrm flipV="1">
            <a:off x="3657600" y="1677880"/>
            <a:ext cx="3027285" cy="46163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xmlns="" id="{FB77CB6C-4400-4C3B-A410-54AD59FD5DB1}"/>
              </a:ext>
            </a:extLst>
          </p:cNvPr>
          <p:cNvCxnSpPr/>
          <p:nvPr/>
        </p:nvCxnSpPr>
        <p:spPr>
          <a:xfrm flipV="1">
            <a:off x="3657600" y="2139518"/>
            <a:ext cx="2867487" cy="4527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xmlns="" id="{1D3DCF6E-CC18-4C7D-933A-B242CC4274A1}"/>
              </a:ext>
            </a:extLst>
          </p:cNvPr>
          <p:cNvCxnSpPr/>
          <p:nvPr/>
        </p:nvCxnSpPr>
        <p:spPr>
          <a:xfrm flipV="1">
            <a:off x="3657600" y="2858610"/>
            <a:ext cx="3471169" cy="23969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xmlns="" id="{829870EB-F828-4716-8DC7-F52EE73DA919}"/>
              </a:ext>
            </a:extLst>
          </p:cNvPr>
          <p:cNvCxnSpPr/>
          <p:nvPr/>
        </p:nvCxnSpPr>
        <p:spPr>
          <a:xfrm>
            <a:off x="3568823" y="3542190"/>
            <a:ext cx="3382393" cy="39061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xmlns="" id="{CE71BF46-B281-419C-932B-CD79F5B14BD0}"/>
              </a:ext>
            </a:extLst>
          </p:cNvPr>
          <p:cNvCxnSpPr/>
          <p:nvPr/>
        </p:nvCxnSpPr>
        <p:spPr>
          <a:xfrm>
            <a:off x="3568823" y="4012707"/>
            <a:ext cx="4793942" cy="102093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r>
              <a:rPr lang="en-IN" smtClean="0"/>
              <a:t>RDP</a:t>
            </a:r>
            <a:endParaRPr lang="en-IN"/>
          </a:p>
        </p:txBody>
      </p:sp>
      <p:sp>
        <p:nvSpPr>
          <p:cNvPr id="8" name="Slide Number Placeholder 7"/>
          <p:cNvSpPr>
            <a:spLocks noGrp="1"/>
          </p:cNvSpPr>
          <p:nvPr>
            <p:ph type="sldNum" sz="quarter" idx="12"/>
          </p:nvPr>
        </p:nvSpPr>
        <p:spPr/>
        <p:txBody>
          <a:bodyPr/>
          <a:lstStyle/>
          <a:p>
            <a:fld id="{28B54A7E-2395-4D35-824E-25842394C6F0}" type="slidenum">
              <a:rPr lang="en-IN" smtClean="0"/>
              <a:t>5</a:t>
            </a:fld>
            <a:endParaRPr lang="en-IN"/>
          </a:p>
        </p:txBody>
      </p:sp>
    </p:spTree>
    <p:extLst>
      <p:ext uri="{BB962C8B-B14F-4D97-AF65-F5344CB8AC3E}">
        <p14:creationId xmlns:p14="http://schemas.microsoft.com/office/powerpoint/2010/main" val="28804459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6</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3580340" y="201747"/>
            <a:ext cx="5021794" cy="6332845"/>
          </a:xfrm>
          <a:prstGeom prst="rect">
            <a:avLst/>
          </a:prstGeom>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6</a:t>
            </a:fld>
            <a:endParaRPr lang="en-IN"/>
          </a:p>
        </p:txBody>
      </p:sp>
    </p:spTree>
    <p:extLst>
      <p:ext uri="{BB962C8B-B14F-4D97-AF65-F5344CB8AC3E}">
        <p14:creationId xmlns:p14="http://schemas.microsoft.com/office/powerpoint/2010/main" val="21035879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7</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971549" y="425984"/>
            <a:ext cx="11005803" cy="5016758"/>
          </a:xfrm>
          <a:prstGeom prst="rect">
            <a:avLst/>
          </a:prstGeom>
          <a:noFill/>
        </p:spPr>
        <p:txBody>
          <a:bodyPr wrap="square" rtlCol="0">
            <a:spAutoFit/>
          </a:bodyPr>
          <a:lstStyle/>
          <a:p>
            <a:r>
              <a:rPr lang="en-US" sz="1600" b="1" dirty="0" err="1">
                <a:latin typeface="Times New Roman" panose="02020603050405020304" pitchFamily="18" charset="0"/>
                <a:cs typeface="Times New Roman" panose="02020603050405020304" pitchFamily="18" charset="0"/>
              </a:rPr>
              <a:t>Microscopical</a:t>
            </a:r>
            <a:r>
              <a:rPr lang="en-US" sz="1600" b="1" dirty="0">
                <a:latin typeface="Times New Roman" panose="02020603050405020304" pitchFamily="18" charset="0"/>
                <a:cs typeface="Times New Roman" panose="02020603050405020304" pitchFamily="18" charset="0"/>
              </a:rPr>
              <a:t> characters (T.S.):</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T. S. of the root presents a circular outline with typical stratified cork and other secondary features. Following are the tissues seen from the periphery to the center.</a:t>
            </a:r>
          </a:p>
          <a:p>
            <a:endParaRPr lang="en-US" sz="1600" dirty="0">
              <a:latin typeface="Times New Roman" panose="02020603050405020304" pitchFamily="18" charset="0"/>
              <a:cs typeface="Times New Roman" panose="02020603050405020304" pitchFamily="18" charset="0"/>
            </a:endParaRPr>
          </a:p>
          <a:p>
            <a:r>
              <a:rPr lang="en-US" sz="1600" b="1" dirty="0">
                <a:latin typeface="Times New Roman" panose="02020603050405020304" pitchFamily="18" charset="0"/>
                <a:cs typeface="Times New Roman" panose="02020603050405020304" pitchFamily="18" charset="0"/>
              </a:rPr>
              <a:t>1. Periderm:</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a. Cork (</a:t>
            </a:r>
            <a:r>
              <a:rPr lang="en-US" sz="1600" dirty="0" err="1">
                <a:latin typeface="Times New Roman" panose="02020603050405020304" pitchFamily="18" charset="0"/>
                <a:cs typeface="Times New Roman" panose="02020603050405020304" pitchFamily="18" charset="0"/>
              </a:rPr>
              <a:t>Phellum</a:t>
            </a:r>
            <a:r>
              <a:rPr lang="en-US" sz="1600" dirty="0">
                <a:latin typeface="Times New Roman" panose="02020603050405020304" pitchFamily="18" charset="0"/>
                <a:cs typeface="Times New Roman" panose="02020603050405020304" pitchFamily="18" charset="0"/>
              </a:rPr>
              <a:t>):</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Stratified, consists of alternating bands- of smaller, suberized and un-lignified cell up to 8 to 10 raw in radial depth- larger, suberized but lignified cell upto 5 to 7 raw in radial depth.</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b. </a:t>
            </a:r>
            <a:r>
              <a:rPr lang="en-US" sz="1600" dirty="0" err="1">
                <a:latin typeface="Times New Roman" panose="02020603050405020304" pitchFamily="18" charset="0"/>
                <a:cs typeface="Times New Roman" panose="02020603050405020304" pitchFamily="18" charset="0"/>
              </a:rPr>
              <a:t>Phellogen</a:t>
            </a:r>
            <a:r>
              <a:rPr lang="en-US" sz="1600" dirty="0">
                <a:latin typeface="Times New Roman" panose="02020603050405020304" pitchFamily="18" charset="0"/>
                <a:cs typeface="Times New Roman" panose="02020603050405020304" pitchFamily="18" charset="0"/>
              </a:rPr>
              <a:t>:</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Indistinct but is seen as a narrow layer of thin walled cells,</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c. </a:t>
            </a:r>
            <a:r>
              <a:rPr lang="en-US" sz="1600" dirty="0" err="1">
                <a:latin typeface="Times New Roman" panose="02020603050405020304" pitchFamily="18" charset="0"/>
                <a:cs typeface="Times New Roman" panose="02020603050405020304" pitchFamily="18" charset="0"/>
              </a:rPr>
              <a:t>Phelloderm</a:t>
            </a:r>
            <a:r>
              <a:rPr lang="en-US" sz="1600" dirty="0">
                <a:latin typeface="Times New Roman" panose="02020603050405020304" pitchFamily="18" charset="0"/>
                <a:cs typeface="Times New Roman" panose="02020603050405020304" pitchFamily="18" charset="0"/>
              </a:rPr>
              <a:t>:</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5 to 7 layers, immediately below the phloem, cell is arranged in the radial rows whereas away from phloem, cell is oval and has </a:t>
            </a:r>
            <a:r>
              <a:rPr lang="en-US" sz="1600" dirty="0" err="1">
                <a:latin typeface="Times New Roman" panose="02020603050405020304" pitchFamily="18" charset="0"/>
                <a:cs typeface="Times New Roman" panose="02020603050405020304" pitchFamily="18" charset="0"/>
              </a:rPr>
              <a:t>intercullar</a:t>
            </a:r>
            <a:r>
              <a:rPr lang="en-US" sz="1600" dirty="0">
                <a:latin typeface="Times New Roman" panose="02020603050405020304" pitchFamily="18" charset="0"/>
                <a:cs typeface="Times New Roman" panose="02020603050405020304" pitchFamily="18" charset="0"/>
              </a:rPr>
              <a:t> spaces. </a:t>
            </a:r>
            <a:r>
              <a:rPr lang="en-US" sz="1600" dirty="0" err="1">
                <a:latin typeface="Times New Roman" panose="02020603050405020304" pitchFamily="18" charset="0"/>
                <a:cs typeface="Times New Roman" panose="02020603050405020304" pitchFamily="18" charset="0"/>
              </a:rPr>
              <a:t>Phelloderm</a:t>
            </a:r>
            <a:r>
              <a:rPr lang="en-US" sz="1600" dirty="0">
                <a:latin typeface="Times New Roman" panose="02020603050405020304" pitchFamily="18" charset="0"/>
                <a:cs typeface="Times New Roman" panose="02020603050405020304" pitchFamily="18" charset="0"/>
              </a:rPr>
              <a:t> contains abundant starch grains (with </a:t>
            </a:r>
            <a:r>
              <a:rPr lang="en-US" sz="1600" dirty="0" err="1">
                <a:latin typeface="Times New Roman" panose="02020603050405020304" pitchFamily="18" charset="0"/>
                <a:cs typeface="Times New Roman" panose="02020603050405020304" pitchFamily="18" charset="0"/>
              </a:rPr>
              <a:t>triradiate</a:t>
            </a:r>
            <a:r>
              <a:rPr lang="en-US" sz="1600" dirty="0">
                <a:latin typeface="Times New Roman" panose="02020603050405020304" pitchFamily="18" charset="0"/>
                <a:cs typeface="Times New Roman" panose="02020603050405020304" pitchFamily="18" charset="0"/>
              </a:rPr>
              <a:t> hilum) and typical twin prisms of calcium oxalate</a:t>
            </a:r>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7</a:t>
            </a:fld>
            <a:endParaRPr lang="en-IN"/>
          </a:p>
        </p:txBody>
      </p:sp>
    </p:spTree>
    <p:extLst>
      <p:ext uri="{BB962C8B-B14F-4D97-AF65-F5344CB8AC3E}">
        <p14:creationId xmlns:p14="http://schemas.microsoft.com/office/powerpoint/2010/main" val="25411605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8</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971549" y="425984"/>
            <a:ext cx="10915651" cy="4278094"/>
          </a:xfrm>
          <a:prstGeom prst="rect">
            <a:avLst/>
          </a:prstGeom>
          <a:noFill/>
        </p:spPr>
        <p:txBody>
          <a:bodyPr wrap="square" rtlCol="0">
            <a:spAutoFit/>
          </a:bodyPr>
          <a:lstStyle/>
          <a:p>
            <a:r>
              <a:rPr lang="en-US" sz="1600" dirty="0">
                <a:latin typeface="Times New Roman" panose="02020603050405020304" pitchFamily="18" charset="0"/>
                <a:cs typeface="Times New Roman" panose="02020603050405020304" pitchFamily="18" charset="0"/>
              </a:rPr>
              <a:t>2. </a:t>
            </a:r>
            <a:r>
              <a:rPr lang="en-US" sz="1600" b="1" dirty="0">
                <a:latin typeface="Times New Roman" panose="02020603050405020304" pitchFamily="18" charset="0"/>
                <a:cs typeface="Times New Roman" panose="02020603050405020304" pitchFamily="18" charset="0"/>
              </a:rPr>
              <a:t>Secondary phloem</a:t>
            </a:r>
            <a:r>
              <a:rPr lang="en-US" sz="1600" dirty="0">
                <a:latin typeface="Times New Roman" panose="02020603050405020304" pitchFamily="18" charset="0"/>
                <a:cs typeface="Times New Roman" panose="02020603050405020304" pitchFamily="18" charset="0"/>
              </a:rPr>
              <a:t>:</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Is transverse by conspicuous medullary rays. Phloem consists of sieve tubes, companion cells and phloem parenchyma. Starch grains and calcium oxalate prism occurs throughout the phloem tissue.</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3. </a:t>
            </a:r>
            <a:r>
              <a:rPr lang="en-US" sz="1600" b="1" dirty="0">
                <a:latin typeface="Times New Roman" panose="02020603050405020304" pitchFamily="18" charset="0"/>
                <a:cs typeface="Times New Roman" panose="02020603050405020304" pitchFamily="18" charset="0"/>
              </a:rPr>
              <a:t>Secondary xylem:</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It is also transverse by well develop medullary rays. Xylem consists of vessels, wood </a:t>
            </a:r>
            <a:r>
              <a:rPr lang="en-US" sz="1600" dirty="0" err="1">
                <a:latin typeface="Times New Roman" panose="02020603050405020304" pitchFamily="18" charset="0"/>
                <a:cs typeface="Times New Roman" panose="02020603050405020304" pitchFamily="18" charset="0"/>
              </a:rPr>
              <a:t>fibres</a:t>
            </a:r>
            <a:r>
              <a:rPr lang="en-US" sz="1600" dirty="0">
                <a:latin typeface="Times New Roman" panose="02020603050405020304" pitchFamily="18" charset="0"/>
                <a:cs typeface="Times New Roman" panose="02020603050405020304" pitchFamily="18" charset="0"/>
              </a:rPr>
              <a:t> and lignified parenchyma. The vessels appear rounded, polygonal or at times radially elongated and occurs inner single or in pairs. Xylem </a:t>
            </a:r>
            <a:r>
              <a:rPr lang="en-US" sz="1600" dirty="0" err="1">
                <a:latin typeface="Times New Roman" panose="02020603050405020304" pitchFamily="18" charset="0"/>
                <a:cs typeface="Times New Roman" panose="02020603050405020304" pitchFamily="18" charset="0"/>
              </a:rPr>
              <a:t>fibres</a:t>
            </a:r>
            <a:r>
              <a:rPr lang="en-US" sz="1600" dirty="0">
                <a:latin typeface="Times New Roman" panose="02020603050405020304" pitchFamily="18" charset="0"/>
                <a:cs typeface="Times New Roman" panose="02020603050405020304" pitchFamily="18" charset="0"/>
              </a:rPr>
              <a:t> appear as rounded and polygonal structure with thick lignified walls. Typical oxalate prism and starch grains resembling those of the </a:t>
            </a:r>
            <a:r>
              <a:rPr lang="en-US" sz="1600" dirty="0" err="1">
                <a:latin typeface="Times New Roman" panose="02020603050405020304" pitchFamily="18" charset="0"/>
                <a:cs typeface="Times New Roman" panose="02020603050405020304" pitchFamily="18" charset="0"/>
              </a:rPr>
              <a:t>phelloderm</a:t>
            </a:r>
            <a:r>
              <a:rPr lang="en-US" sz="1600" dirty="0">
                <a:latin typeface="Times New Roman" panose="02020603050405020304" pitchFamily="18" charset="0"/>
                <a:cs typeface="Times New Roman" panose="02020603050405020304" pitchFamily="18" charset="0"/>
              </a:rPr>
              <a:t> and phloem occur freely in the wood parenchyma.</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4. </a:t>
            </a:r>
            <a:r>
              <a:rPr lang="en-US" sz="1600" b="1" dirty="0">
                <a:latin typeface="Times New Roman" panose="02020603050405020304" pitchFamily="18" charset="0"/>
                <a:cs typeface="Times New Roman" panose="02020603050405020304" pitchFamily="18" charset="0"/>
              </a:rPr>
              <a:t>Medullary rays:</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It runs radially from the center to the cortex through the phloem. Rays in the xylem region are lignified, pitted and are 1 to 5 cells wide although </a:t>
            </a:r>
            <a:r>
              <a:rPr lang="en-US" sz="1600" dirty="0" err="1">
                <a:latin typeface="Times New Roman" panose="02020603050405020304" pitchFamily="18" charset="0"/>
                <a:cs typeface="Times New Roman" panose="02020603050405020304" pitchFamily="18" charset="0"/>
              </a:rPr>
              <a:t>uniseriate</a:t>
            </a:r>
            <a:r>
              <a:rPr lang="en-US" sz="1600" dirty="0">
                <a:latin typeface="Times New Roman" panose="02020603050405020304" pitchFamily="18" charset="0"/>
                <a:cs typeface="Times New Roman" panose="02020603050405020304" pitchFamily="18" charset="0"/>
              </a:rPr>
              <a:t> rays are prominent. In the phloem region the ray cells are not lignified. Starch and typical oxalate prisms are in the medullary ray cells</a:t>
            </a:r>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8</a:t>
            </a:fld>
            <a:endParaRPr lang="en-IN"/>
          </a:p>
        </p:txBody>
      </p:sp>
    </p:spTree>
    <p:extLst>
      <p:ext uri="{BB962C8B-B14F-4D97-AF65-F5344CB8AC3E}">
        <p14:creationId xmlns:p14="http://schemas.microsoft.com/office/powerpoint/2010/main" val="37901225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9</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rotWithShape="1">
          <a:blip r:embed="rId2"/>
          <a:srcRect l="7602" t="30766" r="40332" b="25044"/>
          <a:stretch/>
        </p:blipFill>
        <p:spPr>
          <a:xfrm>
            <a:off x="1107583" y="1065501"/>
            <a:ext cx="10225954" cy="4879686"/>
          </a:xfrm>
          <a:prstGeom prst="rect">
            <a:avLst/>
          </a:prstGeom>
        </p:spPr>
      </p:pic>
      <p:cxnSp>
        <p:nvCxnSpPr>
          <p:cNvPr id="7" name="Straight Connector 6">
            <a:extLst>
              <a:ext uri="{FF2B5EF4-FFF2-40B4-BE49-F238E27FC236}">
                <a16:creationId xmlns:a16="http://schemas.microsoft.com/office/drawing/2014/main" xmlns="" id="{68342613-124A-4037-AFA0-939402E6F4CA}"/>
              </a:ext>
            </a:extLst>
          </p:cNvPr>
          <p:cNvCxnSpPr/>
          <p:nvPr/>
        </p:nvCxnSpPr>
        <p:spPr>
          <a:xfrm>
            <a:off x="2654423" y="1065501"/>
            <a:ext cx="4003829" cy="3080371"/>
          </a:xfrm>
          <a:prstGeom prst="line">
            <a:avLst/>
          </a:prstGeom>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xmlns="" id="{2DD02682-2433-4C7A-884E-2EA309E7E7C3}"/>
              </a:ext>
            </a:extLst>
          </p:cNvPr>
          <p:cNvSpPr/>
          <p:nvPr/>
        </p:nvSpPr>
        <p:spPr>
          <a:xfrm>
            <a:off x="1642369" y="734767"/>
            <a:ext cx="1695635" cy="33073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Cortex </a:t>
            </a:r>
            <a:endParaRPr lang="en-IN" dirty="0"/>
          </a:p>
        </p:txBody>
      </p:sp>
      <p:cxnSp>
        <p:nvCxnSpPr>
          <p:cNvPr id="13" name="Straight Connector 12">
            <a:extLst>
              <a:ext uri="{FF2B5EF4-FFF2-40B4-BE49-F238E27FC236}">
                <a16:creationId xmlns:a16="http://schemas.microsoft.com/office/drawing/2014/main" xmlns="" id="{B7E5E454-434C-44F4-96C6-B3BADB4A8CD2}"/>
              </a:ext>
            </a:extLst>
          </p:cNvPr>
          <p:cNvCxnSpPr/>
          <p:nvPr/>
        </p:nvCxnSpPr>
        <p:spPr>
          <a:xfrm>
            <a:off x="4873841" y="734767"/>
            <a:ext cx="2793677" cy="1200565"/>
          </a:xfrm>
          <a:prstGeom prst="line">
            <a:avLst/>
          </a:prstGeom>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xmlns="" id="{8CB109ED-642E-4EEB-97A3-A04242C8CB02}"/>
              </a:ext>
            </a:extLst>
          </p:cNvPr>
          <p:cNvSpPr/>
          <p:nvPr/>
        </p:nvSpPr>
        <p:spPr>
          <a:xfrm>
            <a:off x="4350058" y="494244"/>
            <a:ext cx="2015231" cy="33073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Sec phloem </a:t>
            </a:r>
            <a:endParaRPr lang="en-IN" dirty="0"/>
          </a:p>
        </p:txBody>
      </p:sp>
      <p:cxnSp>
        <p:nvCxnSpPr>
          <p:cNvPr id="16" name="Straight Connector 15">
            <a:extLst>
              <a:ext uri="{FF2B5EF4-FFF2-40B4-BE49-F238E27FC236}">
                <a16:creationId xmlns:a16="http://schemas.microsoft.com/office/drawing/2014/main" xmlns="" id="{5B46C8AE-64BC-41A4-AA9D-71AE672936D2}"/>
              </a:ext>
            </a:extLst>
          </p:cNvPr>
          <p:cNvCxnSpPr/>
          <p:nvPr/>
        </p:nvCxnSpPr>
        <p:spPr>
          <a:xfrm>
            <a:off x="1358283" y="1775534"/>
            <a:ext cx="736847" cy="367787"/>
          </a:xfrm>
          <a:prstGeom prst="line">
            <a:avLst/>
          </a:prstGeom>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xmlns="" id="{1DFAFE8F-98E3-4D16-A8E8-E34A6D20181A}"/>
              </a:ext>
            </a:extLst>
          </p:cNvPr>
          <p:cNvSpPr/>
          <p:nvPr/>
        </p:nvSpPr>
        <p:spPr>
          <a:xfrm>
            <a:off x="1004645" y="1553916"/>
            <a:ext cx="1695635" cy="2216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Stratified cork </a:t>
            </a:r>
            <a:endParaRPr lang="en-IN" dirty="0"/>
          </a:p>
        </p:txBody>
      </p:sp>
      <p:sp>
        <p:nvSpPr>
          <p:cNvPr id="6" name="Footer Placeholder 5"/>
          <p:cNvSpPr>
            <a:spLocks noGrp="1"/>
          </p:cNvSpPr>
          <p:nvPr>
            <p:ph type="ftr" sz="quarter" idx="11"/>
          </p:nvPr>
        </p:nvSpPr>
        <p:spPr/>
        <p:txBody>
          <a:bodyPr/>
          <a:lstStyle/>
          <a:p>
            <a:r>
              <a:rPr lang="en-IN" smtClean="0"/>
              <a:t>RDP</a:t>
            </a:r>
            <a:endParaRPr lang="en-IN"/>
          </a:p>
        </p:txBody>
      </p:sp>
      <p:sp>
        <p:nvSpPr>
          <p:cNvPr id="9" name="Slide Number Placeholder 8"/>
          <p:cNvSpPr>
            <a:spLocks noGrp="1"/>
          </p:cNvSpPr>
          <p:nvPr>
            <p:ph type="sldNum" sz="quarter" idx="12"/>
          </p:nvPr>
        </p:nvSpPr>
        <p:spPr/>
        <p:txBody>
          <a:bodyPr/>
          <a:lstStyle/>
          <a:p>
            <a:fld id="{28B54A7E-2395-4D35-824E-25842394C6F0}" type="slidenum">
              <a:rPr lang="en-IN" smtClean="0"/>
              <a:t>9</a:t>
            </a:fld>
            <a:endParaRPr lang="en-IN"/>
          </a:p>
        </p:txBody>
      </p:sp>
    </p:spTree>
    <p:extLst>
      <p:ext uri="{BB962C8B-B14F-4D97-AF65-F5344CB8AC3E}">
        <p14:creationId xmlns:p14="http://schemas.microsoft.com/office/powerpoint/2010/main" val="13479653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10</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rotWithShape="1">
          <a:blip r:embed="rId2"/>
          <a:srcRect l="7800" t="24428" r="40531" b="25396"/>
          <a:stretch/>
        </p:blipFill>
        <p:spPr>
          <a:xfrm>
            <a:off x="1150926" y="734767"/>
            <a:ext cx="10156843" cy="5545403"/>
          </a:xfrm>
          <a:prstGeom prst="rect">
            <a:avLst/>
          </a:prstGeom>
        </p:spPr>
      </p:pic>
      <p:cxnSp>
        <p:nvCxnSpPr>
          <p:cNvPr id="7" name="Straight Arrow Connector 6">
            <a:extLst>
              <a:ext uri="{FF2B5EF4-FFF2-40B4-BE49-F238E27FC236}">
                <a16:creationId xmlns:a16="http://schemas.microsoft.com/office/drawing/2014/main" xmlns="" id="{3D901216-0DD3-47E7-9B1A-C1EC0A2B19FF}"/>
              </a:ext>
            </a:extLst>
          </p:cNvPr>
          <p:cNvCxnSpPr/>
          <p:nvPr/>
        </p:nvCxnSpPr>
        <p:spPr>
          <a:xfrm>
            <a:off x="3719744" y="2139518"/>
            <a:ext cx="2911875" cy="98542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xmlns="" id="{DDAD502A-E33B-43E5-A775-A830AA4CB2E1}"/>
              </a:ext>
            </a:extLst>
          </p:cNvPr>
          <p:cNvCxnSpPr/>
          <p:nvPr/>
        </p:nvCxnSpPr>
        <p:spPr>
          <a:xfrm>
            <a:off x="3604334" y="2526479"/>
            <a:ext cx="2929631" cy="202410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xmlns="" id="{99528A24-3324-4AE6-8611-3FAE8D06D404}"/>
              </a:ext>
            </a:extLst>
          </p:cNvPr>
          <p:cNvCxnSpPr/>
          <p:nvPr/>
        </p:nvCxnSpPr>
        <p:spPr>
          <a:xfrm>
            <a:off x="3604334" y="3240350"/>
            <a:ext cx="2849732" cy="23259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r>
              <a:rPr lang="en-IN" smtClean="0"/>
              <a:t>RDP</a:t>
            </a:r>
            <a:endParaRPr lang="en-IN"/>
          </a:p>
        </p:txBody>
      </p:sp>
      <p:sp>
        <p:nvSpPr>
          <p:cNvPr id="8" name="Slide Number Placeholder 7"/>
          <p:cNvSpPr>
            <a:spLocks noGrp="1"/>
          </p:cNvSpPr>
          <p:nvPr>
            <p:ph type="sldNum" sz="quarter" idx="12"/>
          </p:nvPr>
        </p:nvSpPr>
        <p:spPr/>
        <p:txBody>
          <a:bodyPr/>
          <a:lstStyle/>
          <a:p>
            <a:fld id="{28B54A7E-2395-4D35-824E-25842394C6F0}" type="slidenum">
              <a:rPr lang="en-IN" smtClean="0"/>
              <a:t>10</a:t>
            </a:fld>
            <a:endParaRPr lang="en-IN"/>
          </a:p>
        </p:txBody>
      </p:sp>
    </p:spTree>
    <p:extLst>
      <p:ext uri="{BB962C8B-B14F-4D97-AF65-F5344CB8AC3E}">
        <p14:creationId xmlns:p14="http://schemas.microsoft.com/office/powerpoint/2010/main" val="4461132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11</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rotWithShape="1">
          <a:blip r:embed="rId2"/>
          <a:srcRect l="8295" t="24780" r="39936" b="24691"/>
          <a:stretch/>
        </p:blipFill>
        <p:spPr>
          <a:xfrm>
            <a:off x="1688822" y="914399"/>
            <a:ext cx="9281079" cy="5093060"/>
          </a:xfrm>
          <a:prstGeom prst="rect">
            <a:avLst/>
          </a:prstGeom>
        </p:spPr>
      </p:pic>
      <p:cxnSp>
        <p:nvCxnSpPr>
          <p:cNvPr id="7" name="Straight Arrow Connector 6">
            <a:extLst>
              <a:ext uri="{FF2B5EF4-FFF2-40B4-BE49-F238E27FC236}">
                <a16:creationId xmlns:a16="http://schemas.microsoft.com/office/drawing/2014/main" xmlns="" id="{AD6B91F5-070A-41DC-83C6-FED82873AF5B}"/>
              </a:ext>
            </a:extLst>
          </p:cNvPr>
          <p:cNvCxnSpPr/>
          <p:nvPr/>
        </p:nvCxnSpPr>
        <p:spPr>
          <a:xfrm>
            <a:off x="3977196" y="2201662"/>
            <a:ext cx="3826276" cy="122733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xmlns="" id="{3A893744-22C6-433D-99FA-1FDC6906E55D}"/>
              </a:ext>
            </a:extLst>
          </p:cNvPr>
          <p:cNvCxnSpPr/>
          <p:nvPr/>
        </p:nvCxnSpPr>
        <p:spPr>
          <a:xfrm>
            <a:off x="3861786" y="2059619"/>
            <a:ext cx="5317725" cy="221054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13" name="Rectangle 12">
            <a:extLst>
              <a:ext uri="{FF2B5EF4-FFF2-40B4-BE49-F238E27FC236}">
                <a16:creationId xmlns:a16="http://schemas.microsoft.com/office/drawing/2014/main" xmlns="" id="{C8C52C0D-38F1-487A-A642-543EB814C2EB}"/>
              </a:ext>
            </a:extLst>
          </p:cNvPr>
          <p:cNvSpPr/>
          <p:nvPr/>
        </p:nvSpPr>
        <p:spPr>
          <a:xfrm>
            <a:off x="7421732" y="1589103"/>
            <a:ext cx="3081446" cy="43292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Red and </a:t>
            </a:r>
            <a:r>
              <a:rPr lang="en-US" dirty="0" err="1"/>
              <a:t>colourless</a:t>
            </a:r>
            <a:r>
              <a:rPr lang="en-US" dirty="0"/>
              <a:t> </a:t>
            </a:r>
            <a:endParaRPr lang="en-IN" dirty="0"/>
          </a:p>
        </p:txBody>
      </p:sp>
      <p:sp>
        <p:nvSpPr>
          <p:cNvPr id="6" name="Footer Placeholder 5"/>
          <p:cNvSpPr>
            <a:spLocks noGrp="1"/>
          </p:cNvSpPr>
          <p:nvPr>
            <p:ph type="ftr" sz="quarter" idx="11"/>
          </p:nvPr>
        </p:nvSpPr>
        <p:spPr/>
        <p:txBody>
          <a:bodyPr/>
          <a:lstStyle/>
          <a:p>
            <a:r>
              <a:rPr lang="en-IN" smtClean="0"/>
              <a:t>RDP</a:t>
            </a:r>
            <a:endParaRPr lang="en-IN"/>
          </a:p>
        </p:txBody>
      </p:sp>
      <p:sp>
        <p:nvSpPr>
          <p:cNvPr id="8" name="Slide Number Placeholder 7"/>
          <p:cNvSpPr>
            <a:spLocks noGrp="1"/>
          </p:cNvSpPr>
          <p:nvPr>
            <p:ph type="sldNum" sz="quarter" idx="12"/>
          </p:nvPr>
        </p:nvSpPr>
        <p:spPr/>
        <p:txBody>
          <a:bodyPr/>
          <a:lstStyle/>
          <a:p>
            <a:fld id="{28B54A7E-2395-4D35-824E-25842394C6F0}" type="slidenum">
              <a:rPr lang="en-IN" smtClean="0"/>
              <a:t>11</a:t>
            </a:fld>
            <a:endParaRPr lang="en-IN"/>
          </a:p>
        </p:txBody>
      </p:sp>
    </p:spTree>
    <p:extLst>
      <p:ext uri="{BB962C8B-B14F-4D97-AF65-F5344CB8AC3E}">
        <p14:creationId xmlns:p14="http://schemas.microsoft.com/office/powerpoint/2010/main" val="1971617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12</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rotWithShape="1">
          <a:blip r:embed="rId2"/>
          <a:srcRect l="8196" t="28477" r="42807" b="31734"/>
          <a:stretch/>
        </p:blipFill>
        <p:spPr>
          <a:xfrm>
            <a:off x="0" y="43346"/>
            <a:ext cx="6375042" cy="2910625"/>
          </a:xfrm>
          <a:prstGeom prst="rect">
            <a:avLst/>
          </a:prstGeom>
        </p:spPr>
      </p:pic>
      <p:pic>
        <p:nvPicPr>
          <p:cNvPr id="6" name="Picture 5"/>
          <p:cNvPicPr>
            <a:picLocks noChangeAspect="1"/>
          </p:cNvPicPr>
          <p:nvPr/>
        </p:nvPicPr>
        <p:blipFill rotWithShape="1">
          <a:blip r:embed="rId3"/>
          <a:srcRect l="7305" t="29709" r="40927" b="26453"/>
          <a:stretch/>
        </p:blipFill>
        <p:spPr>
          <a:xfrm>
            <a:off x="4951525" y="3020218"/>
            <a:ext cx="6735650" cy="3206839"/>
          </a:xfrm>
          <a:prstGeom prst="rect">
            <a:avLst/>
          </a:prstGeom>
        </p:spPr>
      </p:pic>
      <p:sp>
        <p:nvSpPr>
          <p:cNvPr id="7" name="Footer Placeholder 6"/>
          <p:cNvSpPr>
            <a:spLocks noGrp="1"/>
          </p:cNvSpPr>
          <p:nvPr>
            <p:ph type="ftr" sz="quarter" idx="11"/>
          </p:nvPr>
        </p:nvSpPr>
        <p:spPr/>
        <p:txBody>
          <a:bodyPr/>
          <a:lstStyle/>
          <a:p>
            <a:r>
              <a:rPr lang="en-IN" smtClean="0"/>
              <a:t>RDP</a:t>
            </a:r>
            <a:endParaRPr lang="en-IN"/>
          </a:p>
        </p:txBody>
      </p:sp>
      <p:sp>
        <p:nvSpPr>
          <p:cNvPr id="8" name="Slide Number Placeholder 7"/>
          <p:cNvSpPr>
            <a:spLocks noGrp="1"/>
          </p:cNvSpPr>
          <p:nvPr>
            <p:ph type="sldNum" sz="quarter" idx="12"/>
          </p:nvPr>
        </p:nvSpPr>
        <p:spPr/>
        <p:txBody>
          <a:bodyPr/>
          <a:lstStyle/>
          <a:p>
            <a:fld id="{28B54A7E-2395-4D35-824E-25842394C6F0}" type="slidenum">
              <a:rPr lang="en-IN" smtClean="0"/>
              <a:t>12</a:t>
            </a:fld>
            <a:endParaRPr lang="en-IN"/>
          </a:p>
        </p:txBody>
      </p:sp>
    </p:spTree>
    <p:extLst>
      <p:ext uri="{BB962C8B-B14F-4D97-AF65-F5344CB8AC3E}">
        <p14:creationId xmlns:p14="http://schemas.microsoft.com/office/powerpoint/2010/main" val="39310436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13</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rotWithShape="1">
          <a:blip r:embed="rId2"/>
          <a:srcRect l="8592" t="29358" r="39244" b="25220"/>
          <a:stretch/>
        </p:blipFill>
        <p:spPr>
          <a:xfrm>
            <a:off x="880351" y="311930"/>
            <a:ext cx="6787167" cy="3322749"/>
          </a:xfrm>
          <a:prstGeom prst="rect">
            <a:avLst/>
          </a:prstGeom>
        </p:spPr>
      </p:pic>
      <p:pic>
        <p:nvPicPr>
          <p:cNvPr id="6" name="Picture 5"/>
          <p:cNvPicPr>
            <a:picLocks noChangeAspect="1"/>
          </p:cNvPicPr>
          <p:nvPr/>
        </p:nvPicPr>
        <p:blipFill rotWithShape="1">
          <a:blip r:embed="rId3"/>
          <a:srcRect l="27894" t="30942" r="39442" b="25044"/>
          <a:stretch/>
        </p:blipFill>
        <p:spPr>
          <a:xfrm>
            <a:off x="7758716" y="2969161"/>
            <a:ext cx="4250029" cy="3219718"/>
          </a:xfrm>
          <a:prstGeom prst="rect">
            <a:avLst/>
          </a:prstGeom>
        </p:spPr>
      </p:pic>
      <p:sp>
        <p:nvSpPr>
          <p:cNvPr id="7" name="Rectangle 6">
            <a:extLst>
              <a:ext uri="{FF2B5EF4-FFF2-40B4-BE49-F238E27FC236}">
                <a16:creationId xmlns:a16="http://schemas.microsoft.com/office/drawing/2014/main" xmlns="" id="{22229E30-9B13-4B79-BC38-E0465EF3F134}"/>
              </a:ext>
            </a:extLst>
          </p:cNvPr>
          <p:cNvSpPr/>
          <p:nvPr/>
        </p:nvSpPr>
        <p:spPr>
          <a:xfrm>
            <a:off x="798990" y="2379216"/>
            <a:ext cx="2317072" cy="435005"/>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t>Starch grains </a:t>
            </a:r>
            <a:endParaRPr lang="en-IN" dirty="0"/>
          </a:p>
        </p:txBody>
      </p:sp>
      <p:cxnSp>
        <p:nvCxnSpPr>
          <p:cNvPr id="9" name="Straight Arrow Connector 8">
            <a:extLst>
              <a:ext uri="{FF2B5EF4-FFF2-40B4-BE49-F238E27FC236}">
                <a16:creationId xmlns:a16="http://schemas.microsoft.com/office/drawing/2014/main" xmlns="" id="{E40AC690-523A-4D67-84CE-4FFCF84AAAC3}"/>
              </a:ext>
            </a:extLst>
          </p:cNvPr>
          <p:cNvCxnSpPr/>
          <p:nvPr/>
        </p:nvCxnSpPr>
        <p:spPr>
          <a:xfrm flipV="1">
            <a:off x="2885243" y="2130641"/>
            <a:ext cx="2494625" cy="4971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xmlns="" id="{4FCE4BB8-3A28-42BB-90E3-CB8F24E536CE}"/>
              </a:ext>
            </a:extLst>
          </p:cNvPr>
          <p:cNvCxnSpPr/>
          <p:nvPr/>
        </p:nvCxnSpPr>
        <p:spPr>
          <a:xfrm>
            <a:off x="1869657" y="2627790"/>
            <a:ext cx="7327610" cy="1826038"/>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sp>
        <p:nvSpPr>
          <p:cNvPr id="8" name="Footer Placeholder 7"/>
          <p:cNvSpPr>
            <a:spLocks noGrp="1"/>
          </p:cNvSpPr>
          <p:nvPr>
            <p:ph type="ftr" sz="quarter" idx="11"/>
          </p:nvPr>
        </p:nvSpPr>
        <p:spPr/>
        <p:txBody>
          <a:bodyPr/>
          <a:lstStyle/>
          <a:p>
            <a:r>
              <a:rPr lang="en-IN" smtClean="0"/>
              <a:t>RDP</a:t>
            </a:r>
            <a:endParaRPr lang="en-IN"/>
          </a:p>
        </p:txBody>
      </p:sp>
      <p:sp>
        <p:nvSpPr>
          <p:cNvPr id="13" name="Slide Number Placeholder 12"/>
          <p:cNvSpPr>
            <a:spLocks noGrp="1"/>
          </p:cNvSpPr>
          <p:nvPr>
            <p:ph type="sldNum" sz="quarter" idx="12"/>
          </p:nvPr>
        </p:nvSpPr>
        <p:spPr/>
        <p:txBody>
          <a:bodyPr/>
          <a:lstStyle/>
          <a:p>
            <a:fld id="{28B54A7E-2395-4D35-824E-25842394C6F0}" type="slidenum">
              <a:rPr lang="en-IN" smtClean="0"/>
              <a:t>13</a:t>
            </a:fld>
            <a:endParaRPr lang="en-IN"/>
          </a:p>
        </p:txBody>
      </p:sp>
    </p:spTree>
    <p:extLst>
      <p:ext uri="{BB962C8B-B14F-4D97-AF65-F5344CB8AC3E}">
        <p14:creationId xmlns:p14="http://schemas.microsoft.com/office/powerpoint/2010/main" val="8823462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14</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rotWithShape="1">
          <a:blip r:embed="rId2"/>
          <a:srcRect l="8196" t="28830" r="40728" b="24340"/>
          <a:stretch/>
        </p:blipFill>
        <p:spPr>
          <a:xfrm>
            <a:off x="133378" y="274882"/>
            <a:ext cx="6645498" cy="3425782"/>
          </a:xfrm>
          <a:prstGeom prst="rect">
            <a:avLst/>
          </a:prstGeom>
        </p:spPr>
      </p:pic>
      <p:pic>
        <p:nvPicPr>
          <p:cNvPr id="6" name="Picture 5"/>
          <p:cNvPicPr>
            <a:picLocks noChangeAspect="1"/>
          </p:cNvPicPr>
          <p:nvPr/>
        </p:nvPicPr>
        <p:blipFill rotWithShape="1">
          <a:blip r:embed="rId3"/>
          <a:srcRect l="25221" t="30238" r="40233" b="24692"/>
          <a:stretch/>
        </p:blipFill>
        <p:spPr>
          <a:xfrm>
            <a:off x="7192449" y="2865672"/>
            <a:ext cx="4494726" cy="3296992"/>
          </a:xfrm>
          <a:prstGeom prst="rect">
            <a:avLst/>
          </a:prstGeom>
        </p:spPr>
      </p:pic>
      <p:sp>
        <p:nvSpPr>
          <p:cNvPr id="7" name="Rectangle 6">
            <a:extLst>
              <a:ext uri="{FF2B5EF4-FFF2-40B4-BE49-F238E27FC236}">
                <a16:creationId xmlns:a16="http://schemas.microsoft.com/office/drawing/2014/main" xmlns="" id="{4BB3DDC0-8D8A-424B-B8A5-A53EDD9C90A2}"/>
              </a:ext>
            </a:extLst>
          </p:cNvPr>
          <p:cNvSpPr/>
          <p:nvPr/>
        </p:nvSpPr>
        <p:spPr>
          <a:xfrm>
            <a:off x="1278384" y="4145872"/>
            <a:ext cx="2743200" cy="5149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Medulary</a:t>
            </a:r>
            <a:r>
              <a:rPr lang="en-US" dirty="0"/>
              <a:t> rays </a:t>
            </a:r>
            <a:endParaRPr lang="en-IN" dirty="0"/>
          </a:p>
        </p:txBody>
      </p:sp>
      <p:sp>
        <p:nvSpPr>
          <p:cNvPr id="8" name="Rectangle 7">
            <a:extLst>
              <a:ext uri="{FF2B5EF4-FFF2-40B4-BE49-F238E27FC236}">
                <a16:creationId xmlns:a16="http://schemas.microsoft.com/office/drawing/2014/main" xmlns="" id="{27ED3D8E-5475-4916-980A-A3ADC590D284}"/>
              </a:ext>
            </a:extLst>
          </p:cNvPr>
          <p:cNvSpPr/>
          <p:nvPr/>
        </p:nvSpPr>
        <p:spPr>
          <a:xfrm>
            <a:off x="4509857" y="4660777"/>
            <a:ext cx="2583402" cy="5149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Longitudinal sec phloem </a:t>
            </a:r>
            <a:endParaRPr lang="en-IN" dirty="0"/>
          </a:p>
        </p:txBody>
      </p:sp>
      <p:cxnSp>
        <p:nvCxnSpPr>
          <p:cNvPr id="13" name="Straight Arrow Connector 12">
            <a:extLst>
              <a:ext uri="{FF2B5EF4-FFF2-40B4-BE49-F238E27FC236}">
                <a16:creationId xmlns:a16="http://schemas.microsoft.com/office/drawing/2014/main" xmlns="" id="{8C41406D-9E0A-430F-B69E-E938098A6744}"/>
              </a:ext>
            </a:extLst>
          </p:cNvPr>
          <p:cNvCxnSpPr/>
          <p:nvPr/>
        </p:nvCxnSpPr>
        <p:spPr>
          <a:xfrm flipV="1">
            <a:off x="2405849" y="1961965"/>
            <a:ext cx="878889" cy="2334827"/>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cxnSp>
        <p:nvCxnSpPr>
          <p:cNvPr id="15" name="Straight Arrow Connector 14">
            <a:extLst>
              <a:ext uri="{FF2B5EF4-FFF2-40B4-BE49-F238E27FC236}">
                <a16:creationId xmlns:a16="http://schemas.microsoft.com/office/drawing/2014/main" xmlns="" id="{49A6582B-4CD9-4860-AC28-6BC38B3B96B9}"/>
              </a:ext>
            </a:extLst>
          </p:cNvPr>
          <p:cNvCxnSpPr/>
          <p:nvPr/>
        </p:nvCxnSpPr>
        <p:spPr>
          <a:xfrm flipV="1">
            <a:off x="6096000" y="3906175"/>
            <a:ext cx="2444318" cy="94991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Footer Placeholder 8"/>
          <p:cNvSpPr>
            <a:spLocks noGrp="1"/>
          </p:cNvSpPr>
          <p:nvPr>
            <p:ph type="ftr" sz="quarter" idx="11"/>
          </p:nvPr>
        </p:nvSpPr>
        <p:spPr/>
        <p:txBody>
          <a:bodyPr/>
          <a:lstStyle/>
          <a:p>
            <a:r>
              <a:rPr lang="en-IN" smtClean="0"/>
              <a:t>RDP</a:t>
            </a:r>
            <a:endParaRPr lang="en-IN"/>
          </a:p>
        </p:txBody>
      </p:sp>
      <p:sp>
        <p:nvSpPr>
          <p:cNvPr id="14" name="Slide Number Placeholder 13"/>
          <p:cNvSpPr>
            <a:spLocks noGrp="1"/>
          </p:cNvSpPr>
          <p:nvPr>
            <p:ph type="sldNum" sz="quarter" idx="12"/>
          </p:nvPr>
        </p:nvSpPr>
        <p:spPr/>
        <p:txBody>
          <a:bodyPr/>
          <a:lstStyle/>
          <a:p>
            <a:fld id="{28B54A7E-2395-4D35-824E-25842394C6F0}" type="slidenum">
              <a:rPr lang="en-IN" smtClean="0"/>
              <a:t>14</a:t>
            </a:fld>
            <a:endParaRPr lang="en-IN"/>
          </a:p>
        </p:txBody>
      </p:sp>
    </p:spTree>
    <p:extLst>
      <p:ext uri="{BB962C8B-B14F-4D97-AF65-F5344CB8AC3E}">
        <p14:creationId xmlns:p14="http://schemas.microsoft.com/office/powerpoint/2010/main" val="401488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15</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rotWithShape="1">
          <a:blip r:embed="rId2"/>
          <a:srcRect l="8493" t="29886" r="40134" b="23284"/>
          <a:stretch/>
        </p:blipFill>
        <p:spPr>
          <a:xfrm>
            <a:off x="2550016" y="580375"/>
            <a:ext cx="6684135" cy="3425781"/>
          </a:xfrm>
          <a:prstGeom prst="rect">
            <a:avLst/>
          </a:prstGeom>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15</a:t>
            </a:fld>
            <a:endParaRPr lang="en-IN"/>
          </a:p>
        </p:txBody>
      </p:sp>
    </p:spTree>
    <p:extLst>
      <p:ext uri="{BB962C8B-B14F-4D97-AF65-F5344CB8AC3E}">
        <p14:creationId xmlns:p14="http://schemas.microsoft.com/office/powerpoint/2010/main" val="31869699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16</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rotWithShape="1">
          <a:blip r:embed="rId2"/>
          <a:srcRect l="7503" t="29358" r="40134" b="23636"/>
          <a:stretch/>
        </p:blipFill>
        <p:spPr>
          <a:xfrm>
            <a:off x="2356832" y="1485656"/>
            <a:ext cx="6812925" cy="3438659"/>
          </a:xfrm>
          <a:prstGeom prst="rect">
            <a:avLst/>
          </a:prstGeom>
        </p:spPr>
      </p:pic>
      <p:sp>
        <p:nvSpPr>
          <p:cNvPr id="6" name="Rectangle 5">
            <a:extLst>
              <a:ext uri="{FF2B5EF4-FFF2-40B4-BE49-F238E27FC236}">
                <a16:creationId xmlns:a16="http://schemas.microsoft.com/office/drawing/2014/main" xmlns="" id="{A189F56D-8B3E-4C5B-8E38-7426D2F97F10}"/>
              </a:ext>
            </a:extLst>
          </p:cNvPr>
          <p:cNvSpPr/>
          <p:nvPr/>
        </p:nvSpPr>
        <p:spPr>
          <a:xfrm>
            <a:off x="971549" y="3089429"/>
            <a:ext cx="2748195" cy="339571"/>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err="1"/>
              <a:t>Presum</a:t>
            </a:r>
            <a:r>
              <a:rPr lang="en-US" dirty="0"/>
              <a:t> in shape </a:t>
            </a:r>
            <a:endParaRPr lang="en-IN" dirty="0"/>
          </a:p>
        </p:txBody>
      </p:sp>
      <p:sp>
        <p:nvSpPr>
          <p:cNvPr id="7" name="Footer Placeholder 6"/>
          <p:cNvSpPr>
            <a:spLocks noGrp="1"/>
          </p:cNvSpPr>
          <p:nvPr>
            <p:ph type="ftr" sz="quarter" idx="11"/>
          </p:nvPr>
        </p:nvSpPr>
        <p:spPr/>
        <p:txBody>
          <a:bodyPr/>
          <a:lstStyle/>
          <a:p>
            <a:r>
              <a:rPr lang="en-IN" smtClean="0"/>
              <a:t>RDP</a:t>
            </a:r>
            <a:endParaRPr lang="en-IN"/>
          </a:p>
        </p:txBody>
      </p:sp>
      <p:sp>
        <p:nvSpPr>
          <p:cNvPr id="8" name="Slide Number Placeholder 7"/>
          <p:cNvSpPr>
            <a:spLocks noGrp="1"/>
          </p:cNvSpPr>
          <p:nvPr>
            <p:ph type="sldNum" sz="quarter" idx="12"/>
          </p:nvPr>
        </p:nvSpPr>
        <p:spPr/>
        <p:txBody>
          <a:bodyPr/>
          <a:lstStyle/>
          <a:p>
            <a:fld id="{28B54A7E-2395-4D35-824E-25842394C6F0}" type="slidenum">
              <a:rPr lang="en-IN" smtClean="0"/>
              <a:t>16</a:t>
            </a:fld>
            <a:endParaRPr lang="en-IN"/>
          </a:p>
        </p:txBody>
      </p:sp>
    </p:spTree>
    <p:extLst>
      <p:ext uri="{BB962C8B-B14F-4D97-AF65-F5344CB8AC3E}">
        <p14:creationId xmlns:p14="http://schemas.microsoft.com/office/powerpoint/2010/main" val="3087857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17</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rotWithShape="1">
          <a:blip r:embed="rId2"/>
          <a:srcRect l="8394" t="29358" r="39541" b="25396"/>
          <a:stretch/>
        </p:blipFill>
        <p:spPr>
          <a:xfrm>
            <a:off x="1404034" y="1065501"/>
            <a:ext cx="9733559" cy="4755750"/>
          </a:xfrm>
          <a:prstGeom prst="rect">
            <a:avLst/>
          </a:prstGeom>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17</a:t>
            </a:fld>
            <a:endParaRPr lang="en-IN"/>
          </a:p>
        </p:txBody>
      </p:sp>
    </p:spTree>
    <p:extLst>
      <p:ext uri="{BB962C8B-B14F-4D97-AF65-F5344CB8AC3E}">
        <p14:creationId xmlns:p14="http://schemas.microsoft.com/office/powerpoint/2010/main" val="5942444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18</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rotWithShape="1">
          <a:blip r:embed="rId2"/>
          <a:srcRect l="8593" t="29006" r="40134" b="23283"/>
          <a:stretch/>
        </p:blipFill>
        <p:spPr>
          <a:xfrm>
            <a:off x="1815922" y="1065501"/>
            <a:ext cx="9272788" cy="4851210"/>
          </a:xfrm>
          <a:prstGeom prst="rect">
            <a:avLst/>
          </a:prstGeom>
        </p:spPr>
      </p:pic>
      <p:cxnSp>
        <p:nvCxnSpPr>
          <p:cNvPr id="7" name="Straight Arrow Connector 6">
            <a:extLst>
              <a:ext uri="{FF2B5EF4-FFF2-40B4-BE49-F238E27FC236}">
                <a16:creationId xmlns:a16="http://schemas.microsoft.com/office/drawing/2014/main" xmlns="" id="{1A3C759B-6D2A-4FD5-8701-8B31FB0BB56C}"/>
              </a:ext>
            </a:extLst>
          </p:cNvPr>
          <p:cNvCxnSpPr/>
          <p:nvPr/>
        </p:nvCxnSpPr>
        <p:spPr>
          <a:xfrm>
            <a:off x="2787588" y="1606858"/>
            <a:ext cx="3036163" cy="268993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Footer Placeholder 5"/>
          <p:cNvSpPr>
            <a:spLocks noGrp="1"/>
          </p:cNvSpPr>
          <p:nvPr>
            <p:ph type="ftr" sz="quarter" idx="11"/>
          </p:nvPr>
        </p:nvSpPr>
        <p:spPr/>
        <p:txBody>
          <a:bodyPr/>
          <a:lstStyle/>
          <a:p>
            <a:r>
              <a:rPr lang="en-IN" smtClean="0"/>
              <a:t>RDP</a:t>
            </a:r>
            <a:endParaRPr lang="en-IN"/>
          </a:p>
        </p:txBody>
      </p:sp>
      <p:sp>
        <p:nvSpPr>
          <p:cNvPr id="8" name="Slide Number Placeholder 7"/>
          <p:cNvSpPr>
            <a:spLocks noGrp="1"/>
          </p:cNvSpPr>
          <p:nvPr>
            <p:ph type="sldNum" sz="quarter" idx="12"/>
          </p:nvPr>
        </p:nvSpPr>
        <p:spPr/>
        <p:txBody>
          <a:bodyPr/>
          <a:lstStyle/>
          <a:p>
            <a:fld id="{28B54A7E-2395-4D35-824E-25842394C6F0}" type="slidenum">
              <a:rPr lang="en-IN" smtClean="0"/>
              <a:t>18</a:t>
            </a:fld>
            <a:endParaRPr lang="en-IN"/>
          </a:p>
        </p:txBody>
      </p:sp>
    </p:spTree>
    <p:extLst>
      <p:ext uri="{BB962C8B-B14F-4D97-AF65-F5344CB8AC3E}">
        <p14:creationId xmlns:p14="http://schemas.microsoft.com/office/powerpoint/2010/main" val="23103898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19</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sp>
        <p:nvSpPr>
          <p:cNvPr id="6" name="TextBox 5"/>
          <p:cNvSpPr txBox="1"/>
          <p:nvPr/>
        </p:nvSpPr>
        <p:spPr>
          <a:xfrm>
            <a:off x="971549" y="425984"/>
            <a:ext cx="7528507" cy="5324535"/>
          </a:xfrm>
          <a:prstGeom prst="rect">
            <a:avLst/>
          </a:prstGeom>
          <a:noFill/>
        </p:spPr>
        <p:txBody>
          <a:bodyPr wrap="square" rtlCol="0">
            <a:spAutoFit/>
          </a:bodyPr>
          <a:lstStyle/>
          <a:p>
            <a:r>
              <a:rPr lang="en-US" sz="2000" b="1" dirty="0">
                <a:latin typeface="Times New Roman" panose="02020603050405020304" pitchFamily="18" charset="0"/>
                <a:cs typeface="Times New Roman" panose="02020603050405020304" pitchFamily="18" charset="0"/>
              </a:rPr>
              <a:t>Powder analysis of </a:t>
            </a:r>
            <a:r>
              <a:rPr lang="en-US" sz="2000" b="1" dirty="0" err="1">
                <a:latin typeface="Times New Roman" panose="02020603050405020304" pitchFamily="18" charset="0"/>
                <a:cs typeface="Times New Roman" panose="02020603050405020304" pitchFamily="18" charset="0"/>
              </a:rPr>
              <a:t>Rauwolfia</a:t>
            </a:r>
            <a:r>
              <a:rPr lang="en-US" sz="2000" b="1" dirty="0">
                <a:latin typeface="Times New Roman" panose="02020603050405020304" pitchFamily="18" charset="0"/>
                <a:cs typeface="Times New Roman" panose="02020603050405020304" pitchFamily="18" charset="0"/>
              </a:rPr>
              <a:t>:</a:t>
            </a:r>
          </a:p>
          <a:p>
            <a:endParaRPr lang="en-US" sz="1600" dirty="0">
              <a:latin typeface="Times New Roman" panose="02020603050405020304" pitchFamily="18" charset="0"/>
              <a:cs typeface="Times New Roman" panose="02020603050405020304" pitchFamily="18" charset="0"/>
            </a:endParaRPr>
          </a:p>
          <a:p>
            <a:r>
              <a:rPr lang="en-US" sz="1600" b="1" dirty="0">
                <a:latin typeface="Times New Roman" panose="02020603050405020304" pitchFamily="18" charset="0"/>
                <a:cs typeface="Times New Roman" panose="02020603050405020304" pitchFamily="18" charset="0"/>
              </a:rPr>
              <a:t>Cork</a:t>
            </a:r>
            <a:r>
              <a:rPr lang="en-US" sz="1600" dirty="0">
                <a:latin typeface="Times New Roman" panose="02020603050405020304" pitchFamily="18" charset="0"/>
                <a:cs typeface="Times New Roman" panose="02020603050405020304" pitchFamily="18" charset="0"/>
              </a:rPr>
              <a:t>: Stratified cork in several layers appearing like benzene rings</a:t>
            </a:r>
          </a:p>
          <a:p>
            <a:endParaRPr lang="en-US" sz="1600" dirty="0">
              <a:latin typeface="Times New Roman" panose="02020603050405020304" pitchFamily="18" charset="0"/>
              <a:cs typeface="Times New Roman" panose="02020603050405020304" pitchFamily="18" charset="0"/>
            </a:endParaRPr>
          </a:p>
          <a:p>
            <a:r>
              <a:rPr lang="en-US" sz="1600" b="1" dirty="0">
                <a:latin typeface="Times New Roman" panose="02020603050405020304" pitchFamily="18" charset="0"/>
                <a:cs typeface="Times New Roman" panose="02020603050405020304" pitchFamily="18" charset="0"/>
              </a:rPr>
              <a:t>Parenchyma</a:t>
            </a:r>
            <a:r>
              <a:rPr lang="en-US" sz="1600" dirty="0">
                <a:latin typeface="Times New Roman" panose="02020603050405020304" pitchFamily="18" charset="0"/>
                <a:cs typeface="Times New Roman" panose="02020603050405020304" pitchFamily="18" charset="0"/>
              </a:rPr>
              <a:t>: Pitted and lignified </a:t>
            </a:r>
            <a:r>
              <a:rPr lang="en-US" sz="1600" dirty="0" err="1">
                <a:latin typeface="Times New Roman" panose="02020603050405020304" pitchFamily="18" charset="0"/>
                <a:cs typeface="Times New Roman" panose="02020603050405020304" pitchFamily="18" charset="0"/>
              </a:rPr>
              <a:t>parenchymatous</a:t>
            </a:r>
            <a:r>
              <a:rPr lang="en-US" sz="1600" dirty="0">
                <a:latin typeface="Times New Roman" panose="02020603050405020304" pitchFamily="18" charset="0"/>
                <a:cs typeface="Times New Roman" panose="02020603050405020304" pitchFamily="18" charset="0"/>
              </a:rPr>
              <a:t> cells of the xylem parenchyma and medullary ray cells.</a:t>
            </a:r>
          </a:p>
          <a:p>
            <a:endParaRPr lang="en-US" sz="1600" dirty="0">
              <a:latin typeface="Times New Roman" panose="02020603050405020304" pitchFamily="18" charset="0"/>
              <a:cs typeface="Times New Roman" panose="02020603050405020304" pitchFamily="18" charset="0"/>
            </a:endParaRPr>
          </a:p>
          <a:p>
            <a:r>
              <a:rPr lang="en-US" sz="1600" b="1" dirty="0">
                <a:latin typeface="Times New Roman" panose="02020603050405020304" pitchFamily="18" charset="0"/>
                <a:cs typeface="Times New Roman" panose="02020603050405020304" pitchFamily="18" charset="0"/>
              </a:rPr>
              <a:t>Wood elements</a:t>
            </a:r>
            <a:r>
              <a:rPr lang="en-US" sz="1600" dirty="0">
                <a:latin typeface="Times New Roman" panose="02020603050405020304" pitchFamily="18" charset="0"/>
                <a:cs typeface="Times New Roman" panose="02020603050405020304" pitchFamily="18" charset="0"/>
              </a:rPr>
              <a:t>: Vessels few, long and with oblique end walls and perforations.</a:t>
            </a:r>
          </a:p>
          <a:p>
            <a:endParaRPr lang="en-US" sz="1600" dirty="0">
              <a:latin typeface="Times New Roman" panose="02020603050405020304" pitchFamily="18" charset="0"/>
              <a:cs typeface="Times New Roman" panose="02020603050405020304" pitchFamily="18" charset="0"/>
            </a:endParaRPr>
          </a:p>
          <a:p>
            <a:r>
              <a:rPr lang="en-US" sz="1600" b="1" dirty="0">
                <a:latin typeface="Times New Roman" panose="02020603050405020304" pitchFamily="18" charset="0"/>
                <a:cs typeface="Times New Roman" panose="02020603050405020304" pitchFamily="18" charset="0"/>
              </a:rPr>
              <a:t>Starch granules</a:t>
            </a:r>
            <a:r>
              <a:rPr lang="en-US" sz="1600" dirty="0">
                <a:latin typeface="Times New Roman" panose="02020603050405020304" pitchFamily="18" charset="0"/>
                <a:cs typeface="Times New Roman" panose="02020603050405020304" pitchFamily="18" charset="0"/>
              </a:rPr>
              <a:t>: Largely simple but compound ones are also known to occur.</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Granules are fairly large, possessing a distinct hilum in the form of a star or a split.</a:t>
            </a:r>
          </a:p>
          <a:p>
            <a:endParaRPr lang="en-US" sz="1600" dirty="0">
              <a:latin typeface="Times New Roman" panose="02020603050405020304" pitchFamily="18" charset="0"/>
              <a:cs typeface="Times New Roman" panose="02020603050405020304" pitchFamily="18" charset="0"/>
            </a:endParaRPr>
          </a:p>
          <a:p>
            <a:r>
              <a:rPr lang="en-US" sz="1600" b="1" dirty="0">
                <a:latin typeface="Times New Roman" panose="02020603050405020304" pitchFamily="18" charset="0"/>
                <a:cs typeface="Times New Roman" panose="02020603050405020304" pitchFamily="18" charset="0"/>
              </a:rPr>
              <a:t>Calcium oxalate</a:t>
            </a:r>
            <a:r>
              <a:rPr lang="en-US" sz="1600" dirty="0">
                <a:latin typeface="Times New Roman" panose="02020603050405020304" pitchFamily="18" charset="0"/>
                <a:cs typeface="Times New Roman" panose="02020603050405020304" pitchFamily="18" charset="0"/>
              </a:rPr>
              <a:t>: Crystals in the form of </a:t>
            </a:r>
            <a:r>
              <a:rPr lang="en-US" sz="1600" b="1" dirty="0">
                <a:latin typeface="Times New Roman" panose="02020603050405020304" pitchFamily="18" charset="0"/>
                <a:cs typeface="Times New Roman" panose="02020603050405020304" pitchFamily="18" charset="0"/>
              </a:rPr>
              <a:t>prisms</a:t>
            </a:r>
            <a:r>
              <a:rPr lang="en-US" sz="1600" dirty="0">
                <a:latin typeface="Times New Roman" panose="02020603050405020304" pitchFamily="18" charset="0"/>
                <a:cs typeface="Times New Roman" panose="02020603050405020304" pitchFamily="18" charset="0"/>
              </a:rPr>
              <a:t> but not many in number.</a:t>
            </a:r>
          </a:p>
          <a:p>
            <a:endParaRPr lang="en-US" sz="1600" dirty="0">
              <a:latin typeface="Times New Roman" panose="02020603050405020304" pitchFamily="18" charset="0"/>
              <a:cs typeface="Times New Roman" panose="02020603050405020304" pitchFamily="18" charset="0"/>
            </a:endParaRPr>
          </a:p>
          <a:p>
            <a:r>
              <a:rPr lang="en-US" sz="1600" b="1" dirty="0">
                <a:latin typeface="Times New Roman" panose="02020603050405020304" pitchFamily="18" charset="0"/>
                <a:cs typeface="Times New Roman" panose="02020603050405020304" pitchFamily="18" charset="0"/>
              </a:rPr>
              <a:t>Organoleptic characters</a:t>
            </a:r>
            <a:r>
              <a:rPr lang="en-US" sz="1600" dirty="0">
                <a:latin typeface="Times New Roman" panose="02020603050405020304" pitchFamily="18" charset="0"/>
                <a:cs typeface="Times New Roman" panose="02020603050405020304" pitchFamily="18" charset="0"/>
              </a:rPr>
              <a:t>:</a:t>
            </a:r>
          </a:p>
          <a:p>
            <a:endParaRPr lang="en-US" sz="1600" dirty="0">
              <a:latin typeface="Times New Roman" panose="02020603050405020304" pitchFamily="18" charset="0"/>
              <a:cs typeface="Times New Roman" panose="02020603050405020304" pitchFamily="18" charset="0"/>
            </a:endParaRPr>
          </a:p>
          <a:p>
            <a:r>
              <a:rPr lang="en-US" sz="1600" dirty="0" err="1">
                <a:latin typeface="Times New Roman" panose="02020603050405020304" pitchFamily="18" charset="0"/>
                <a:cs typeface="Times New Roman" panose="02020603050405020304" pitchFamily="18" charset="0"/>
              </a:rPr>
              <a:t>Odour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Odourless</a:t>
            </a:r>
            <a:r>
              <a:rPr lang="en-US" sz="1600" dirty="0">
                <a:latin typeface="Times New Roman" panose="02020603050405020304" pitchFamily="18" charset="0"/>
                <a:cs typeface="Times New Roman" panose="02020603050405020304" pitchFamily="18" charset="0"/>
              </a:rPr>
              <a:t>.</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Taste: Bitter.</a:t>
            </a:r>
          </a:p>
          <a:p>
            <a:endParaRPr lang="en-US" sz="1600" dirty="0">
              <a:latin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2"/>
          <a:stretch>
            <a:fillRect/>
          </a:stretch>
        </p:blipFill>
        <p:spPr>
          <a:xfrm>
            <a:off x="6987124" y="3225889"/>
            <a:ext cx="4838700" cy="3162300"/>
          </a:xfrm>
          <a:prstGeom prst="rect">
            <a:avLst/>
          </a:prstGeom>
        </p:spPr>
      </p:pic>
      <p:cxnSp>
        <p:nvCxnSpPr>
          <p:cNvPr id="8" name="Straight Arrow Connector 7">
            <a:extLst>
              <a:ext uri="{FF2B5EF4-FFF2-40B4-BE49-F238E27FC236}">
                <a16:creationId xmlns:a16="http://schemas.microsoft.com/office/drawing/2014/main" xmlns="" id="{4FBFBD2F-4824-4426-9F27-2887163B9007}"/>
              </a:ext>
            </a:extLst>
          </p:cNvPr>
          <p:cNvCxnSpPr/>
          <p:nvPr/>
        </p:nvCxnSpPr>
        <p:spPr>
          <a:xfrm>
            <a:off x="7581530" y="1766656"/>
            <a:ext cx="2370338" cy="201523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xmlns="" id="{556503E9-318D-45E5-9432-BE60BB3FF556}"/>
              </a:ext>
            </a:extLst>
          </p:cNvPr>
          <p:cNvCxnSpPr/>
          <p:nvPr/>
        </p:nvCxnSpPr>
        <p:spPr>
          <a:xfrm>
            <a:off x="7306322" y="2414726"/>
            <a:ext cx="3098307" cy="21839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xmlns="" id="{DB6C8416-FD5F-459F-95F0-059520178938}"/>
              </a:ext>
            </a:extLst>
          </p:cNvPr>
          <p:cNvCxnSpPr/>
          <p:nvPr/>
        </p:nvCxnSpPr>
        <p:spPr>
          <a:xfrm>
            <a:off x="7217546" y="2938509"/>
            <a:ext cx="3799642" cy="243248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xmlns="" id="{88F6F54A-5681-4F75-BEEF-232245CC6271}"/>
              </a:ext>
            </a:extLst>
          </p:cNvPr>
          <p:cNvCxnSpPr/>
          <p:nvPr/>
        </p:nvCxnSpPr>
        <p:spPr>
          <a:xfrm flipV="1">
            <a:off x="6791417" y="3429000"/>
            <a:ext cx="4154750" cy="35288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 name="Footer Placeholder 4"/>
          <p:cNvSpPr>
            <a:spLocks noGrp="1"/>
          </p:cNvSpPr>
          <p:nvPr>
            <p:ph type="ftr" sz="quarter" idx="11"/>
          </p:nvPr>
        </p:nvSpPr>
        <p:spPr/>
        <p:txBody>
          <a:bodyPr/>
          <a:lstStyle/>
          <a:p>
            <a:r>
              <a:rPr lang="en-IN" smtClean="0"/>
              <a:t>RDP</a:t>
            </a:r>
            <a:endParaRPr lang="en-IN"/>
          </a:p>
        </p:txBody>
      </p:sp>
      <p:sp>
        <p:nvSpPr>
          <p:cNvPr id="9" name="Slide Number Placeholder 8"/>
          <p:cNvSpPr>
            <a:spLocks noGrp="1"/>
          </p:cNvSpPr>
          <p:nvPr>
            <p:ph type="sldNum" sz="quarter" idx="12"/>
          </p:nvPr>
        </p:nvSpPr>
        <p:spPr/>
        <p:txBody>
          <a:bodyPr/>
          <a:lstStyle/>
          <a:p>
            <a:fld id="{28B54A7E-2395-4D35-824E-25842394C6F0}" type="slidenum">
              <a:rPr lang="en-IN" smtClean="0"/>
              <a:t>19</a:t>
            </a:fld>
            <a:endParaRPr lang="en-IN"/>
          </a:p>
        </p:txBody>
      </p:sp>
    </p:spTree>
    <p:extLst>
      <p:ext uri="{BB962C8B-B14F-4D97-AF65-F5344CB8AC3E}">
        <p14:creationId xmlns:p14="http://schemas.microsoft.com/office/powerpoint/2010/main" val="34251161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20</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971549" y="528034"/>
            <a:ext cx="11005803" cy="1323439"/>
          </a:xfrm>
          <a:prstGeom prst="rect">
            <a:avLst/>
          </a:prstGeom>
          <a:noFill/>
        </p:spPr>
        <p:txBody>
          <a:bodyPr wrap="square" rtlCol="0">
            <a:spAutoFit/>
          </a:bodyPr>
          <a:lstStyle/>
          <a:p>
            <a:r>
              <a:rPr lang="en-US" sz="1600" dirty="0">
                <a:latin typeface="Times New Roman" panose="02020603050405020304" pitchFamily="18" charset="0"/>
                <a:cs typeface="Times New Roman" panose="02020603050405020304" pitchFamily="18" charset="0"/>
              </a:rPr>
              <a:t>Alkaloids are a class of basic, naturally occurring organic compounds that contain at least one nitrogen atom. This group also includes some related compounds with neutral and even weakly acidic properties. Some synthetic compounds of similar structure may also be termed alkaloids.</a:t>
            </a: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2"/>
          <a:stretch>
            <a:fillRect/>
          </a:stretch>
        </p:blipFill>
        <p:spPr>
          <a:xfrm>
            <a:off x="614362" y="1702403"/>
            <a:ext cx="5715000" cy="3810000"/>
          </a:xfrm>
          <a:prstGeom prst="rect">
            <a:avLst/>
          </a:prstGeom>
        </p:spPr>
      </p:pic>
      <p:pic>
        <p:nvPicPr>
          <p:cNvPr id="7" name="Picture 6"/>
          <p:cNvPicPr>
            <a:picLocks noChangeAspect="1"/>
          </p:cNvPicPr>
          <p:nvPr/>
        </p:nvPicPr>
        <p:blipFill>
          <a:blip r:embed="rId3"/>
          <a:stretch>
            <a:fillRect/>
          </a:stretch>
        </p:blipFill>
        <p:spPr>
          <a:xfrm>
            <a:off x="7177087" y="1885256"/>
            <a:ext cx="4762500" cy="3571875"/>
          </a:xfrm>
          <a:prstGeom prst="rect">
            <a:avLst/>
          </a:prstGeom>
        </p:spPr>
      </p:pic>
      <p:sp>
        <p:nvSpPr>
          <p:cNvPr id="8" name="Footer Placeholder 7"/>
          <p:cNvSpPr>
            <a:spLocks noGrp="1"/>
          </p:cNvSpPr>
          <p:nvPr>
            <p:ph type="ftr" sz="quarter" idx="11"/>
          </p:nvPr>
        </p:nvSpPr>
        <p:spPr/>
        <p:txBody>
          <a:bodyPr/>
          <a:lstStyle/>
          <a:p>
            <a:r>
              <a:rPr lang="en-IN" smtClean="0"/>
              <a:t>RDP</a:t>
            </a:r>
            <a:endParaRPr lang="en-IN"/>
          </a:p>
        </p:txBody>
      </p:sp>
      <p:sp>
        <p:nvSpPr>
          <p:cNvPr id="9" name="Slide Number Placeholder 8"/>
          <p:cNvSpPr>
            <a:spLocks noGrp="1"/>
          </p:cNvSpPr>
          <p:nvPr>
            <p:ph type="sldNum" sz="quarter" idx="12"/>
          </p:nvPr>
        </p:nvSpPr>
        <p:spPr/>
        <p:txBody>
          <a:bodyPr/>
          <a:lstStyle/>
          <a:p>
            <a:fld id="{28B54A7E-2395-4D35-824E-25842394C6F0}" type="slidenum">
              <a:rPr lang="en-IN" smtClean="0"/>
              <a:t>20</a:t>
            </a:fld>
            <a:endParaRPr lang="en-IN"/>
          </a:p>
        </p:txBody>
      </p:sp>
    </p:spTree>
    <p:extLst>
      <p:ext uri="{BB962C8B-B14F-4D97-AF65-F5344CB8AC3E}">
        <p14:creationId xmlns:p14="http://schemas.microsoft.com/office/powerpoint/2010/main" val="15619771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21</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1133341" y="425984"/>
            <a:ext cx="10779617" cy="1323439"/>
          </a:xfrm>
          <a:prstGeom prst="rect">
            <a:avLst/>
          </a:prstGeom>
          <a:noFill/>
        </p:spPr>
        <p:txBody>
          <a:bodyPr wrap="square" rtlCol="0">
            <a:spAutoFit/>
          </a:bodyPr>
          <a:lstStyle/>
          <a:p>
            <a:r>
              <a:rPr lang="en-US" sz="1600" dirty="0">
                <a:latin typeface="Times New Roman" panose="02020603050405020304" pitchFamily="18" charset="0"/>
                <a:cs typeface="Times New Roman" panose="02020603050405020304" pitchFamily="18" charset="0"/>
              </a:rPr>
              <a:t>The proposed roles of alkaloids in plant metabolism, plant catabolism, or plant physiology are (1) end products of metabolism or waste products, (2) storage reservoirs of nitrogen, (3) protective agents for the plant against attack by predators, (4) growth regulators (since structures of some of them resemble structures of known growth regulators), or (5) substitutes for minerals in plants, such as potassium and calcium .</a:t>
            </a:r>
          </a:p>
          <a:p>
            <a:endParaRPr lang="en-US" sz="1600" dirty="0">
              <a:latin typeface="Times New Roman" panose="02020603050405020304" pitchFamily="18" charset="0"/>
              <a:cs typeface="Times New Roman" panose="02020603050405020304" pitchFamily="18" charset="0"/>
            </a:endParaRPr>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21</a:t>
            </a:fld>
            <a:endParaRPr lang="en-IN"/>
          </a:p>
        </p:txBody>
      </p:sp>
    </p:spTree>
    <p:extLst>
      <p:ext uri="{BB962C8B-B14F-4D97-AF65-F5344CB8AC3E}">
        <p14:creationId xmlns:p14="http://schemas.microsoft.com/office/powerpoint/2010/main" val="41854312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22</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rotWithShape="1">
          <a:blip r:embed="rId2"/>
          <a:srcRect l="36605" t="27773" r="15487" b="5326"/>
          <a:stretch/>
        </p:blipFill>
        <p:spPr>
          <a:xfrm>
            <a:off x="2191821" y="233919"/>
            <a:ext cx="8075053" cy="6339918"/>
          </a:xfrm>
          <a:prstGeom prst="rect">
            <a:avLst/>
          </a:prstGeom>
        </p:spPr>
      </p:pic>
      <p:sp>
        <p:nvSpPr>
          <p:cNvPr id="5" name="Footer Placeholder 4"/>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22</a:t>
            </a:fld>
            <a:endParaRPr lang="en-IN"/>
          </a:p>
        </p:txBody>
      </p:sp>
    </p:spTree>
    <p:extLst>
      <p:ext uri="{BB962C8B-B14F-4D97-AF65-F5344CB8AC3E}">
        <p14:creationId xmlns:p14="http://schemas.microsoft.com/office/powerpoint/2010/main" val="185796632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dirty="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0432652D8BF75408E2A29D99D363D9E" ma:contentTypeVersion="8" ma:contentTypeDescription="Create a new document." ma:contentTypeScope="" ma:versionID="13104c66a9f134da7d79ccca67d315c9">
  <xsd:schema xmlns:xsd="http://www.w3.org/2001/XMLSchema" xmlns:xs="http://www.w3.org/2001/XMLSchema" xmlns:p="http://schemas.microsoft.com/office/2006/metadata/properties" xmlns:ns2="1e863c3e-37bc-489c-8a97-a2b2e8e58ff9" targetNamespace="http://schemas.microsoft.com/office/2006/metadata/properties" ma:root="true" ma:fieldsID="2e2eabde58cd5db6bc74f3f32f78666c" ns2:_="">
    <xsd:import namespace="1e863c3e-37bc-489c-8a97-a2b2e8e58ff9"/>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e863c3e-37bc-489c-8a97-a2b2e8e58ff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C7E31E7-F04B-4B34-869E-1A9D3325D899}">
  <ds:schemaRefs>
    <ds:schemaRef ds:uri="http://schemas.microsoft.com/office/2006/metadata/properties"/>
    <ds:schemaRef ds:uri="http://www.w3.org/2000/xmlns/"/>
    <ds:schemaRef ds:uri="http://schemas.microsoft.com/office/infopath/2007/PartnerControls"/>
  </ds:schemaRefs>
</ds:datastoreItem>
</file>

<file path=customXml/itemProps2.xml><?xml version="1.0" encoding="utf-8"?>
<ds:datastoreItem xmlns:ds="http://schemas.openxmlformats.org/officeDocument/2006/customXml" ds:itemID="{33D6F558-1ED7-4B08-B472-707A4B20EEB7}">
  <ds:schemaRefs>
    <ds:schemaRef ds:uri="http://schemas.microsoft.com/office/2006/metadata/contentType"/>
    <ds:schemaRef ds:uri="http://schemas.microsoft.com/office/2006/metadata/properties/metaAttributes"/>
    <ds:schemaRef ds:uri="http://www.w3.org/2000/xmlns/"/>
    <ds:schemaRef ds:uri="http://www.w3.org/2001/XMLSchema"/>
    <ds:schemaRef ds:uri="1e863c3e-37bc-489c-8a97-a2b2e8e58ff9"/>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10C27A9-34AF-40B7-AB72-0D6D7DEDB99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242</TotalTime>
  <Words>898</Words>
  <Application>Microsoft Office PowerPoint</Application>
  <PresentationFormat>Widescreen</PresentationFormat>
  <Paragraphs>177</Paragraphs>
  <Slides>22</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Siddharth B</dc:creator>
  <cp:lastModifiedBy>User</cp:lastModifiedBy>
  <cp:revision>43</cp:revision>
  <dcterms:created xsi:type="dcterms:W3CDTF">2020-07-13T05:58:17Z</dcterms:created>
  <dcterms:modified xsi:type="dcterms:W3CDTF">2024-09-17T16:15:33Z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0x010100A0432652D8BF75408E2A29D99D363D9E</vt:lpwstr>
  </property>
</Properties>
</file>