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2EFF63-53BB-4CDD-B205-4E57BF1E7453}" type="datetimeFigureOut">
              <a:rPr lang="en-US" smtClean="0"/>
              <a:t>9/15/2024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95606B-673C-4739-8074-D10707F2E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443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5606B-673C-4739-8074-D10707F2EA8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246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000878" y="6470412"/>
            <a:ext cx="2183765" cy="178434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pc="-10" smtClean="0"/>
              <a:t>8/17/2023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000878" y="6470412"/>
            <a:ext cx="2183765" cy="178434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pc="-10" smtClean="0"/>
              <a:t>8/17/2023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5000878" y="6470412"/>
            <a:ext cx="2183765" cy="178434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pc="-10" smtClean="0"/>
              <a:t>8/17/2023</a:t>
            </a:r>
            <a:endParaRPr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5000878" y="6470412"/>
            <a:ext cx="2183765" cy="178434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pc="-10" smtClean="0"/>
              <a:t>8/17/2023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5000878" y="6470412"/>
            <a:ext cx="2183765" cy="178434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pc="-10" smtClean="0"/>
              <a:t>8/17/2023</a:t>
            </a:r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60575" y="557149"/>
            <a:ext cx="3917950" cy="4495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50339" y="1657540"/>
            <a:ext cx="9090660" cy="2667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88975" y="6470412"/>
            <a:ext cx="674369" cy="1784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lang="en-US" spc="-10" smtClean="0"/>
              <a:t>8/17/2023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304905" y="6470412"/>
            <a:ext cx="228600" cy="1784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lep.org.uk/en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/>
          <p:nvPr/>
        </p:nvSpPr>
        <p:spPr>
          <a:xfrm>
            <a:off x="2807842" y="2286000"/>
            <a:ext cx="6732524" cy="20749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4604" algn="ctr">
              <a:lnSpc>
                <a:spcPct val="100000"/>
              </a:lnSpc>
              <a:spcBef>
                <a:spcPts val="100"/>
              </a:spcBef>
              <a:tabLst>
                <a:tab pos="1162050" algn="l"/>
              </a:tabLst>
            </a:pPr>
            <a:r>
              <a:rPr sz="40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Clinical	Pharmacy</a:t>
            </a:r>
            <a:endParaRPr sz="4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5400" dirty="0">
              <a:latin typeface="Times New Roman"/>
              <a:cs typeface="Times New Roman"/>
            </a:endParaRPr>
          </a:p>
          <a:p>
            <a:pPr marL="24765" algn="ctr">
              <a:lnSpc>
                <a:spcPct val="100000"/>
              </a:lnSpc>
            </a:pPr>
            <a:r>
              <a:rPr sz="4000" b="1" spc="20" dirty="0">
                <a:latin typeface="Times New Roman"/>
                <a:cs typeface="Times New Roman"/>
              </a:rPr>
              <a:t>Renal</a:t>
            </a:r>
            <a:r>
              <a:rPr sz="4000" b="1" spc="15" dirty="0">
                <a:latin typeface="Times New Roman"/>
                <a:cs typeface="Times New Roman"/>
              </a:rPr>
              <a:t> </a:t>
            </a:r>
            <a:r>
              <a:rPr sz="4000" b="1" spc="5" dirty="0">
                <a:latin typeface="Times New Roman"/>
                <a:cs typeface="Times New Roman"/>
              </a:rPr>
              <a:t>Function</a:t>
            </a:r>
            <a:r>
              <a:rPr sz="4000" b="1" spc="65" dirty="0">
                <a:latin typeface="Times New Roman"/>
                <a:cs typeface="Times New Roman"/>
              </a:rPr>
              <a:t> </a:t>
            </a:r>
            <a:r>
              <a:rPr sz="4000" b="1" spc="-50" dirty="0" smtClean="0">
                <a:latin typeface="Times New Roman"/>
                <a:cs typeface="Times New Roman"/>
              </a:rPr>
              <a:t>Tests</a:t>
            </a:r>
            <a:endParaRPr sz="40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406505" y="6432232"/>
            <a:ext cx="10287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88975" y="6432232"/>
            <a:ext cx="67437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8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17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lang="en-US" spc="-5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t>1</a:t>
            </a:fld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83664" y="1290676"/>
            <a:ext cx="8221980" cy="4512310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527050" indent="-514984">
              <a:lnSpc>
                <a:spcPct val="100000"/>
              </a:lnSpc>
              <a:spcBef>
                <a:spcPts val="960"/>
              </a:spcBef>
              <a:buFont typeface="Arial"/>
              <a:buAutoNum type="arabicPeriod" startAt="3"/>
              <a:tabLst>
                <a:tab pos="527050" algn="l"/>
                <a:tab pos="527685" algn="l"/>
              </a:tabLst>
            </a:pPr>
            <a:r>
              <a:rPr sz="2750" b="1" spc="-80" dirty="0">
                <a:latin typeface="Arial"/>
                <a:cs typeface="Arial"/>
              </a:rPr>
              <a:t>Tests</a:t>
            </a:r>
            <a:r>
              <a:rPr sz="2750" b="1" spc="85" dirty="0">
                <a:latin typeface="Arial"/>
                <a:cs typeface="Arial"/>
              </a:rPr>
              <a:t> </a:t>
            </a:r>
            <a:r>
              <a:rPr sz="2750" b="1" dirty="0">
                <a:latin typeface="Arial"/>
                <a:cs typeface="Arial"/>
              </a:rPr>
              <a:t>to</a:t>
            </a:r>
            <a:r>
              <a:rPr sz="2750" b="1" spc="5" dirty="0">
                <a:latin typeface="Arial"/>
                <a:cs typeface="Arial"/>
              </a:rPr>
              <a:t> </a:t>
            </a:r>
            <a:r>
              <a:rPr sz="2750" b="1" spc="25" dirty="0">
                <a:latin typeface="Arial"/>
                <a:cs typeface="Arial"/>
              </a:rPr>
              <a:t>measure</a:t>
            </a:r>
            <a:r>
              <a:rPr sz="2750" b="1" spc="5" dirty="0">
                <a:latin typeface="Arial"/>
                <a:cs typeface="Arial"/>
              </a:rPr>
              <a:t> </a:t>
            </a:r>
            <a:r>
              <a:rPr sz="2750" b="1" spc="20" dirty="0">
                <a:latin typeface="Arial"/>
                <a:cs typeface="Arial"/>
              </a:rPr>
              <a:t>renal</a:t>
            </a:r>
            <a:r>
              <a:rPr sz="2750" b="1" spc="-45" dirty="0">
                <a:latin typeface="Arial"/>
                <a:cs typeface="Arial"/>
              </a:rPr>
              <a:t> </a:t>
            </a:r>
            <a:r>
              <a:rPr sz="2750" b="1" spc="25" dirty="0">
                <a:latin typeface="Arial"/>
                <a:cs typeface="Arial"/>
              </a:rPr>
              <a:t>plasma</a:t>
            </a:r>
            <a:r>
              <a:rPr sz="2750" b="1" spc="110" dirty="0">
                <a:latin typeface="Arial"/>
                <a:cs typeface="Arial"/>
              </a:rPr>
              <a:t> </a:t>
            </a:r>
            <a:r>
              <a:rPr sz="2750" b="1" spc="5" dirty="0">
                <a:latin typeface="Arial"/>
                <a:cs typeface="Arial"/>
              </a:rPr>
              <a:t>flow</a:t>
            </a:r>
            <a:endParaRPr sz="2750">
              <a:latin typeface="Arial"/>
              <a:cs typeface="Arial"/>
            </a:endParaRPr>
          </a:p>
          <a:p>
            <a:pPr marL="2033270" lvl="1" indent="-190500">
              <a:lnSpc>
                <a:spcPct val="100000"/>
              </a:lnSpc>
              <a:spcBef>
                <a:spcPts val="730"/>
              </a:spcBef>
              <a:buFont typeface="Arial MT"/>
              <a:buChar char="-"/>
              <a:tabLst>
                <a:tab pos="2033270" algn="l"/>
              </a:tabLst>
            </a:pPr>
            <a:r>
              <a:rPr sz="2400" b="1" spc="-15" dirty="0">
                <a:latin typeface="Arial"/>
                <a:cs typeface="Arial"/>
              </a:rPr>
              <a:t>Para</a:t>
            </a:r>
            <a:r>
              <a:rPr sz="2400" b="1" spc="1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amino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hippurate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spc="10" dirty="0">
                <a:latin typeface="Arial"/>
                <a:cs typeface="Arial"/>
              </a:rPr>
              <a:t>test</a:t>
            </a:r>
            <a:endParaRPr sz="2400">
              <a:latin typeface="Arial"/>
              <a:cs typeface="Arial"/>
            </a:endParaRPr>
          </a:p>
          <a:p>
            <a:pPr marL="527050" indent="-514984">
              <a:lnSpc>
                <a:spcPct val="100000"/>
              </a:lnSpc>
              <a:spcBef>
                <a:spcPts val="450"/>
              </a:spcBef>
              <a:buAutoNum type="arabicPeriod" startAt="3"/>
              <a:tabLst>
                <a:tab pos="527050" algn="l"/>
                <a:tab pos="527685" algn="l"/>
              </a:tabLst>
            </a:pPr>
            <a:r>
              <a:rPr sz="2750" b="1" spc="-80" dirty="0">
                <a:latin typeface="Arial"/>
                <a:cs typeface="Arial"/>
              </a:rPr>
              <a:t>Tests</a:t>
            </a:r>
            <a:r>
              <a:rPr sz="2750" b="1" spc="90" dirty="0">
                <a:latin typeface="Arial"/>
                <a:cs typeface="Arial"/>
              </a:rPr>
              <a:t> </a:t>
            </a:r>
            <a:r>
              <a:rPr sz="2750" b="1" spc="10" dirty="0">
                <a:latin typeface="Arial"/>
                <a:cs typeface="Arial"/>
              </a:rPr>
              <a:t>for</a:t>
            </a:r>
            <a:r>
              <a:rPr sz="2750" b="1" spc="20" dirty="0">
                <a:latin typeface="Arial"/>
                <a:cs typeface="Arial"/>
              </a:rPr>
              <a:t> </a:t>
            </a:r>
            <a:r>
              <a:rPr sz="2750" b="1" spc="35" dirty="0">
                <a:latin typeface="Arial"/>
                <a:cs typeface="Arial"/>
              </a:rPr>
              <a:t>assessment</a:t>
            </a:r>
            <a:r>
              <a:rPr sz="2750" b="1" spc="-114" dirty="0">
                <a:latin typeface="Arial"/>
                <a:cs typeface="Arial"/>
              </a:rPr>
              <a:t> </a:t>
            </a:r>
            <a:r>
              <a:rPr sz="2750" b="1" spc="25" dirty="0">
                <a:latin typeface="Arial"/>
                <a:cs typeface="Arial"/>
              </a:rPr>
              <a:t>of</a:t>
            </a:r>
            <a:r>
              <a:rPr sz="2750" b="1" spc="-45" dirty="0">
                <a:latin typeface="Arial"/>
                <a:cs typeface="Arial"/>
              </a:rPr>
              <a:t> </a:t>
            </a:r>
            <a:r>
              <a:rPr sz="2750" b="1" spc="20" dirty="0">
                <a:latin typeface="Arial"/>
                <a:cs typeface="Arial"/>
              </a:rPr>
              <a:t>tubular</a:t>
            </a:r>
            <a:r>
              <a:rPr sz="2750" b="1" spc="210" dirty="0">
                <a:latin typeface="Arial"/>
                <a:cs typeface="Arial"/>
              </a:rPr>
              <a:t> </a:t>
            </a:r>
            <a:r>
              <a:rPr sz="2750" b="1" spc="15" dirty="0">
                <a:latin typeface="Arial"/>
                <a:cs typeface="Arial"/>
              </a:rPr>
              <a:t>function</a:t>
            </a:r>
            <a:endParaRPr sz="2750">
              <a:latin typeface="Arial"/>
              <a:cs typeface="Arial"/>
            </a:endParaRPr>
          </a:p>
          <a:p>
            <a:pPr marL="2033270" lvl="1" indent="-190500">
              <a:lnSpc>
                <a:spcPct val="100000"/>
              </a:lnSpc>
              <a:spcBef>
                <a:spcPts val="730"/>
              </a:spcBef>
              <a:buFont typeface="Arial MT"/>
              <a:buChar char="-"/>
              <a:tabLst>
                <a:tab pos="2033270" algn="l"/>
              </a:tabLst>
            </a:pPr>
            <a:r>
              <a:rPr sz="2400" b="1" spc="-5" dirty="0">
                <a:latin typeface="Arial"/>
                <a:cs typeface="Arial"/>
              </a:rPr>
              <a:t>Urine</a:t>
            </a:r>
            <a:r>
              <a:rPr sz="2400" b="1" spc="-6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concentration</a:t>
            </a:r>
            <a:r>
              <a:rPr sz="2400" b="1" spc="-120" dirty="0">
                <a:latin typeface="Arial"/>
                <a:cs typeface="Arial"/>
              </a:rPr>
              <a:t> </a:t>
            </a:r>
            <a:r>
              <a:rPr sz="2400" b="1" spc="10" dirty="0">
                <a:latin typeface="Arial"/>
                <a:cs typeface="Arial"/>
              </a:rPr>
              <a:t>test</a:t>
            </a:r>
            <a:endParaRPr sz="2400">
              <a:latin typeface="Arial"/>
              <a:cs typeface="Arial"/>
            </a:endParaRPr>
          </a:p>
          <a:p>
            <a:pPr marL="2033270" lvl="1" indent="-190500">
              <a:lnSpc>
                <a:spcPct val="100000"/>
              </a:lnSpc>
              <a:spcBef>
                <a:spcPts val="425"/>
              </a:spcBef>
              <a:buFont typeface="Arial MT"/>
              <a:buChar char="-"/>
              <a:tabLst>
                <a:tab pos="2033270" algn="l"/>
              </a:tabLst>
            </a:pPr>
            <a:r>
              <a:rPr sz="2400" b="1" spc="-85" dirty="0">
                <a:latin typeface="Arial"/>
                <a:cs typeface="Arial"/>
              </a:rPr>
              <a:t>U</a:t>
            </a:r>
            <a:r>
              <a:rPr sz="2400" b="1" spc="40" dirty="0">
                <a:latin typeface="Arial"/>
                <a:cs typeface="Arial"/>
              </a:rPr>
              <a:t>r</a:t>
            </a:r>
            <a:r>
              <a:rPr sz="2400" b="1" spc="80" dirty="0">
                <a:latin typeface="Arial"/>
                <a:cs typeface="Arial"/>
              </a:rPr>
              <a:t>i</a:t>
            </a:r>
            <a:r>
              <a:rPr sz="2400" b="1" spc="-45" dirty="0">
                <a:latin typeface="Arial"/>
                <a:cs typeface="Arial"/>
              </a:rPr>
              <a:t>n</a:t>
            </a:r>
            <a:r>
              <a:rPr sz="2400" b="1" dirty="0">
                <a:latin typeface="Arial"/>
                <a:cs typeface="Arial"/>
              </a:rPr>
              <a:t>e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spc="-45" dirty="0">
                <a:latin typeface="Arial"/>
                <a:cs typeface="Arial"/>
              </a:rPr>
              <a:t>d</a:t>
            </a:r>
            <a:r>
              <a:rPr sz="2400" b="1" spc="80" dirty="0">
                <a:latin typeface="Arial"/>
                <a:cs typeface="Arial"/>
              </a:rPr>
              <a:t>il</a:t>
            </a:r>
            <a:r>
              <a:rPr sz="2400" b="1" spc="-45" dirty="0">
                <a:latin typeface="Arial"/>
                <a:cs typeface="Arial"/>
              </a:rPr>
              <a:t>u</a:t>
            </a:r>
            <a:r>
              <a:rPr sz="2400" b="1" spc="20" dirty="0">
                <a:latin typeface="Arial"/>
                <a:cs typeface="Arial"/>
              </a:rPr>
              <a:t>t</a:t>
            </a:r>
            <a:r>
              <a:rPr sz="2400" b="1" spc="80" dirty="0">
                <a:latin typeface="Arial"/>
                <a:cs typeface="Arial"/>
              </a:rPr>
              <a:t>i</a:t>
            </a:r>
            <a:r>
              <a:rPr sz="2400" b="1" spc="-45" dirty="0">
                <a:latin typeface="Arial"/>
                <a:cs typeface="Arial"/>
              </a:rPr>
              <a:t>o</a:t>
            </a:r>
            <a:r>
              <a:rPr sz="2400" b="1" dirty="0">
                <a:latin typeface="Arial"/>
                <a:cs typeface="Arial"/>
              </a:rPr>
              <a:t>n</a:t>
            </a:r>
            <a:r>
              <a:rPr sz="2400" b="1" spc="-260" dirty="0">
                <a:latin typeface="Arial"/>
                <a:cs typeface="Arial"/>
              </a:rPr>
              <a:t> </a:t>
            </a:r>
            <a:r>
              <a:rPr sz="2400" b="1" spc="20" dirty="0">
                <a:latin typeface="Arial"/>
                <a:cs typeface="Arial"/>
              </a:rPr>
              <a:t>t</a:t>
            </a:r>
            <a:r>
              <a:rPr sz="2400" b="1" spc="10" dirty="0">
                <a:latin typeface="Arial"/>
                <a:cs typeface="Arial"/>
              </a:rPr>
              <a:t>es</a:t>
            </a:r>
            <a:r>
              <a:rPr sz="2400" b="1" dirty="0">
                <a:latin typeface="Arial"/>
                <a:cs typeface="Arial"/>
              </a:rPr>
              <a:t>t</a:t>
            </a:r>
            <a:endParaRPr sz="2400">
              <a:latin typeface="Arial"/>
              <a:cs typeface="Arial"/>
            </a:endParaRPr>
          </a:p>
          <a:p>
            <a:pPr marL="2099945" lvl="1" indent="-257810">
              <a:lnSpc>
                <a:spcPct val="100000"/>
              </a:lnSpc>
              <a:spcBef>
                <a:spcPts val="345"/>
              </a:spcBef>
              <a:buFont typeface="Arial MT"/>
              <a:buChar char="-"/>
              <a:tabLst>
                <a:tab pos="2099945" algn="l"/>
                <a:tab pos="2100580" algn="l"/>
                <a:tab pos="6598920" algn="l"/>
              </a:tabLst>
            </a:pPr>
            <a:r>
              <a:rPr sz="2400" b="1" spc="15" dirty="0">
                <a:latin typeface="Arial"/>
                <a:cs typeface="Arial"/>
              </a:rPr>
              <a:t>Specific</a:t>
            </a:r>
            <a:r>
              <a:rPr sz="2400" b="1" spc="-180" dirty="0">
                <a:latin typeface="Arial"/>
                <a:cs typeface="Arial"/>
              </a:rPr>
              <a:t> </a:t>
            </a:r>
            <a:r>
              <a:rPr sz="2400" b="1" spc="5" dirty="0">
                <a:latin typeface="Arial"/>
                <a:cs typeface="Arial"/>
              </a:rPr>
              <a:t>proteinuria</a:t>
            </a:r>
            <a:r>
              <a:rPr sz="2400" b="1" spc="-95" dirty="0">
                <a:latin typeface="Arial"/>
                <a:cs typeface="Arial"/>
              </a:rPr>
              <a:t> </a:t>
            </a:r>
            <a:r>
              <a:rPr sz="2400" b="1" spc="-25" dirty="0">
                <a:latin typeface="Arial"/>
                <a:cs typeface="Arial"/>
              </a:rPr>
              <a:t>or</a:t>
            </a:r>
            <a:r>
              <a:rPr sz="2400" b="1" spc="-9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tubular	</a:t>
            </a:r>
            <a:r>
              <a:rPr sz="2400" b="1" spc="5" dirty="0">
                <a:latin typeface="Arial"/>
                <a:cs typeface="Arial"/>
              </a:rPr>
              <a:t>proteinuria</a:t>
            </a:r>
            <a:endParaRPr sz="2400">
              <a:latin typeface="Arial"/>
              <a:cs typeface="Arial"/>
            </a:endParaRPr>
          </a:p>
          <a:p>
            <a:pPr marL="2033270" lvl="1" indent="-190500">
              <a:lnSpc>
                <a:spcPct val="100000"/>
              </a:lnSpc>
              <a:spcBef>
                <a:spcPts val="275"/>
              </a:spcBef>
              <a:buFont typeface="Arial MT"/>
              <a:buChar char="-"/>
              <a:tabLst>
                <a:tab pos="2033270" algn="l"/>
              </a:tabLst>
            </a:pPr>
            <a:r>
              <a:rPr sz="2400" b="1" spc="5" dirty="0">
                <a:latin typeface="Arial"/>
                <a:cs typeface="Arial"/>
              </a:rPr>
              <a:t>aminoaciduria</a:t>
            </a:r>
            <a:endParaRPr sz="2400">
              <a:latin typeface="Arial"/>
              <a:cs typeface="Arial"/>
            </a:endParaRPr>
          </a:p>
          <a:p>
            <a:pPr marL="2033270" lvl="1" indent="-190500">
              <a:lnSpc>
                <a:spcPct val="100000"/>
              </a:lnSpc>
              <a:spcBef>
                <a:spcPts val="275"/>
              </a:spcBef>
              <a:buFont typeface="Arial MT"/>
              <a:buChar char="-"/>
              <a:tabLst>
                <a:tab pos="2033270" algn="l"/>
              </a:tabLst>
            </a:pPr>
            <a:r>
              <a:rPr sz="2400" b="1" spc="-10" dirty="0">
                <a:latin typeface="Arial"/>
                <a:cs typeface="Arial"/>
              </a:rPr>
              <a:t>Phenosulfonphthalein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spc="10" dirty="0">
                <a:latin typeface="Arial"/>
                <a:cs typeface="Arial"/>
              </a:rPr>
              <a:t>test</a:t>
            </a:r>
            <a:r>
              <a:rPr sz="2400" b="1" spc="-130" dirty="0">
                <a:latin typeface="Arial"/>
                <a:cs typeface="Arial"/>
              </a:rPr>
              <a:t> </a:t>
            </a:r>
            <a:r>
              <a:rPr sz="2400" b="1" spc="-45" dirty="0">
                <a:latin typeface="Arial"/>
                <a:cs typeface="Arial"/>
              </a:rPr>
              <a:t>(PSP)</a:t>
            </a:r>
            <a:endParaRPr sz="2400">
              <a:latin typeface="Arial"/>
              <a:cs typeface="Arial"/>
            </a:endParaRPr>
          </a:p>
          <a:p>
            <a:pPr marL="527050" indent="-514984">
              <a:lnSpc>
                <a:spcPct val="100000"/>
              </a:lnSpc>
              <a:spcBef>
                <a:spcPts val="375"/>
              </a:spcBef>
              <a:buAutoNum type="arabicPeriod" startAt="3"/>
              <a:tabLst>
                <a:tab pos="527050" algn="l"/>
                <a:tab pos="527685" algn="l"/>
              </a:tabLst>
            </a:pPr>
            <a:r>
              <a:rPr sz="2750" b="1" spc="30" dirty="0">
                <a:latin typeface="Arial"/>
                <a:cs typeface="Arial"/>
              </a:rPr>
              <a:t>Renal</a:t>
            </a:r>
            <a:r>
              <a:rPr sz="2750" b="1" spc="-60" dirty="0">
                <a:latin typeface="Arial"/>
                <a:cs typeface="Arial"/>
              </a:rPr>
              <a:t> </a:t>
            </a:r>
            <a:r>
              <a:rPr sz="2750" b="1" spc="25" dirty="0">
                <a:latin typeface="Arial"/>
                <a:cs typeface="Arial"/>
              </a:rPr>
              <a:t>Biopsy</a:t>
            </a:r>
            <a:endParaRPr sz="2750">
              <a:latin typeface="Arial"/>
              <a:cs typeface="Arial"/>
            </a:endParaRPr>
          </a:p>
          <a:p>
            <a:pPr marL="2099945" lvl="1" indent="-257810">
              <a:lnSpc>
                <a:spcPct val="100000"/>
              </a:lnSpc>
              <a:spcBef>
                <a:spcPts val="800"/>
              </a:spcBef>
              <a:buFont typeface="Arial MT"/>
              <a:buChar char="-"/>
              <a:tabLst>
                <a:tab pos="2099945" algn="l"/>
                <a:tab pos="2100580" algn="l"/>
                <a:tab pos="6904990" algn="l"/>
              </a:tabLst>
            </a:pPr>
            <a:r>
              <a:rPr sz="2400" b="1" spc="10" dirty="0">
                <a:latin typeface="Arial"/>
                <a:cs typeface="Arial"/>
              </a:rPr>
              <a:t>to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spc="5" dirty="0">
                <a:latin typeface="Arial"/>
                <a:cs typeface="Arial"/>
              </a:rPr>
              <a:t>confirm</a:t>
            </a:r>
            <a:r>
              <a:rPr sz="2400" b="1" spc="-8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the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diagnosis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&amp;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renal	</a:t>
            </a:r>
            <a:r>
              <a:rPr sz="2400" b="1" spc="10" dirty="0">
                <a:latin typeface="Arial"/>
                <a:cs typeface="Arial"/>
              </a:rPr>
              <a:t>diseases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11304905" y="6470412"/>
            <a:ext cx="2298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10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41245" y="634047"/>
            <a:ext cx="512381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20" dirty="0"/>
              <a:t>Renal</a:t>
            </a:r>
            <a:r>
              <a:rPr spc="-50" dirty="0"/>
              <a:t> </a:t>
            </a:r>
            <a:r>
              <a:rPr spc="5" dirty="0"/>
              <a:t>function</a:t>
            </a:r>
            <a:r>
              <a:rPr spc="75" dirty="0"/>
              <a:t> </a:t>
            </a:r>
            <a:r>
              <a:rPr spc="-15" dirty="0"/>
              <a:t>tests</a:t>
            </a:r>
            <a:r>
              <a:rPr spc="90" dirty="0"/>
              <a:t> </a:t>
            </a:r>
            <a:r>
              <a:rPr dirty="0"/>
              <a:t>Classification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t>10</a:t>
            </a:fld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36775" y="786447"/>
            <a:ext cx="920051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927100" algn="l"/>
                <a:tab pos="5883910" algn="l"/>
              </a:tabLst>
            </a:pPr>
            <a:r>
              <a:rPr spc="30" dirty="0"/>
              <a:t>RFT	</a:t>
            </a:r>
            <a:r>
              <a:rPr spc="5" dirty="0"/>
              <a:t>-</a:t>
            </a:r>
            <a:r>
              <a:rPr spc="-30" dirty="0"/>
              <a:t> </a:t>
            </a:r>
            <a:r>
              <a:rPr spc="-110" dirty="0"/>
              <a:t>Tests</a:t>
            </a:r>
            <a:r>
              <a:rPr spc="120" dirty="0"/>
              <a:t> </a:t>
            </a:r>
            <a:r>
              <a:rPr spc="10" dirty="0"/>
              <a:t>for</a:t>
            </a:r>
            <a:r>
              <a:rPr spc="-35" dirty="0"/>
              <a:t> </a:t>
            </a:r>
            <a:r>
              <a:rPr spc="-10" dirty="0"/>
              <a:t>Glomerular</a:t>
            </a:r>
            <a:r>
              <a:rPr spc="200" dirty="0"/>
              <a:t> </a:t>
            </a:r>
            <a:r>
              <a:rPr spc="5" dirty="0"/>
              <a:t>Function	</a:t>
            </a:r>
            <a:r>
              <a:rPr spc="20" dirty="0">
                <a:solidFill>
                  <a:srgbClr val="00AE50"/>
                </a:solidFill>
              </a:rPr>
              <a:t>Renal</a:t>
            </a:r>
            <a:r>
              <a:rPr spc="-60" dirty="0">
                <a:solidFill>
                  <a:srgbClr val="00AE50"/>
                </a:solidFill>
              </a:rPr>
              <a:t> </a:t>
            </a:r>
            <a:r>
              <a:rPr spc="10" dirty="0">
                <a:solidFill>
                  <a:srgbClr val="00AE50"/>
                </a:solidFill>
              </a:rPr>
              <a:t>Clearance</a:t>
            </a:r>
            <a:r>
              <a:rPr spc="5" dirty="0">
                <a:solidFill>
                  <a:srgbClr val="00AE50"/>
                </a:solidFill>
              </a:rPr>
              <a:t> </a:t>
            </a:r>
            <a:r>
              <a:rPr spc="-110" dirty="0">
                <a:solidFill>
                  <a:srgbClr val="00AE50"/>
                </a:solidFill>
              </a:rPr>
              <a:t>Tests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59864" y="1362138"/>
            <a:ext cx="8954135" cy="1723389"/>
          </a:xfrm>
          <a:prstGeom prst="rect">
            <a:avLst/>
          </a:prstGeom>
        </p:spPr>
        <p:txBody>
          <a:bodyPr vert="horz" wrap="square" lIns="0" tIns="1238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75"/>
              </a:spcBef>
              <a:tabLst>
                <a:tab pos="5776595" algn="l"/>
              </a:tabLst>
            </a:pPr>
            <a:r>
              <a:rPr sz="2400" b="1" spc="-165" dirty="0">
                <a:latin typeface="Times New Roman"/>
                <a:cs typeface="Times New Roman"/>
              </a:rPr>
              <a:t>To</a:t>
            </a:r>
            <a:r>
              <a:rPr sz="2400" b="1" spc="-220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assess</a:t>
            </a:r>
            <a:r>
              <a:rPr sz="2400" b="1" spc="120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the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rate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glomerular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filtration</a:t>
            </a:r>
            <a:r>
              <a:rPr sz="2400" b="1" spc="-28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&amp;	</a:t>
            </a:r>
            <a:r>
              <a:rPr sz="2400" b="1" spc="-20" dirty="0">
                <a:latin typeface="Times New Roman"/>
                <a:cs typeface="Times New Roman"/>
              </a:rPr>
              <a:t>renal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blood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flow.</a:t>
            </a:r>
            <a:endParaRPr sz="2400">
              <a:latin typeface="Times New Roman"/>
              <a:cs typeface="Times New Roman"/>
            </a:endParaRPr>
          </a:p>
          <a:p>
            <a:pPr marL="355600" marR="5080">
              <a:lnSpc>
                <a:spcPct val="101699"/>
              </a:lnSpc>
              <a:spcBef>
                <a:spcPts val="825"/>
              </a:spcBef>
              <a:tabLst>
                <a:tab pos="5108575" algn="l"/>
                <a:tab pos="7180580" algn="l"/>
              </a:tabLst>
            </a:pP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“The</a:t>
            </a: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renal</a:t>
            </a:r>
            <a:r>
              <a:rPr sz="2400" b="1" spc="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clearance</a:t>
            </a:r>
            <a:r>
              <a:rPr sz="24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of</a:t>
            </a:r>
            <a:r>
              <a:rPr sz="2400" b="1" spc="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a</a:t>
            </a:r>
            <a:r>
              <a:rPr sz="24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on</a:t>
            </a:r>
            <a:r>
              <a:rPr sz="2400" b="1" spc="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substance</a:t>
            </a:r>
            <a:r>
              <a:rPr sz="2400" b="1" spc="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is</a:t>
            </a:r>
            <a:r>
              <a:rPr sz="24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10" dirty="0">
                <a:solidFill>
                  <a:srgbClr val="C00000"/>
                </a:solidFill>
                <a:latin typeface="Times New Roman"/>
                <a:cs typeface="Times New Roman"/>
              </a:rPr>
              <a:t>defined</a:t>
            </a:r>
            <a:r>
              <a:rPr sz="2400" b="1" spc="-1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as	</a:t>
            </a:r>
            <a:r>
              <a:rPr sz="2400" b="1" spc="10" dirty="0">
                <a:solidFill>
                  <a:srgbClr val="C00000"/>
                </a:solidFill>
                <a:latin typeface="Times New Roman"/>
                <a:cs typeface="Times New Roman"/>
              </a:rPr>
              <a:t>the</a:t>
            </a:r>
            <a:r>
              <a:rPr sz="2400" b="1" spc="-6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volume</a:t>
            </a:r>
            <a:r>
              <a:rPr sz="2400" b="1" spc="-11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of </a:t>
            </a:r>
            <a:r>
              <a:rPr sz="2400" b="1" spc="-5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10" dirty="0">
                <a:solidFill>
                  <a:srgbClr val="C00000"/>
                </a:solidFill>
                <a:latin typeface="Times New Roman"/>
                <a:cs typeface="Times New Roman"/>
              </a:rPr>
              <a:t>p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la</a:t>
            </a:r>
            <a:r>
              <a:rPr sz="2400" b="1" spc="-30" dirty="0">
                <a:solidFill>
                  <a:srgbClr val="C00000"/>
                </a:solidFill>
                <a:latin typeface="Times New Roman"/>
                <a:cs typeface="Times New Roman"/>
              </a:rPr>
              <a:t>s</a:t>
            </a:r>
            <a:r>
              <a:rPr sz="2400" b="1" spc="20" dirty="0">
                <a:solidFill>
                  <a:srgbClr val="C00000"/>
                </a:solidFill>
                <a:latin typeface="Times New Roman"/>
                <a:cs typeface="Times New Roman"/>
              </a:rPr>
              <a:t>m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a </a:t>
            </a:r>
            <a:r>
              <a:rPr sz="2400" b="1" spc="95" dirty="0">
                <a:solidFill>
                  <a:srgbClr val="C00000"/>
                </a:solidFill>
                <a:latin typeface="Times New Roman"/>
                <a:cs typeface="Times New Roman"/>
              </a:rPr>
              <a:t>f</a:t>
            </a:r>
            <a:r>
              <a:rPr sz="2400" b="1" spc="-95" dirty="0">
                <a:solidFill>
                  <a:srgbClr val="C00000"/>
                </a:solidFill>
                <a:latin typeface="Times New Roman"/>
                <a:cs typeface="Times New Roman"/>
              </a:rPr>
              <a:t>r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om</a:t>
            </a:r>
            <a:r>
              <a:rPr sz="2400" b="1" spc="-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w</a:t>
            </a:r>
            <a:r>
              <a:rPr sz="2400" b="1" spc="10" dirty="0">
                <a:solidFill>
                  <a:srgbClr val="C00000"/>
                </a:solidFill>
                <a:latin typeface="Times New Roman"/>
                <a:cs typeface="Times New Roman"/>
              </a:rPr>
              <a:t>h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i</a:t>
            </a: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c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h</a:t>
            </a:r>
            <a:r>
              <a:rPr sz="2400" b="1" spc="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20" dirty="0">
                <a:solidFill>
                  <a:srgbClr val="C00000"/>
                </a:solidFill>
                <a:latin typeface="Times New Roman"/>
                <a:cs typeface="Times New Roman"/>
              </a:rPr>
              <a:t>t</a:t>
            </a:r>
            <a:r>
              <a:rPr sz="2400" b="1" spc="10" dirty="0">
                <a:solidFill>
                  <a:srgbClr val="C00000"/>
                </a:solidFill>
                <a:latin typeface="Times New Roman"/>
                <a:cs typeface="Times New Roman"/>
              </a:rPr>
              <a:t>h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e</a:t>
            </a:r>
            <a:r>
              <a:rPr sz="2400" b="1" spc="-9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35" dirty="0">
                <a:solidFill>
                  <a:srgbClr val="C00000"/>
                </a:solidFill>
                <a:latin typeface="Times New Roman"/>
                <a:cs typeface="Times New Roman"/>
              </a:rPr>
              <a:t>s</a:t>
            </a:r>
            <a:r>
              <a:rPr sz="2400" b="1" spc="10" dirty="0">
                <a:solidFill>
                  <a:srgbClr val="C00000"/>
                </a:solidFill>
                <a:latin typeface="Times New Roman"/>
                <a:cs typeface="Times New Roman"/>
              </a:rPr>
              <a:t>ub</a:t>
            </a:r>
            <a:r>
              <a:rPr sz="2400" b="1" spc="-35" dirty="0">
                <a:solidFill>
                  <a:srgbClr val="C00000"/>
                </a:solidFill>
                <a:latin typeface="Times New Roman"/>
                <a:cs typeface="Times New Roman"/>
              </a:rPr>
              <a:t>s</a:t>
            </a:r>
            <a:r>
              <a:rPr sz="2400" b="1" spc="20" dirty="0">
                <a:solidFill>
                  <a:srgbClr val="C00000"/>
                </a:solidFill>
                <a:latin typeface="Times New Roman"/>
                <a:cs typeface="Times New Roman"/>
              </a:rPr>
              <a:t>t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a</a:t>
            </a:r>
            <a:r>
              <a:rPr sz="24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n</a:t>
            </a:r>
            <a:r>
              <a:rPr sz="24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c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e</a:t>
            </a:r>
            <a:r>
              <a:rPr sz="24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is	</a:t>
            </a:r>
            <a:r>
              <a:rPr sz="24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c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o</a:t>
            </a:r>
            <a:r>
              <a:rPr sz="2400" b="1" spc="15" dirty="0">
                <a:solidFill>
                  <a:srgbClr val="C00000"/>
                </a:solidFill>
                <a:latin typeface="Times New Roman"/>
                <a:cs typeface="Times New Roman"/>
              </a:rPr>
              <a:t>m</a:t>
            </a:r>
            <a:r>
              <a:rPr sz="2400" b="1" spc="10" dirty="0">
                <a:solidFill>
                  <a:srgbClr val="C00000"/>
                </a:solidFill>
                <a:latin typeface="Times New Roman"/>
                <a:cs typeface="Times New Roman"/>
              </a:rPr>
              <a:t>p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l</a:t>
            </a: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e</a:t>
            </a:r>
            <a:r>
              <a:rPr sz="2400" b="1" spc="20" dirty="0">
                <a:solidFill>
                  <a:srgbClr val="C00000"/>
                </a:solidFill>
                <a:latin typeface="Times New Roman"/>
                <a:cs typeface="Times New Roman"/>
              </a:rPr>
              <a:t>t</a:t>
            </a:r>
            <a:r>
              <a:rPr sz="24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e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ly</a:t>
            </a:r>
            <a:r>
              <a:rPr sz="2400" b="1" spc="-1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c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l</a:t>
            </a: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e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a</a:t>
            </a:r>
            <a:r>
              <a:rPr sz="2400" b="1" spc="-95" dirty="0">
                <a:solidFill>
                  <a:srgbClr val="C00000"/>
                </a:solidFill>
                <a:latin typeface="Times New Roman"/>
                <a:cs typeface="Times New Roman"/>
              </a:rPr>
              <a:t>r</a:t>
            </a:r>
            <a:r>
              <a:rPr sz="24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e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d</a:t>
            </a:r>
            <a:r>
              <a:rPr sz="2400" b="1" spc="1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10" dirty="0">
                <a:solidFill>
                  <a:srgbClr val="C00000"/>
                </a:solidFill>
                <a:latin typeface="Times New Roman"/>
                <a:cs typeface="Times New Roman"/>
              </a:rPr>
              <a:t>b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y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20" dirty="0">
                <a:solidFill>
                  <a:srgbClr val="C00000"/>
                </a:solidFill>
                <a:latin typeface="Times New Roman"/>
                <a:cs typeface="Times New Roman"/>
              </a:rPr>
              <a:t>t</a:t>
            </a:r>
            <a:r>
              <a:rPr sz="2400" b="1" spc="10" dirty="0">
                <a:solidFill>
                  <a:srgbClr val="C00000"/>
                </a:solidFill>
                <a:latin typeface="Times New Roman"/>
                <a:cs typeface="Times New Roman"/>
              </a:rPr>
              <a:t>h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e  </a:t>
            </a:r>
            <a:r>
              <a:rPr sz="24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kidneys</a:t>
            </a:r>
            <a:r>
              <a:rPr sz="2400" b="1" spc="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per</a:t>
            </a:r>
            <a:r>
              <a:rPr sz="24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minute.”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07211" y="3173920"/>
            <a:ext cx="1024890" cy="146558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 indent="76200">
              <a:lnSpc>
                <a:spcPct val="129000"/>
              </a:lnSpc>
              <a:spcBef>
                <a:spcPts val="290"/>
              </a:spcBef>
            </a:pPr>
            <a:r>
              <a:rPr sz="2400" b="1" spc="-5" dirty="0">
                <a:latin typeface="Times New Roman"/>
                <a:cs typeface="Times New Roman"/>
              </a:rPr>
              <a:t>This 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D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spc="15" dirty="0">
                <a:latin typeface="Times New Roman"/>
                <a:cs typeface="Times New Roman"/>
              </a:rPr>
              <a:t>p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spc="10" dirty="0">
                <a:latin typeface="Times New Roman"/>
                <a:cs typeface="Times New Roman"/>
              </a:rPr>
              <a:t>n</a:t>
            </a:r>
            <a:r>
              <a:rPr sz="2400" b="1" dirty="0">
                <a:latin typeface="Times New Roman"/>
                <a:cs typeface="Times New Roman"/>
              </a:rPr>
              <a:t>d  </a:t>
            </a:r>
            <a:r>
              <a:rPr sz="2400" b="1" spc="5" dirty="0">
                <a:latin typeface="Times New Roman"/>
                <a:cs typeface="Times New Roman"/>
              </a:rPr>
              <a:t>On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02001" y="3204336"/>
            <a:ext cx="41275" cy="1751964"/>
          </a:xfrm>
          <a:custGeom>
            <a:avLst/>
            <a:gdLst/>
            <a:ahLst/>
            <a:cxnLst/>
            <a:rect l="l" t="t" r="r" b="b"/>
            <a:pathLst>
              <a:path w="41275" h="1751964">
                <a:moveTo>
                  <a:pt x="0" y="0"/>
                </a:moveTo>
                <a:lnTo>
                  <a:pt x="41275" y="1751964"/>
                </a:lnTo>
              </a:path>
            </a:pathLst>
          </a:custGeom>
          <a:ln w="9146">
            <a:solidFill>
              <a:srgbClr val="487CB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985516" y="3223831"/>
            <a:ext cx="6871334" cy="1179195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93675" indent="-180975">
              <a:lnSpc>
                <a:spcPct val="100000"/>
              </a:lnSpc>
              <a:spcBef>
                <a:spcPts val="475"/>
              </a:spcBef>
              <a:buChar char="-"/>
              <a:tabLst>
                <a:tab pos="193675" algn="l"/>
                <a:tab pos="5026025" algn="l"/>
              </a:tabLst>
            </a:pPr>
            <a:r>
              <a:rPr sz="2400" b="1" dirty="0">
                <a:latin typeface="Times New Roman"/>
                <a:cs typeface="Times New Roman"/>
              </a:rPr>
              <a:t>plasma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conc.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30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the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substance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&amp;</a:t>
            </a:r>
            <a:r>
              <a:rPr sz="2400" b="1" spc="-12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it’s	</a:t>
            </a:r>
            <a:r>
              <a:rPr sz="2400" b="1" spc="-20" dirty="0">
                <a:latin typeface="Times New Roman"/>
                <a:cs typeface="Times New Roman"/>
              </a:rPr>
              <a:t>excretary</a:t>
            </a:r>
            <a:r>
              <a:rPr sz="2400" b="1" spc="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rate</a:t>
            </a:r>
            <a:endParaRPr sz="2400">
              <a:latin typeface="Times New Roman"/>
              <a:cs typeface="Times New Roman"/>
            </a:endParaRPr>
          </a:p>
          <a:p>
            <a:pPr marL="174625" indent="-161925">
              <a:lnSpc>
                <a:spcPts val="2725"/>
              </a:lnSpc>
              <a:spcBef>
                <a:spcPts val="380"/>
              </a:spcBef>
              <a:buChar char="-"/>
              <a:tabLst>
                <a:tab pos="174625" algn="l"/>
              </a:tabLst>
            </a:pPr>
            <a:r>
              <a:rPr sz="2400" b="1" spc="-15" dirty="0">
                <a:latin typeface="Times New Roman"/>
                <a:cs typeface="Times New Roman"/>
              </a:rPr>
              <a:t>GFR</a:t>
            </a:r>
            <a:endParaRPr sz="2400">
              <a:latin typeface="Times New Roman"/>
              <a:cs typeface="Times New Roman"/>
            </a:endParaRPr>
          </a:p>
          <a:p>
            <a:pPr marL="88900">
              <a:lnSpc>
                <a:spcPts val="2725"/>
              </a:lnSpc>
            </a:pPr>
            <a:r>
              <a:rPr sz="2400" b="1" spc="-25" dirty="0">
                <a:latin typeface="Arial"/>
                <a:cs typeface="Arial"/>
              </a:rPr>
              <a:t>Renal</a:t>
            </a:r>
            <a:r>
              <a:rPr sz="2400" b="1" spc="8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plasma</a:t>
            </a:r>
            <a:r>
              <a:rPr sz="2400" b="1" spc="-135" dirty="0">
                <a:latin typeface="Arial"/>
                <a:cs typeface="Arial"/>
              </a:rPr>
              <a:t> </a:t>
            </a:r>
            <a:r>
              <a:rPr sz="2400" b="1" spc="10" dirty="0">
                <a:latin typeface="Arial"/>
                <a:cs typeface="Arial"/>
              </a:rPr>
              <a:t>flow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9" name="object 9"/>
          <p:cNvSpPr txBox="1"/>
          <p:nvPr/>
        </p:nvSpPr>
        <p:spPr>
          <a:xfrm>
            <a:off x="11304905" y="6470412"/>
            <a:ext cx="2298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11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t>11</a:t>
            </a:fld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99410" y="710247"/>
            <a:ext cx="332740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20" dirty="0">
                <a:solidFill>
                  <a:srgbClr val="00AE50"/>
                </a:solidFill>
              </a:rPr>
              <a:t>Renal</a:t>
            </a:r>
            <a:r>
              <a:rPr spc="-60" dirty="0">
                <a:solidFill>
                  <a:srgbClr val="00AE50"/>
                </a:solidFill>
              </a:rPr>
              <a:t> </a:t>
            </a:r>
            <a:r>
              <a:rPr spc="10" dirty="0">
                <a:solidFill>
                  <a:srgbClr val="00AE50"/>
                </a:solidFill>
              </a:rPr>
              <a:t>Clearance</a:t>
            </a:r>
            <a:r>
              <a:rPr dirty="0">
                <a:solidFill>
                  <a:srgbClr val="00AE50"/>
                </a:solidFill>
              </a:rPr>
              <a:t> </a:t>
            </a:r>
            <a:r>
              <a:rPr spc="-110" dirty="0">
                <a:solidFill>
                  <a:srgbClr val="00AE50"/>
                </a:solidFill>
              </a:rPr>
              <a:t>Tests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11304905" y="6470412"/>
            <a:ext cx="2298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12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07211" y="1248092"/>
            <a:ext cx="8703310" cy="4965065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45" dirty="0">
                <a:latin typeface="Times New Roman"/>
                <a:cs typeface="Times New Roman"/>
              </a:rPr>
              <a:t>The</a:t>
            </a:r>
            <a:r>
              <a:rPr sz="2400" spc="1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GFR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(Normal</a:t>
            </a:r>
            <a:r>
              <a:rPr sz="2400" spc="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120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ml/minute</a:t>
            </a:r>
            <a:r>
              <a:rPr sz="2400" spc="3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355600" marR="5080" indent="-343535">
              <a:lnSpc>
                <a:spcPct val="101699"/>
              </a:lnSpc>
              <a:spcBef>
                <a:spcPts val="525"/>
              </a:spcBef>
              <a:buFont typeface="Arial MT"/>
              <a:buChar char="•"/>
              <a:tabLst>
                <a:tab pos="355600" algn="l"/>
                <a:tab pos="356235" algn="l"/>
                <a:tab pos="6646545" algn="l"/>
              </a:tabLst>
            </a:pPr>
            <a:r>
              <a:rPr sz="2400" spc="-45" dirty="0">
                <a:latin typeface="Times New Roman"/>
                <a:cs typeface="Times New Roman"/>
              </a:rPr>
              <a:t>Usually</a:t>
            </a:r>
            <a:r>
              <a:rPr sz="2400" spc="24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equal</a:t>
            </a:r>
            <a:r>
              <a:rPr sz="2400" spc="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clearance</a:t>
            </a:r>
            <a:r>
              <a:rPr sz="2400" spc="1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that</a:t>
            </a:r>
            <a:r>
              <a:rPr sz="2400" spc="95" dirty="0">
                <a:latin typeface="Times New Roman"/>
                <a:cs typeface="Times New Roman"/>
              </a:rPr>
              <a:t> </a:t>
            </a:r>
            <a:r>
              <a:rPr sz="2400" spc="-45" dirty="0">
                <a:latin typeface="Times New Roman"/>
                <a:cs typeface="Times New Roman"/>
              </a:rPr>
              <a:t>substance</a:t>
            </a:r>
            <a:r>
              <a:rPr sz="2400" spc="370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and</a:t>
            </a:r>
            <a:r>
              <a:rPr sz="2400" spc="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	</a:t>
            </a:r>
            <a:r>
              <a:rPr sz="2400" spc="-15" dirty="0">
                <a:latin typeface="Times New Roman"/>
                <a:cs typeface="Times New Roman"/>
              </a:rPr>
              <a:t>calculated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by</a:t>
            </a:r>
            <a:r>
              <a:rPr sz="2400" spc="-25" dirty="0">
                <a:latin typeface="Times New Roman"/>
                <a:cs typeface="Times New Roman"/>
              </a:rPr>
              <a:t> the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following</a:t>
            </a:r>
            <a:r>
              <a:rPr sz="2400" spc="7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equation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250">
              <a:latin typeface="Times New Roman"/>
              <a:cs typeface="Times New Roman"/>
            </a:endParaRPr>
          </a:p>
          <a:p>
            <a:pPr marL="1842770" marR="6384290" indent="-1430020">
              <a:lnSpc>
                <a:spcPct val="125200"/>
              </a:lnSpc>
              <a:tabLst>
                <a:tab pos="965835" algn="l"/>
                <a:tab pos="1565910" algn="l"/>
              </a:tabLst>
            </a:pP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C	=	U</a:t>
            </a:r>
            <a:r>
              <a:rPr sz="2400" spc="-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x</a:t>
            </a:r>
            <a:r>
              <a:rPr sz="2400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V </a:t>
            </a:r>
            <a:r>
              <a:rPr sz="2400" spc="-5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P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95"/>
              </a:spcBef>
            </a:pPr>
            <a:r>
              <a:rPr sz="2400" spc="-15" dirty="0">
                <a:solidFill>
                  <a:srgbClr val="C00000"/>
                </a:solidFill>
                <a:latin typeface="Times New Roman"/>
                <a:cs typeface="Times New Roman"/>
              </a:rPr>
              <a:t>where,</a:t>
            </a:r>
            <a:endParaRPr sz="2400">
              <a:latin typeface="Times New Roman"/>
              <a:cs typeface="Times New Roman"/>
            </a:endParaRPr>
          </a:p>
          <a:p>
            <a:pPr marL="12700" marR="2308860">
              <a:lnSpc>
                <a:spcPct val="122500"/>
              </a:lnSpc>
              <a:spcBef>
                <a:spcPts val="605"/>
              </a:spcBef>
              <a:tabLst>
                <a:tab pos="1871345" algn="l"/>
                <a:tab pos="3301365" algn="l"/>
                <a:tab pos="4883150" algn="l"/>
              </a:tabLst>
            </a:pP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C</a:t>
            </a:r>
            <a:r>
              <a:rPr sz="2400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=</a:t>
            </a:r>
            <a:r>
              <a:rPr sz="2400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C00000"/>
                </a:solidFill>
                <a:latin typeface="Times New Roman"/>
                <a:cs typeface="Times New Roman"/>
              </a:rPr>
              <a:t>clearance</a:t>
            </a:r>
            <a:r>
              <a:rPr sz="2400" spc="1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of</a:t>
            </a:r>
            <a:r>
              <a:rPr sz="2400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C00000"/>
                </a:solidFill>
                <a:latin typeface="Times New Roman"/>
                <a:cs typeface="Times New Roman"/>
              </a:rPr>
              <a:t>the</a:t>
            </a:r>
            <a:r>
              <a:rPr sz="2400" spc="6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spc="-35" dirty="0">
                <a:solidFill>
                  <a:srgbClr val="C00000"/>
                </a:solidFill>
                <a:latin typeface="Times New Roman"/>
                <a:cs typeface="Times New Roman"/>
              </a:rPr>
              <a:t>substance</a:t>
            </a:r>
            <a:r>
              <a:rPr sz="2400" spc="37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spc="-40" dirty="0">
                <a:solidFill>
                  <a:srgbClr val="C00000"/>
                </a:solidFill>
                <a:latin typeface="Times New Roman"/>
                <a:cs typeface="Times New Roman"/>
              </a:rPr>
              <a:t>(ml/mt)	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U</a:t>
            </a:r>
            <a:r>
              <a:rPr sz="2400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=</a:t>
            </a:r>
            <a:r>
              <a:rPr sz="2400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C00000"/>
                </a:solidFill>
                <a:latin typeface="Times New Roman"/>
                <a:cs typeface="Times New Roman"/>
              </a:rPr>
              <a:t>Conc.of </a:t>
            </a:r>
            <a:r>
              <a:rPr sz="2400" spc="-59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spc="-45" dirty="0">
                <a:solidFill>
                  <a:srgbClr val="C00000"/>
                </a:solidFill>
                <a:latin typeface="Times New Roman"/>
                <a:cs typeface="Times New Roman"/>
              </a:rPr>
              <a:t>substance</a:t>
            </a:r>
            <a:r>
              <a:rPr sz="2400" spc="37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in</a:t>
            </a:r>
            <a:r>
              <a:rPr sz="2400" spc="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C00000"/>
                </a:solidFill>
                <a:latin typeface="Times New Roman"/>
                <a:cs typeface="Times New Roman"/>
              </a:rPr>
              <a:t>urine</a:t>
            </a:r>
            <a:r>
              <a:rPr sz="2400" spc="1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spc="-40" dirty="0">
                <a:solidFill>
                  <a:srgbClr val="C00000"/>
                </a:solidFill>
                <a:latin typeface="Times New Roman"/>
                <a:cs typeface="Times New Roman"/>
              </a:rPr>
              <a:t>(mg/L)	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P = </a:t>
            </a:r>
            <a:r>
              <a:rPr sz="2400" spc="-20" dirty="0">
                <a:solidFill>
                  <a:srgbClr val="C00000"/>
                </a:solidFill>
                <a:latin typeface="Times New Roman"/>
                <a:cs typeface="Times New Roman"/>
              </a:rPr>
              <a:t>Conc.of </a:t>
            </a:r>
            <a:r>
              <a:rPr sz="2400" spc="-50" dirty="0">
                <a:solidFill>
                  <a:srgbClr val="C00000"/>
                </a:solidFill>
                <a:latin typeface="Times New Roman"/>
                <a:cs typeface="Times New Roman"/>
              </a:rPr>
              <a:t>substance</a:t>
            </a:r>
            <a:r>
              <a:rPr sz="2400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in </a:t>
            </a:r>
            <a:r>
              <a:rPr sz="2400" spc="-5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pl</a:t>
            </a:r>
            <a:r>
              <a:rPr sz="2400" spc="-15" dirty="0">
                <a:solidFill>
                  <a:srgbClr val="C00000"/>
                </a:solidFill>
                <a:latin typeface="Times New Roman"/>
                <a:cs typeface="Times New Roman"/>
              </a:rPr>
              <a:t>a</a:t>
            </a:r>
            <a:r>
              <a:rPr sz="2400" spc="-110" dirty="0">
                <a:solidFill>
                  <a:srgbClr val="C00000"/>
                </a:solidFill>
                <a:latin typeface="Times New Roman"/>
                <a:cs typeface="Times New Roman"/>
              </a:rPr>
              <a:t>s</a:t>
            </a:r>
            <a:r>
              <a:rPr sz="2400" spc="-145" dirty="0">
                <a:solidFill>
                  <a:srgbClr val="C00000"/>
                </a:solidFill>
                <a:latin typeface="Times New Roman"/>
                <a:cs typeface="Times New Roman"/>
              </a:rPr>
              <a:t>m</a:t>
            </a:r>
            <a:r>
              <a:rPr sz="2400" spc="-15" dirty="0">
                <a:solidFill>
                  <a:srgbClr val="C00000"/>
                </a:solidFill>
                <a:latin typeface="Times New Roman"/>
                <a:cs typeface="Times New Roman"/>
              </a:rPr>
              <a:t>a</a:t>
            </a:r>
            <a:r>
              <a:rPr sz="2400" spc="20" dirty="0">
                <a:solidFill>
                  <a:srgbClr val="C00000"/>
                </a:solidFill>
                <a:latin typeface="Times New Roman"/>
                <a:cs typeface="Times New Roman"/>
              </a:rPr>
              <a:t>(</a:t>
            </a:r>
            <a:r>
              <a:rPr sz="2400" spc="-145" dirty="0">
                <a:solidFill>
                  <a:srgbClr val="C00000"/>
                </a:solidFill>
                <a:latin typeface="Times New Roman"/>
                <a:cs typeface="Times New Roman"/>
              </a:rPr>
              <a:t>m</a:t>
            </a:r>
            <a:r>
              <a:rPr sz="2400" spc="-75" dirty="0">
                <a:solidFill>
                  <a:srgbClr val="C00000"/>
                </a:solidFill>
                <a:latin typeface="Times New Roman"/>
                <a:cs typeface="Times New Roman"/>
              </a:rPr>
              <a:t>g</a:t>
            </a:r>
            <a:r>
              <a:rPr sz="2400" spc="80" dirty="0">
                <a:solidFill>
                  <a:srgbClr val="C00000"/>
                </a:solidFill>
                <a:latin typeface="Times New Roman"/>
                <a:cs typeface="Times New Roman"/>
              </a:rPr>
              <a:t>/</a:t>
            </a:r>
            <a:r>
              <a:rPr sz="2400" spc="-45" dirty="0">
                <a:solidFill>
                  <a:srgbClr val="C00000"/>
                </a:solidFill>
                <a:latin typeface="Times New Roman"/>
                <a:cs typeface="Times New Roman"/>
              </a:rPr>
              <a:t>L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)	V</a:t>
            </a:r>
            <a:r>
              <a:rPr sz="2400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=</a:t>
            </a:r>
            <a:r>
              <a:rPr sz="2400" spc="-8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spc="-310" dirty="0">
                <a:solidFill>
                  <a:srgbClr val="C00000"/>
                </a:solidFill>
                <a:latin typeface="Times New Roman"/>
                <a:cs typeface="Times New Roman"/>
              </a:rPr>
              <a:t>V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ol.of</a:t>
            </a:r>
            <a:r>
              <a:rPr sz="2400" spc="-19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t</a:t>
            </a:r>
            <a:r>
              <a:rPr sz="2400" spc="-70" dirty="0">
                <a:solidFill>
                  <a:srgbClr val="C00000"/>
                </a:solidFill>
                <a:latin typeface="Times New Roman"/>
                <a:cs typeface="Times New Roman"/>
              </a:rPr>
              <a:t>h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e</a:t>
            </a:r>
            <a:r>
              <a:rPr sz="2400" spc="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spc="-80" dirty="0">
                <a:solidFill>
                  <a:srgbClr val="C00000"/>
                </a:solidFill>
                <a:latin typeface="Times New Roman"/>
                <a:cs typeface="Times New Roman"/>
              </a:rPr>
              <a:t>u</a:t>
            </a:r>
            <a:r>
              <a:rPr sz="2400" spc="20" dirty="0">
                <a:solidFill>
                  <a:srgbClr val="C00000"/>
                </a:solidFill>
                <a:latin typeface="Times New Roman"/>
                <a:cs typeface="Times New Roman"/>
              </a:rPr>
              <a:t>r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i</a:t>
            </a:r>
            <a:r>
              <a:rPr sz="2400" spc="-70" dirty="0">
                <a:solidFill>
                  <a:srgbClr val="C00000"/>
                </a:solidFill>
                <a:latin typeface="Times New Roman"/>
                <a:cs typeface="Times New Roman"/>
              </a:rPr>
              <a:t>n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e</a:t>
            </a:r>
            <a:r>
              <a:rPr sz="2400" spc="1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p</a:t>
            </a:r>
            <a:r>
              <a:rPr sz="2400" spc="-20" dirty="0">
                <a:solidFill>
                  <a:srgbClr val="C00000"/>
                </a:solidFill>
                <a:latin typeface="Times New Roman"/>
                <a:cs typeface="Times New Roman"/>
              </a:rPr>
              <a:t>a</a:t>
            </a:r>
            <a:r>
              <a:rPr sz="2400" spc="-114" dirty="0">
                <a:solidFill>
                  <a:srgbClr val="C00000"/>
                </a:solidFill>
                <a:latin typeface="Times New Roman"/>
                <a:cs typeface="Times New Roman"/>
              </a:rPr>
              <a:t>ss</a:t>
            </a:r>
            <a:r>
              <a:rPr sz="2400" spc="-20" dirty="0">
                <a:solidFill>
                  <a:srgbClr val="C00000"/>
                </a:solidFill>
                <a:latin typeface="Times New Roman"/>
                <a:cs typeface="Times New Roman"/>
              </a:rPr>
              <a:t>e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d</a:t>
            </a:r>
            <a:r>
              <a:rPr sz="2400" spc="2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p</a:t>
            </a:r>
            <a:r>
              <a:rPr sz="2400" spc="-20" dirty="0">
                <a:solidFill>
                  <a:srgbClr val="C00000"/>
                </a:solidFill>
                <a:latin typeface="Times New Roman"/>
                <a:cs typeface="Times New Roman"/>
              </a:rPr>
              <a:t>e</a:t>
            </a:r>
            <a:r>
              <a:rPr sz="2400" dirty="0">
                <a:solidFill>
                  <a:srgbClr val="C00000"/>
                </a:solidFill>
                <a:latin typeface="Times New Roman"/>
                <a:cs typeface="Times New Roman"/>
              </a:rPr>
              <a:t>r  </a:t>
            </a:r>
            <a:r>
              <a:rPr sz="2400" spc="-60" dirty="0">
                <a:solidFill>
                  <a:srgbClr val="C00000"/>
                </a:solidFill>
                <a:latin typeface="Times New Roman"/>
                <a:cs typeface="Times New Roman"/>
              </a:rPr>
              <a:t>sminute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t>12</a:t>
            </a:fld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23160" y="557149"/>
            <a:ext cx="3098800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b="0" spc="5" dirty="0">
                <a:solidFill>
                  <a:srgbClr val="00AE50"/>
                </a:solidFill>
                <a:latin typeface="Times New Roman"/>
                <a:cs typeface="Times New Roman"/>
              </a:rPr>
              <a:t>Renal</a:t>
            </a:r>
            <a:r>
              <a:rPr b="0" spc="20" dirty="0">
                <a:solidFill>
                  <a:srgbClr val="00AE50"/>
                </a:solidFill>
                <a:latin typeface="Times New Roman"/>
                <a:cs typeface="Times New Roman"/>
              </a:rPr>
              <a:t> </a:t>
            </a:r>
            <a:r>
              <a:rPr b="0" spc="-15" dirty="0">
                <a:solidFill>
                  <a:srgbClr val="00AE50"/>
                </a:solidFill>
                <a:latin typeface="Times New Roman"/>
                <a:cs typeface="Times New Roman"/>
              </a:rPr>
              <a:t>Clearance</a:t>
            </a:r>
            <a:r>
              <a:rPr b="0" spc="85" dirty="0">
                <a:solidFill>
                  <a:srgbClr val="00AE50"/>
                </a:solidFill>
                <a:latin typeface="Times New Roman"/>
                <a:cs typeface="Times New Roman"/>
              </a:rPr>
              <a:t> </a:t>
            </a:r>
            <a:r>
              <a:rPr b="0" spc="-110" dirty="0">
                <a:solidFill>
                  <a:srgbClr val="00AE50"/>
                </a:solidFill>
                <a:latin typeface="Times New Roman"/>
                <a:cs typeface="Times New Roman"/>
              </a:rPr>
              <a:t>Tests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11304905" y="6470412"/>
            <a:ext cx="2298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13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07211" y="1324038"/>
            <a:ext cx="5509260" cy="311531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spc="-15" dirty="0">
                <a:latin typeface="Times New Roman"/>
                <a:cs typeface="Times New Roman"/>
              </a:rPr>
              <a:t>GFR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–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Normal 120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ml/minute</a:t>
            </a:r>
            <a:endParaRPr sz="24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Lower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than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normal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GFR</a:t>
            </a:r>
            <a:r>
              <a:rPr sz="2400" b="1" spc="55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indicate</a:t>
            </a:r>
            <a:endParaRPr sz="2400">
              <a:latin typeface="Times New Roman"/>
              <a:cs typeface="Times New Roman"/>
            </a:endParaRPr>
          </a:p>
          <a:p>
            <a:pPr marL="2023745" lvl="1" indent="-181610">
              <a:lnSpc>
                <a:spcPct val="100000"/>
              </a:lnSpc>
              <a:spcBef>
                <a:spcPts val="645"/>
              </a:spcBef>
              <a:buFont typeface="Times New Roman"/>
              <a:buChar char="-"/>
              <a:tabLst>
                <a:tab pos="2024380" algn="l"/>
              </a:tabLst>
            </a:pP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-25" dirty="0">
                <a:latin typeface="Times New Roman"/>
                <a:cs typeface="Times New Roman"/>
              </a:rPr>
              <a:t>c</a:t>
            </a:r>
            <a:r>
              <a:rPr sz="2400" b="1" spc="10" dirty="0">
                <a:latin typeface="Times New Roman"/>
                <a:cs typeface="Times New Roman"/>
              </a:rPr>
              <a:t>u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e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spc="10" dirty="0">
                <a:latin typeface="Times New Roman"/>
                <a:cs typeface="Times New Roman"/>
              </a:rPr>
              <a:t>ubu</a:t>
            </a:r>
            <a:r>
              <a:rPr sz="2400" b="1" dirty="0">
                <a:latin typeface="Times New Roman"/>
                <a:cs typeface="Times New Roman"/>
              </a:rPr>
              <a:t>l</a:t>
            </a:r>
            <a:r>
              <a:rPr sz="2400" b="1" spc="5" dirty="0">
                <a:latin typeface="Times New Roman"/>
                <a:cs typeface="Times New Roman"/>
              </a:rPr>
              <a:t>a</a:t>
            </a:r>
            <a:r>
              <a:rPr sz="2400" b="1" dirty="0">
                <a:latin typeface="Times New Roman"/>
                <a:cs typeface="Times New Roman"/>
              </a:rPr>
              <a:t>r</a:t>
            </a:r>
            <a:r>
              <a:rPr sz="2400" b="1" spc="-150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n</a:t>
            </a:r>
            <a:r>
              <a:rPr sz="2400" b="1" spc="-20" dirty="0">
                <a:latin typeface="Times New Roman"/>
                <a:cs typeface="Times New Roman"/>
              </a:rPr>
              <a:t>ec</a:t>
            </a:r>
            <a:r>
              <a:rPr sz="2400" b="1" spc="-9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o</a:t>
            </a:r>
            <a:r>
              <a:rPr sz="2400" b="1" spc="-40" dirty="0">
                <a:latin typeface="Times New Roman"/>
                <a:cs typeface="Times New Roman"/>
              </a:rPr>
              <a:t>s</a:t>
            </a:r>
            <a:r>
              <a:rPr sz="2400" b="1" dirty="0">
                <a:latin typeface="Times New Roman"/>
                <a:cs typeface="Times New Roman"/>
              </a:rPr>
              <a:t>is</a:t>
            </a:r>
            <a:endParaRPr sz="2400">
              <a:latin typeface="Times New Roman"/>
              <a:cs typeface="Times New Roman"/>
            </a:endParaRPr>
          </a:p>
          <a:p>
            <a:pPr marL="2033270" lvl="1" indent="-191135">
              <a:lnSpc>
                <a:spcPct val="100000"/>
              </a:lnSpc>
              <a:spcBef>
                <a:spcPts val="575"/>
              </a:spcBef>
              <a:buFont typeface="Times New Roman"/>
              <a:buChar char="-"/>
              <a:tabLst>
                <a:tab pos="203390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Glomerulonephritis</a:t>
            </a:r>
            <a:endParaRPr sz="2400">
              <a:latin typeface="Times New Roman"/>
              <a:cs typeface="Times New Roman"/>
            </a:endParaRPr>
          </a:p>
          <a:p>
            <a:pPr marL="2033270" lvl="1" indent="-191135">
              <a:lnSpc>
                <a:spcPct val="100000"/>
              </a:lnSpc>
              <a:spcBef>
                <a:spcPts val="650"/>
              </a:spcBef>
              <a:buFont typeface="Times New Roman"/>
              <a:buChar char="-"/>
              <a:tabLst>
                <a:tab pos="2033905" algn="l"/>
              </a:tabLst>
            </a:pPr>
            <a:r>
              <a:rPr sz="2400" b="1" dirty="0">
                <a:latin typeface="Times New Roman"/>
                <a:cs typeface="Times New Roman"/>
              </a:rPr>
              <a:t>Shock</a:t>
            </a:r>
            <a:endParaRPr sz="2400">
              <a:latin typeface="Times New Roman"/>
              <a:cs typeface="Times New Roman"/>
            </a:endParaRPr>
          </a:p>
          <a:p>
            <a:pPr marL="2023745" lvl="1" indent="-181610">
              <a:lnSpc>
                <a:spcPct val="100000"/>
              </a:lnSpc>
              <a:spcBef>
                <a:spcPts val="575"/>
              </a:spcBef>
              <a:buFont typeface="Times New Roman"/>
              <a:buChar char="-"/>
              <a:tabLst>
                <a:tab pos="2024380" algn="l"/>
              </a:tabLst>
            </a:pPr>
            <a:r>
              <a:rPr sz="2400" b="1" dirty="0">
                <a:latin typeface="Times New Roman"/>
                <a:cs typeface="Times New Roman"/>
              </a:rPr>
              <a:t>Acute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Nephrotic</a:t>
            </a:r>
            <a:r>
              <a:rPr sz="2400" b="1" spc="-10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syndrome</a:t>
            </a:r>
            <a:endParaRPr sz="2400">
              <a:latin typeface="Times New Roman"/>
              <a:cs typeface="Times New Roman"/>
            </a:endParaRPr>
          </a:p>
          <a:p>
            <a:pPr marL="2023745" lvl="1" indent="-181610">
              <a:lnSpc>
                <a:spcPct val="100000"/>
              </a:lnSpc>
              <a:spcBef>
                <a:spcPts val="570"/>
              </a:spcBef>
              <a:buFont typeface="Times New Roman"/>
              <a:buChar char="-"/>
              <a:tabLst>
                <a:tab pos="2024380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Ac. </a:t>
            </a:r>
            <a:r>
              <a:rPr sz="2400" b="1" dirty="0">
                <a:latin typeface="Times New Roman"/>
                <a:cs typeface="Times New Roman"/>
              </a:rPr>
              <a:t>&amp;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Ch.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Renal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failure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t>13</a:t>
            </a:fld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07211" y="1015428"/>
            <a:ext cx="10050780" cy="297561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355600" marR="5080" indent="-343535">
              <a:lnSpc>
                <a:spcPct val="101600"/>
              </a:lnSpc>
              <a:spcBef>
                <a:spcPts val="55"/>
              </a:spcBef>
              <a:buFont typeface="Arial MT"/>
              <a:buChar char="•"/>
              <a:tabLst>
                <a:tab pos="355600" algn="l"/>
                <a:tab pos="356235" algn="l"/>
                <a:tab pos="7590790" algn="l"/>
              </a:tabLst>
            </a:pPr>
            <a:r>
              <a:rPr sz="2400" b="1" spc="-70" dirty="0">
                <a:latin typeface="Arial"/>
                <a:cs typeface="Arial"/>
              </a:rPr>
              <a:t>I</a:t>
            </a:r>
            <a:r>
              <a:rPr sz="2400" b="1" dirty="0">
                <a:latin typeface="Arial"/>
                <a:cs typeface="Arial"/>
              </a:rPr>
              <a:t>n</a:t>
            </a:r>
            <a:r>
              <a:rPr sz="2400" b="1" spc="40" dirty="0">
                <a:latin typeface="Arial"/>
                <a:cs typeface="Arial"/>
              </a:rPr>
              <a:t> </a:t>
            </a:r>
            <a:r>
              <a:rPr sz="2400" b="1" spc="-45" dirty="0">
                <a:latin typeface="Arial"/>
                <a:cs typeface="Arial"/>
              </a:rPr>
              <a:t>o</a:t>
            </a:r>
            <a:r>
              <a:rPr sz="2400" b="1" spc="35" dirty="0">
                <a:latin typeface="Arial"/>
                <a:cs typeface="Arial"/>
              </a:rPr>
              <a:t>r</a:t>
            </a:r>
            <a:r>
              <a:rPr sz="2400" b="1" spc="-45" dirty="0">
                <a:latin typeface="Arial"/>
                <a:cs typeface="Arial"/>
              </a:rPr>
              <a:t>d</a:t>
            </a:r>
            <a:r>
              <a:rPr sz="2400" b="1" spc="10" dirty="0">
                <a:latin typeface="Arial"/>
                <a:cs typeface="Arial"/>
              </a:rPr>
              <a:t>e</a:t>
            </a:r>
            <a:r>
              <a:rPr sz="2400" b="1" dirty="0">
                <a:latin typeface="Arial"/>
                <a:cs typeface="Arial"/>
              </a:rPr>
              <a:t>r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spc="20" dirty="0">
                <a:latin typeface="Arial"/>
                <a:cs typeface="Arial"/>
              </a:rPr>
              <a:t>t</a:t>
            </a:r>
            <a:r>
              <a:rPr sz="2400" b="1" dirty="0">
                <a:latin typeface="Arial"/>
                <a:cs typeface="Arial"/>
              </a:rPr>
              <a:t>o</a:t>
            </a:r>
            <a:r>
              <a:rPr sz="2400" b="1" spc="45" dirty="0">
                <a:latin typeface="Arial"/>
                <a:cs typeface="Arial"/>
              </a:rPr>
              <a:t> </a:t>
            </a:r>
            <a:r>
              <a:rPr sz="2400" b="1" spc="-45" dirty="0">
                <a:latin typeface="Arial"/>
                <a:cs typeface="Arial"/>
              </a:rPr>
              <a:t>d</a:t>
            </a:r>
            <a:r>
              <a:rPr sz="2400" b="1" spc="10" dirty="0">
                <a:latin typeface="Arial"/>
                <a:cs typeface="Arial"/>
              </a:rPr>
              <a:t>e</a:t>
            </a:r>
            <a:r>
              <a:rPr sz="2400" b="1" spc="20" dirty="0">
                <a:latin typeface="Arial"/>
                <a:cs typeface="Arial"/>
              </a:rPr>
              <a:t>t</a:t>
            </a:r>
            <a:r>
              <a:rPr sz="2400" b="1" spc="10" dirty="0">
                <a:latin typeface="Arial"/>
                <a:cs typeface="Arial"/>
              </a:rPr>
              <a:t>e</a:t>
            </a:r>
            <a:r>
              <a:rPr sz="2400" b="1" spc="35" dirty="0">
                <a:latin typeface="Arial"/>
                <a:cs typeface="Arial"/>
              </a:rPr>
              <a:t>r</a:t>
            </a:r>
            <a:r>
              <a:rPr sz="2400" b="1" spc="-35" dirty="0">
                <a:latin typeface="Arial"/>
                <a:cs typeface="Arial"/>
              </a:rPr>
              <a:t>m</a:t>
            </a:r>
            <a:r>
              <a:rPr sz="2400" b="1" spc="75" dirty="0">
                <a:latin typeface="Arial"/>
                <a:cs typeface="Arial"/>
              </a:rPr>
              <a:t>i</a:t>
            </a:r>
            <a:r>
              <a:rPr sz="2400" b="1" spc="-45" dirty="0">
                <a:latin typeface="Arial"/>
                <a:cs typeface="Arial"/>
              </a:rPr>
              <a:t>n</a:t>
            </a:r>
            <a:r>
              <a:rPr sz="2400" b="1" dirty="0">
                <a:latin typeface="Arial"/>
                <a:cs typeface="Arial"/>
              </a:rPr>
              <a:t>e</a:t>
            </a:r>
            <a:r>
              <a:rPr sz="2400" b="1" spc="-110" dirty="0">
                <a:latin typeface="Arial"/>
                <a:cs typeface="Arial"/>
              </a:rPr>
              <a:t> </a:t>
            </a:r>
            <a:r>
              <a:rPr sz="2400" b="1" spc="20" dirty="0">
                <a:latin typeface="Arial"/>
                <a:cs typeface="Arial"/>
              </a:rPr>
              <a:t>t</a:t>
            </a:r>
            <a:r>
              <a:rPr sz="2400" b="1" spc="-45" dirty="0">
                <a:latin typeface="Arial"/>
                <a:cs typeface="Arial"/>
              </a:rPr>
              <a:t>h</a:t>
            </a:r>
            <a:r>
              <a:rPr sz="2400" b="1" dirty="0">
                <a:latin typeface="Arial"/>
                <a:cs typeface="Arial"/>
              </a:rPr>
              <a:t>e</a:t>
            </a:r>
            <a:r>
              <a:rPr sz="2400" b="1" spc="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G</a:t>
            </a:r>
            <a:r>
              <a:rPr sz="2400" b="1" spc="25" dirty="0">
                <a:latin typeface="Arial"/>
                <a:cs typeface="Arial"/>
              </a:rPr>
              <a:t>F</a:t>
            </a:r>
            <a:r>
              <a:rPr sz="2400" b="1" spc="-85" dirty="0">
                <a:latin typeface="Arial"/>
                <a:cs typeface="Arial"/>
              </a:rPr>
              <a:t>R</a:t>
            </a:r>
            <a:r>
              <a:rPr sz="2400" b="1" dirty="0">
                <a:latin typeface="Arial"/>
                <a:cs typeface="Arial"/>
              </a:rPr>
              <a:t>,</a:t>
            </a:r>
            <a:r>
              <a:rPr sz="2400" b="1" spc="25" dirty="0">
                <a:latin typeface="Arial"/>
                <a:cs typeface="Arial"/>
              </a:rPr>
              <a:t> </a:t>
            </a:r>
            <a:r>
              <a:rPr sz="2400" b="1" spc="20" dirty="0">
                <a:latin typeface="Arial"/>
                <a:cs typeface="Arial"/>
              </a:rPr>
              <a:t>t</a:t>
            </a:r>
            <a:r>
              <a:rPr sz="2400" b="1" spc="-45" dirty="0">
                <a:latin typeface="Arial"/>
                <a:cs typeface="Arial"/>
              </a:rPr>
              <a:t>h</a:t>
            </a:r>
            <a:r>
              <a:rPr sz="2400" b="1" dirty="0">
                <a:latin typeface="Arial"/>
                <a:cs typeface="Arial"/>
              </a:rPr>
              <a:t>e</a:t>
            </a:r>
            <a:r>
              <a:rPr sz="2400" b="1" spc="25" dirty="0">
                <a:latin typeface="Arial"/>
                <a:cs typeface="Arial"/>
              </a:rPr>
              <a:t> </a:t>
            </a:r>
            <a:r>
              <a:rPr sz="2400" b="1" spc="10" dirty="0">
                <a:latin typeface="Arial"/>
                <a:cs typeface="Arial"/>
              </a:rPr>
              <a:t>s</a:t>
            </a:r>
            <a:r>
              <a:rPr sz="2400" b="1" spc="-45" dirty="0">
                <a:latin typeface="Arial"/>
                <a:cs typeface="Arial"/>
              </a:rPr>
              <a:t>ub</a:t>
            </a:r>
            <a:r>
              <a:rPr sz="2400" b="1" dirty="0">
                <a:latin typeface="Arial"/>
                <a:cs typeface="Arial"/>
              </a:rPr>
              <a:t>.</a:t>
            </a:r>
            <a:r>
              <a:rPr sz="2400" b="1" spc="20" dirty="0">
                <a:latin typeface="Arial"/>
                <a:cs typeface="Arial"/>
              </a:rPr>
              <a:t>s</a:t>
            </a:r>
            <a:r>
              <a:rPr sz="2400" b="1" spc="-45" dirty="0">
                <a:latin typeface="Arial"/>
                <a:cs typeface="Arial"/>
              </a:rPr>
              <a:t>hou</a:t>
            </a:r>
            <a:r>
              <a:rPr sz="2400" b="1" spc="80" dirty="0">
                <a:latin typeface="Arial"/>
                <a:cs typeface="Arial"/>
              </a:rPr>
              <a:t>l</a:t>
            </a:r>
            <a:r>
              <a:rPr sz="2400" b="1" dirty="0">
                <a:latin typeface="Arial"/>
                <a:cs typeface="Arial"/>
              </a:rPr>
              <a:t>d</a:t>
            </a:r>
            <a:r>
              <a:rPr sz="2400" b="1" spc="-114" dirty="0">
                <a:latin typeface="Arial"/>
                <a:cs typeface="Arial"/>
              </a:rPr>
              <a:t> </a:t>
            </a:r>
            <a:r>
              <a:rPr sz="2400" b="1" spc="-45" dirty="0">
                <a:latin typeface="Arial"/>
                <a:cs typeface="Arial"/>
              </a:rPr>
              <a:t>b</a:t>
            </a:r>
            <a:r>
              <a:rPr sz="2400" b="1" dirty="0">
                <a:latin typeface="Arial"/>
                <a:cs typeface="Arial"/>
              </a:rPr>
              <a:t>e	</a:t>
            </a:r>
            <a:r>
              <a:rPr sz="2400" b="1" spc="10" dirty="0">
                <a:latin typeface="Arial"/>
                <a:cs typeface="Arial"/>
              </a:rPr>
              <a:t>s</a:t>
            </a:r>
            <a:r>
              <a:rPr sz="2400" b="1" spc="75" dirty="0">
                <a:latin typeface="Arial"/>
                <a:cs typeface="Arial"/>
              </a:rPr>
              <a:t>l</a:t>
            </a:r>
            <a:r>
              <a:rPr sz="2400" b="1" spc="10" dirty="0">
                <a:latin typeface="Arial"/>
                <a:cs typeface="Arial"/>
              </a:rPr>
              <a:t>ec</a:t>
            </a:r>
            <a:r>
              <a:rPr sz="2400" b="1" spc="20" dirty="0">
                <a:latin typeface="Arial"/>
                <a:cs typeface="Arial"/>
              </a:rPr>
              <a:t>t</a:t>
            </a:r>
            <a:r>
              <a:rPr sz="2400" b="1" spc="10" dirty="0">
                <a:latin typeface="Arial"/>
                <a:cs typeface="Arial"/>
              </a:rPr>
              <a:t>e</a:t>
            </a:r>
            <a:r>
              <a:rPr sz="2400" b="1" dirty="0">
                <a:latin typeface="Arial"/>
                <a:cs typeface="Arial"/>
              </a:rPr>
              <a:t>d</a:t>
            </a:r>
            <a:r>
              <a:rPr sz="2400" b="1" spc="-240" dirty="0">
                <a:latin typeface="Arial"/>
                <a:cs typeface="Arial"/>
              </a:rPr>
              <a:t> </a:t>
            </a:r>
            <a:r>
              <a:rPr sz="2400" b="1" spc="80" dirty="0">
                <a:latin typeface="Arial"/>
                <a:cs typeface="Arial"/>
              </a:rPr>
              <a:t>i</a:t>
            </a:r>
            <a:r>
              <a:rPr sz="2400" b="1" dirty="0">
                <a:latin typeface="Arial"/>
                <a:cs typeface="Arial"/>
              </a:rPr>
              <a:t>n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spc="10" dirty="0">
                <a:latin typeface="Arial"/>
                <a:cs typeface="Arial"/>
              </a:rPr>
              <a:t>s</a:t>
            </a:r>
            <a:r>
              <a:rPr sz="2400" b="1" spc="-45" dirty="0">
                <a:latin typeface="Arial"/>
                <a:cs typeface="Arial"/>
              </a:rPr>
              <a:t>u</a:t>
            </a:r>
            <a:r>
              <a:rPr sz="2400" b="1" spc="10" dirty="0">
                <a:latin typeface="Arial"/>
                <a:cs typeface="Arial"/>
              </a:rPr>
              <a:t>c</a:t>
            </a:r>
            <a:r>
              <a:rPr sz="2400" b="1" dirty="0">
                <a:latin typeface="Arial"/>
                <a:cs typeface="Arial"/>
              </a:rPr>
              <a:t>h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  way</a:t>
            </a:r>
            <a:r>
              <a:rPr sz="2400" b="1" spc="2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that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spc="10" dirty="0">
                <a:latin typeface="Arial"/>
                <a:cs typeface="Arial"/>
              </a:rPr>
              <a:t>which</a:t>
            </a:r>
            <a:r>
              <a:rPr sz="2400" b="1" spc="-165" dirty="0">
                <a:latin typeface="Arial"/>
                <a:cs typeface="Arial"/>
              </a:rPr>
              <a:t> </a:t>
            </a:r>
            <a:r>
              <a:rPr sz="2400" b="1" spc="80" dirty="0">
                <a:latin typeface="Arial"/>
                <a:cs typeface="Arial"/>
              </a:rPr>
              <a:t>is</a:t>
            </a:r>
            <a:endParaRPr sz="2400">
              <a:latin typeface="Arial"/>
              <a:cs typeface="Arial"/>
            </a:endParaRPr>
          </a:p>
          <a:p>
            <a:pPr marL="1118235" lvl="1" indent="-191135">
              <a:lnSpc>
                <a:spcPct val="100000"/>
              </a:lnSpc>
              <a:spcBef>
                <a:spcPts val="575"/>
              </a:spcBef>
              <a:buFont typeface="Arial MT"/>
              <a:buChar char="-"/>
              <a:tabLst>
                <a:tab pos="1118870" algn="l"/>
              </a:tabLst>
            </a:pPr>
            <a:r>
              <a:rPr sz="2400" b="1" spc="20" dirty="0">
                <a:latin typeface="Arial"/>
                <a:cs typeface="Arial"/>
              </a:rPr>
              <a:t>f</a:t>
            </a:r>
            <a:r>
              <a:rPr sz="2400" b="1" spc="35" dirty="0">
                <a:latin typeface="Arial"/>
                <a:cs typeface="Arial"/>
              </a:rPr>
              <a:t>r</a:t>
            </a:r>
            <a:r>
              <a:rPr sz="2400" b="1" spc="10" dirty="0">
                <a:latin typeface="Arial"/>
                <a:cs typeface="Arial"/>
              </a:rPr>
              <a:t>ee</a:t>
            </a:r>
            <a:r>
              <a:rPr sz="2400" b="1" spc="75" dirty="0">
                <a:latin typeface="Arial"/>
                <a:cs typeface="Arial"/>
              </a:rPr>
              <a:t>l</a:t>
            </a:r>
            <a:r>
              <a:rPr sz="2400" b="1" dirty="0">
                <a:latin typeface="Arial"/>
                <a:cs typeface="Arial"/>
              </a:rPr>
              <a:t>y</a:t>
            </a:r>
            <a:r>
              <a:rPr sz="2400" b="1" spc="-185" dirty="0">
                <a:latin typeface="Arial"/>
                <a:cs typeface="Arial"/>
              </a:rPr>
              <a:t> </a:t>
            </a:r>
            <a:r>
              <a:rPr sz="2400" b="1" spc="20" dirty="0">
                <a:latin typeface="Arial"/>
                <a:cs typeface="Arial"/>
              </a:rPr>
              <a:t>f</a:t>
            </a:r>
            <a:r>
              <a:rPr sz="2400" b="1" spc="75" dirty="0">
                <a:latin typeface="Arial"/>
                <a:cs typeface="Arial"/>
              </a:rPr>
              <a:t>il</a:t>
            </a:r>
            <a:r>
              <a:rPr sz="2400" b="1" spc="20" dirty="0">
                <a:latin typeface="Arial"/>
                <a:cs typeface="Arial"/>
              </a:rPr>
              <a:t>t</a:t>
            </a:r>
            <a:r>
              <a:rPr sz="2400" b="1" spc="10" dirty="0">
                <a:latin typeface="Arial"/>
                <a:cs typeface="Arial"/>
              </a:rPr>
              <a:t>e</a:t>
            </a:r>
            <a:r>
              <a:rPr sz="2400" b="1" spc="-35" dirty="0">
                <a:latin typeface="Arial"/>
                <a:cs typeface="Arial"/>
              </a:rPr>
              <a:t>r</a:t>
            </a:r>
            <a:r>
              <a:rPr sz="2400" b="1" spc="10" dirty="0">
                <a:latin typeface="Arial"/>
                <a:cs typeface="Arial"/>
              </a:rPr>
              <a:t>e</a:t>
            </a:r>
            <a:r>
              <a:rPr sz="2400" b="1" dirty="0">
                <a:latin typeface="Arial"/>
                <a:cs typeface="Arial"/>
              </a:rPr>
              <a:t>d</a:t>
            </a:r>
            <a:r>
              <a:rPr sz="2400" b="1" spc="-245" dirty="0">
                <a:latin typeface="Arial"/>
                <a:cs typeface="Arial"/>
              </a:rPr>
              <a:t> </a:t>
            </a:r>
            <a:r>
              <a:rPr sz="2400" b="1" spc="-45" dirty="0">
                <a:latin typeface="Arial"/>
                <a:cs typeface="Arial"/>
              </a:rPr>
              <a:t>b</a:t>
            </a:r>
            <a:r>
              <a:rPr sz="2400" b="1" dirty="0">
                <a:latin typeface="Arial"/>
                <a:cs typeface="Arial"/>
              </a:rPr>
              <a:t>y</a:t>
            </a:r>
            <a:r>
              <a:rPr sz="2400" b="1" spc="20" dirty="0">
                <a:latin typeface="Arial"/>
                <a:cs typeface="Arial"/>
              </a:rPr>
              <a:t> </a:t>
            </a:r>
            <a:r>
              <a:rPr sz="2400" b="1" spc="-45" dirty="0">
                <a:latin typeface="Arial"/>
                <a:cs typeface="Arial"/>
              </a:rPr>
              <a:t>g</a:t>
            </a:r>
            <a:r>
              <a:rPr sz="2400" b="1" spc="75" dirty="0">
                <a:latin typeface="Arial"/>
                <a:cs typeface="Arial"/>
              </a:rPr>
              <a:t>l</a:t>
            </a:r>
            <a:r>
              <a:rPr sz="2400" b="1" spc="-45" dirty="0">
                <a:latin typeface="Arial"/>
                <a:cs typeface="Arial"/>
              </a:rPr>
              <a:t>o</a:t>
            </a:r>
            <a:r>
              <a:rPr sz="2400" b="1" spc="-40" dirty="0">
                <a:latin typeface="Arial"/>
                <a:cs typeface="Arial"/>
              </a:rPr>
              <a:t>m</a:t>
            </a:r>
            <a:r>
              <a:rPr sz="2400" b="1" spc="10" dirty="0">
                <a:latin typeface="Arial"/>
                <a:cs typeface="Arial"/>
              </a:rPr>
              <a:t>e</a:t>
            </a:r>
            <a:r>
              <a:rPr sz="2400" b="1" spc="35" dirty="0">
                <a:latin typeface="Arial"/>
                <a:cs typeface="Arial"/>
              </a:rPr>
              <a:t>r</a:t>
            </a:r>
            <a:r>
              <a:rPr sz="2400" b="1" spc="-45" dirty="0">
                <a:latin typeface="Arial"/>
                <a:cs typeface="Arial"/>
              </a:rPr>
              <a:t>u</a:t>
            </a:r>
            <a:r>
              <a:rPr sz="2400" b="1" spc="75" dirty="0">
                <a:latin typeface="Arial"/>
                <a:cs typeface="Arial"/>
              </a:rPr>
              <a:t>l</a:t>
            </a:r>
            <a:r>
              <a:rPr sz="2400" b="1" spc="-45" dirty="0">
                <a:latin typeface="Arial"/>
                <a:cs typeface="Arial"/>
              </a:rPr>
              <a:t>u</a:t>
            </a:r>
            <a:r>
              <a:rPr sz="2400" b="1" dirty="0"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  <a:p>
            <a:pPr marL="1118235" lvl="1" indent="-191135">
              <a:lnSpc>
                <a:spcPct val="100000"/>
              </a:lnSpc>
              <a:spcBef>
                <a:spcPts val="575"/>
              </a:spcBef>
              <a:buFont typeface="Arial MT"/>
              <a:buChar char="-"/>
              <a:tabLst>
                <a:tab pos="1118870" algn="l"/>
              </a:tabLst>
            </a:pPr>
            <a:r>
              <a:rPr sz="2400" b="1" spc="-10" dirty="0">
                <a:latin typeface="Arial"/>
                <a:cs typeface="Arial"/>
              </a:rPr>
              <a:t>should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spc="-30" dirty="0">
                <a:latin typeface="Arial"/>
                <a:cs typeface="Arial"/>
              </a:rPr>
              <a:t>not</a:t>
            </a:r>
            <a:r>
              <a:rPr sz="2400" b="1" spc="110" dirty="0">
                <a:latin typeface="Arial"/>
                <a:cs typeface="Arial"/>
              </a:rPr>
              <a:t> </a:t>
            </a:r>
            <a:r>
              <a:rPr sz="2400" b="1" spc="-25" dirty="0">
                <a:latin typeface="Arial"/>
                <a:cs typeface="Arial"/>
              </a:rPr>
              <a:t>be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reabsorbed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spc="-20" dirty="0">
                <a:latin typeface="Arial"/>
                <a:cs typeface="Arial"/>
              </a:rPr>
              <a:t>or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spc="10" dirty="0">
                <a:latin typeface="Arial"/>
                <a:cs typeface="Arial"/>
              </a:rPr>
              <a:t>secreted</a:t>
            </a:r>
            <a:endParaRPr sz="2400">
              <a:latin typeface="Arial"/>
              <a:cs typeface="Arial"/>
            </a:endParaRPr>
          </a:p>
          <a:p>
            <a:pPr marL="1118235" lvl="1" indent="-191135">
              <a:lnSpc>
                <a:spcPct val="100000"/>
              </a:lnSpc>
              <a:spcBef>
                <a:spcPts val="645"/>
              </a:spcBef>
              <a:buFont typeface="Arial MT"/>
              <a:buChar char="-"/>
              <a:tabLst>
                <a:tab pos="1118870" algn="l"/>
              </a:tabLst>
            </a:pPr>
            <a:r>
              <a:rPr sz="2400" b="1" spc="-10" dirty="0">
                <a:latin typeface="Arial"/>
                <a:cs typeface="Arial"/>
              </a:rPr>
              <a:t>should</a:t>
            </a:r>
            <a:r>
              <a:rPr sz="2400" b="1" spc="-30" dirty="0">
                <a:latin typeface="Arial"/>
                <a:cs typeface="Arial"/>
              </a:rPr>
              <a:t> not</a:t>
            </a:r>
            <a:r>
              <a:rPr sz="2400" b="1" spc="110" dirty="0">
                <a:latin typeface="Arial"/>
                <a:cs typeface="Arial"/>
              </a:rPr>
              <a:t> </a:t>
            </a:r>
            <a:r>
              <a:rPr sz="2400" b="1" spc="-25" dirty="0">
                <a:latin typeface="Arial"/>
                <a:cs typeface="Arial"/>
              </a:rPr>
              <a:t>be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spc="5" dirty="0">
                <a:latin typeface="Arial"/>
                <a:cs typeface="Arial"/>
              </a:rPr>
              <a:t>metabolized</a:t>
            </a:r>
            <a:r>
              <a:rPr sz="2400" b="1" spc="-160" dirty="0">
                <a:latin typeface="Arial"/>
                <a:cs typeface="Arial"/>
              </a:rPr>
              <a:t> </a:t>
            </a:r>
            <a:r>
              <a:rPr sz="2400" b="1" spc="40" dirty="0">
                <a:latin typeface="Arial"/>
                <a:cs typeface="Arial"/>
              </a:rPr>
              <a:t>in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the</a:t>
            </a:r>
            <a:r>
              <a:rPr sz="2400" b="1" spc="-1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kidney</a:t>
            </a:r>
            <a:endParaRPr sz="2400">
              <a:latin typeface="Arial"/>
              <a:cs typeface="Arial"/>
            </a:endParaRPr>
          </a:p>
          <a:p>
            <a:pPr marL="1118235" lvl="1" indent="-191135">
              <a:lnSpc>
                <a:spcPct val="100000"/>
              </a:lnSpc>
              <a:spcBef>
                <a:spcPts val="575"/>
              </a:spcBef>
              <a:buFont typeface="Arial MT"/>
              <a:buChar char="-"/>
              <a:tabLst>
                <a:tab pos="1118870" algn="l"/>
              </a:tabLst>
            </a:pPr>
            <a:r>
              <a:rPr sz="2400" b="1" spc="-10" dirty="0">
                <a:latin typeface="Arial"/>
                <a:cs typeface="Arial"/>
              </a:rPr>
              <a:t>should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spc="-30" dirty="0">
                <a:latin typeface="Arial"/>
                <a:cs typeface="Arial"/>
              </a:rPr>
              <a:t>not</a:t>
            </a:r>
            <a:r>
              <a:rPr sz="2400" b="1" spc="95" dirty="0">
                <a:latin typeface="Arial"/>
                <a:cs typeface="Arial"/>
              </a:rPr>
              <a:t> </a:t>
            </a:r>
            <a:r>
              <a:rPr sz="2400" b="1" spc="-25" dirty="0">
                <a:latin typeface="Arial"/>
                <a:cs typeface="Arial"/>
              </a:rPr>
              <a:t>be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spc="10" dirty="0">
                <a:latin typeface="Arial"/>
                <a:cs typeface="Arial"/>
              </a:rPr>
              <a:t>toxic</a:t>
            </a:r>
            <a:endParaRPr sz="2400">
              <a:latin typeface="Arial"/>
              <a:cs typeface="Arial"/>
            </a:endParaRPr>
          </a:p>
          <a:p>
            <a:pPr marL="1118235" lvl="1" indent="-191135">
              <a:lnSpc>
                <a:spcPct val="100000"/>
              </a:lnSpc>
              <a:spcBef>
                <a:spcPts val="650"/>
              </a:spcBef>
              <a:buFont typeface="Arial MT"/>
              <a:buChar char="-"/>
              <a:tabLst>
                <a:tab pos="1118870" algn="l"/>
              </a:tabLst>
            </a:pPr>
            <a:r>
              <a:rPr sz="2400" b="1" spc="-10" dirty="0">
                <a:latin typeface="Arial"/>
                <a:cs typeface="Arial"/>
              </a:rPr>
              <a:t>should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spc="-30" dirty="0">
                <a:latin typeface="Arial"/>
                <a:cs typeface="Arial"/>
              </a:rPr>
              <a:t>not</a:t>
            </a:r>
            <a:r>
              <a:rPr sz="2400" b="1" spc="20" dirty="0">
                <a:latin typeface="Arial"/>
                <a:cs typeface="Arial"/>
              </a:rPr>
              <a:t> </a:t>
            </a:r>
            <a:r>
              <a:rPr sz="2400" b="1" spc="-20" dirty="0">
                <a:latin typeface="Arial"/>
                <a:cs typeface="Arial"/>
              </a:rPr>
              <a:t>be</a:t>
            </a:r>
            <a:r>
              <a:rPr sz="2400" b="1" spc="45" dirty="0">
                <a:latin typeface="Arial"/>
                <a:cs typeface="Arial"/>
              </a:rPr>
              <a:t> </a:t>
            </a:r>
            <a:r>
              <a:rPr sz="2400" b="1" spc="10" dirty="0">
                <a:latin typeface="Arial"/>
                <a:cs typeface="Arial"/>
              </a:rPr>
              <a:t>affected</a:t>
            </a:r>
            <a:r>
              <a:rPr sz="2400" b="1" spc="-110" dirty="0">
                <a:latin typeface="Arial"/>
                <a:cs typeface="Arial"/>
              </a:rPr>
              <a:t> </a:t>
            </a:r>
            <a:r>
              <a:rPr sz="2400" b="1" spc="-25" dirty="0">
                <a:latin typeface="Arial"/>
                <a:cs typeface="Arial"/>
              </a:rPr>
              <a:t>by</a:t>
            </a:r>
            <a:r>
              <a:rPr sz="2400" b="1" spc="20" dirty="0">
                <a:latin typeface="Arial"/>
                <a:cs typeface="Arial"/>
              </a:rPr>
              <a:t> </a:t>
            </a:r>
            <a:r>
              <a:rPr sz="2400" b="1" spc="15" dirty="0">
                <a:latin typeface="Arial"/>
                <a:cs typeface="Arial"/>
              </a:rPr>
              <a:t>dietary</a:t>
            </a:r>
            <a:r>
              <a:rPr sz="2400" b="1" spc="-160" dirty="0">
                <a:latin typeface="Arial"/>
                <a:cs typeface="Arial"/>
              </a:rPr>
              <a:t> </a:t>
            </a:r>
            <a:r>
              <a:rPr sz="2400" b="1" spc="10" dirty="0">
                <a:latin typeface="Arial"/>
                <a:cs typeface="Arial"/>
              </a:rPr>
              <a:t>intake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5" name="object 5"/>
          <p:cNvSpPr txBox="1"/>
          <p:nvPr/>
        </p:nvSpPr>
        <p:spPr>
          <a:xfrm>
            <a:off x="11304905" y="6470412"/>
            <a:ext cx="2298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14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t>14</a:t>
            </a:fld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7686" y="1396682"/>
            <a:ext cx="779145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656070" algn="l"/>
              </a:tabLst>
            </a:pPr>
            <a:r>
              <a:rPr sz="2400" spc="-25" dirty="0">
                <a:solidFill>
                  <a:srgbClr val="000000"/>
                </a:solidFill>
              </a:rPr>
              <a:t>T</a:t>
            </a:r>
            <a:r>
              <a:rPr sz="2400" spc="10" dirty="0">
                <a:solidFill>
                  <a:srgbClr val="000000"/>
                </a:solidFill>
              </a:rPr>
              <a:t>h</a:t>
            </a:r>
            <a:r>
              <a:rPr sz="2400" dirty="0">
                <a:solidFill>
                  <a:srgbClr val="000000"/>
                </a:solidFill>
              </a:rPr>
              <a:t>e</a:t>
            </a:r>
            <a:r>
              <a:rPr sz="2400" spc="-15" dirty="0">
                <a:solidFill>
                  <a:srgbClr val="000000"/>
                </a:solidFill>
              </a:rPr>
              <a:t> </a:t>
            </a:r>
            <a:r>
              <a:rPr sz="2400" spc="-35" dirty="0">
                <a:solidFill>
                  <a:srgbClr val="000000"/>
                </a:solidFill>
              </a:rPr>
              <a:t>s</a:t>
            </a:r>
            <a:r>
              <a:rPr sz="2400" spc="10" dirty="0">
                <a:solidFill>
                  <a:srgbClr val="000000"/>
                </a:solidFill>
              </a:rPr>
              <a:t>ub</a:t>
            </a:r>
            <a:r>
              <a:rPr sz="2400" spc="-35" dirty="0">
                <a:solidFill>
                  <a:srgbClr val="000000"/>
                </a:solidFill>
              </a:rPr>
              <a:t>s</a:t>
            </a:r>
            <a:r>
              <a:rPr sz="2400" spc="20" dirty="0">
                <a:solidFill>
                  <a:srgbClr val="000000"/>
                </a:solidFill>
              </a:rPr>
              <a:t>t</a:t>
            </a:r>
            <a:r>
              <a:rPr sz="2400" dirty="0">
                <a:solidFill>
                  <a:srgbClr val="000000"/>
                </a:solidFill>
              </a:rPr>
              <a:t>a</a:t>
            </a:r>
            <a:r>
              <a:rPr sz="2400" spc="5" dirty="0">
                <a:solidFill>
                  <a:srgbClr val="000000"/>
                </a:solidFill>
              </a:rPr>
              <a:t>n</a:t>
            </a:r>
            <a:r>
              <a:rPr sz="2400" spc="-20" dirty="0">
                <a:solidFill>
                  <a:srgbClr val="000000"/>
                </a:solidFill>
              </a:rPr>
              <a:t>ce</a:t>
            </a:r>
            <a:r>
              <a:rPr sz="2400" dirty="0">
                <a:solidFill>
                  <a:srgbClr val="000000"/>
                </a:solidFill>
              </a:rPr>
              <a:t>s</a:t>
            </a:r>
            <a:r>
              <a:rPr sz="2400" spc="55" dirty="0">
                <a:solidFill>
                  <a:srgbClr val="000000"/>
                </a:solidFill>
              </a:rPr>
              <a:t> </a:t>
            </a:r>
            <a:r>
              <a:rPr sz="2400" dirty="0">
                <a:solidFill>
                  <a:srgbClr val="000000"/>
                </a:solidFill>
              </a:rPr>
              <a:t>w</a:t>
            </a:r>
            <a:r>
              <a:rPr sz="2400" spc="5" dirty="0">
                <a:solidFill>
                  <a:srgbClr val="000000"/>
                </a:solidFill>
              </a:rPr>
              <a:t>h</a:t>
            </a:r>
            <a:r>
              <a:rPr sz="2400" dirty="0">
                <a:solidFill>
                  <a:srgbClr val="000000"/>
                </a:solidFill>
              </a:rPr>
              <a:t>ich</a:t>
            </a:r>
            <a:r>
              <a:rPr sz="2400" spc="5" dirty="0">
                <a:solidFill>
                  <a:srgbClr val="000000"/>
                </a:solidFill>
              </a:rPr>
              <a:t> </a:t>
            </a:r>
            <a:r>
              <a:rPr sz="2400" dirty="0">
                <a:solidFill>
                  <a:srgbClr val="000000"/>
                </a:solidFill>
              </a:rPr>
              <a:t>a</a:t>
            </a:r>
            <a:r>
              <a:rPr sz="2400" spc="-90" dirty="0">
                <a:solidFill>
                  <a:srgbClr val="000000"/>
                </a:solidFill>
              </a:rPr>
              <a:t>r</a:t>
            </a:r>
            <a:r>
              <a:rPr sz="2400" dirty="0">
                <a:solidFill>
                  <a:srgbClr val="000000"/>
                </a:solidFill>
              </a:rPr>
              <a:t>e</a:t>
            </a:r>
            <a:r>
              <a:rPr sz="2400" spc="-20" dirty="0">
                <a:solidFill>
                  <a:srgbClr val="000000"/>
                </a:solidFill>
              </a:rPr>
              <a:t> </a:t>
            </a:r>
            <a:r>
              <a:rPr sz="2400" spc="10" dirty="0">
                <a:solidFill>
                  <a:srgbClr val="000000"/>
                </a:solidFill>
              </a:rPr>
              <a:t>u</a:t>
            </a:r>
            <a:r>
              <a:rPr sz="2400" spc="-35" dirty="0">
                <a:solidFill>
                  <a:srgbClr val="000000"/>
                </a:solidFill>
              </a:rPr>
              <a:t>s</a:t>
            </a:r>
            <a:r>
              <a:rPr sz="2400" spc="-15" dirty="0">
                <a:solidFill>
                  <a:srgbClr val="000000"/>
                </a:solidFill>
              </a:rPr>
              <a:t>e</a:t>
            </a:r>
            <a:r>
              <a:rPr sz="2400" dirty="0">
                <a:solidFill>
                  <a:srgbClr val="000000"/>
                </a:solidFill>
              </a:rPr>
              <a:t>d</a:t>
            </a:r>
            <a:r>
              <a:rPr sz="2400" spc="10" dirty="0">
                <a:solidFill>
                  <a:srgbClr val="000000"/>
                </a:solidFill>
              </a:rPr>
              <a:t> </a:t>
            </a:r>
            <a:r>
              <a:rPr sz="2400" spc="95" dirty="0">
                <a:solidFill>
                  <a:srgbClr val="000000"/>
                </a:solidFill>
              </a:rPr>
              <a:t>f</a:t>
            </a:r>
            <a:r>
              <a:rPr sz="2400" dirty="0">
                <a:solidFill>
                  <a:srgbClr val="000000"/>
                </a:solidFill>
              </a:rPr>
              <a:t>or</a:t>
            </a:r>
            <a:r>
              <a:rPr sz="2400" spc="-165" dirty="0">
                <a:solidFill>
                  <a:srgbClr val="000000"/>
                </a:solidFill>
              </a:rPr>
              <a:t> </a:t>
            </a:r>
            <a:r>
              <a:rPr sz="2400" dirty="0">
                <a:solidFill>
                  <a:srgbClr val="000000"/>
                </a:solidFill>
              </a:rPr>
              <a:t>Cl</a:t>
            </a:r>
            <a:r>
              <a:rPr sz="2400" spc="-15" dirty="0">
                <a:solidFill>
                  <a:srgbClr val="000000"/>
                </a:solidFill>
              </a:rPr>
              <a:t>e</a:t>
            </a:r>
            <a:r>
              <a:rPr sz="2400" dirty="0">
                <a:solidFill>
                  <a:srgbClr val="000000"/>
                </a:solidFill>
              </a:rPr>
              <a:t>a</a:t>
            </a:r>
            <a:r>
              <a:rPr sz="2400" spc="-15" dirty="0">
                <a:solidFill>
                  <a:srgbClr val="000000"/>
                </a:solidFill>
              </a:rPr>
              <a:t>r</a:t>
            </a:r>
            <a:r>
              <a:rPr sz="2400" dirty="0">
                <a:solidFill>
                  <a:srgbClr val="000000"/>
                </a:solidFill>
              </a:rPr>
              <a:t>a</a:t>
            </a:r>
            <a:r>
              <a:rPr sz="2400" spc="10" dirty="0">
                <a:solidFill>
                  <a:srgbClr val="000000"/>
                </a:solidFill>
              </a:rPr>
              <a:t>n</a:t>
            </a:r>
            <a:r>
              <a:rPr sz="2400" spc="-15" dirty="0">
                <a:solidFill>
                  <a:srgbClr val="000000"/>
                </a:solidFill>
              </a:rPr>
              <a:t>c</a:t>
            </a:r>
            <a:r>
              <a:rPr sz="2400" dirty="0">
                <a:solidFill>
                  <a:srgbClr val="000000"/>
                </a:solidFill>
              </a:rPr>
              <a:t>e</a:t>
            </a:r>
            <a:r>
              <a:rPr sz="2400" spc="55" dirty="0">
                <a:solidFill>
                  <a:srgbClr val="000000"/>
                </a:solidFill>
              </a:rPr>
              <a:t> </a:t>
            </a:r>
            <a:r>
              <a:rPr sz="2400" spc="20" dirty="0">
                <a:solidFill>
                  <a:srgbClr val="000000"/>
                </a:solidFill>
              </a:rPr>
              <a:t>t</a:t>
            </a:r>
            <a:r>
              <a:rPr sz="2400" spc="-20" dirty="0">
                <a:solidFill>
                  <a:srgbClr val="000000"/>
                </a:solidFill>
              </a:rPr>
              <a:t>e</a:t>
            </a:r>
            <a:r>
              <a:rPr sz="2400" spc="-35" dirty="0">
                <a:solidFill>
                  <a:srgbClr val="000000"/>
                </a:solidFill>
              </a:rPr>
              <a:t>s</a:t>
            </a:r>
            <a:r>
              <a:rPr sz="2400" spc="20" dirty="0">
                <a:solidFill>
                  <a:srgbClr val="000000"/>
                </a:solidFill>
              </a:rPr>
              <a:t>t</a:t>
            </a:r>
            <a:r>
              <a:rPr sz="2400" dirty="0">
                <a:solidFill>
                  <a:srgbClr val="000000"/>
                </a:solidFill>
              </a:rPr>
              <a:t>s	</a:t>
            </a:r>
            <a:r>
              <a:rPr sz="2400" spc="5" dirty="0">
                <a:solidFill>
                  <a:srgbClr val="000000"/>
                </a:solidFill>
              </a:rPr>
              <a:t>i</a:t>
            </a:r>
            <a:r>
              <a:rPr sz="2400" spc="10" dirty="0">
                <a:solidFill>
                  <a:srgbClr val="000000"/>
                </a:solidFill>
              </a:rPr>
              <a:t>n</a:t>
            </a:r>
            <a:r>
              <a:rPr sz="2400" spc="-15" dirty="0">
                <a:solidFill>
                  <a:srgbClr val="000000"/>
                </a:solidFill>
              </a:rPr>
              <a:t>c</a:t>
            </a:r>
            <a:r>
              <a:rPr sz="2400" spc="5" dirty="0">
                <a:solidFill>
                  <a:srgbClr val="000000"/>
                </a:solidFill>
              </a:rPr>
              <a:t>l</a:t>
            </a:r>
            <a:r>
              <a:rPr sz="2400" spc="10" dirty="0">
                <a:solidFill>
                  <a:srgbClr val="000000"/>
                </a:solidFill>
              </a:rPr>
              <a:t>ud</a:t>
            </a:r>
            <a:r>
              <a:rPr sz="2400" dirty="0">
                <a:solidFill>
                  <a:srgbClr val="000000"/>
                </a:solidFill>
              </a:rPr>
              <a:t>e</a:t>
            </a:r>
            <a:r>
              <a:rPr sz="2400" spc="-90" dirty="0">
                <a:solidFill>
                  <a:srgbClr val="000000"/>
                </a:solidFill>
              </a:rPr>
              <a:t> </a:t>
            </a:r>
            <a:r>
              <a:rPr sz="2400" dirty="0">
                <a:solidFill>
                  <a:srgbClr val="000000"/>
                </a:solidFill>
              </a:rPr>
              <a:t>:</a:t>
            </a:r>
            <a:endParaRPr sz="2400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8" name="object 8"/>
          <p:cNvSpPr txBox="1"/>
          <p:nvPr/>
        </p:nvSpPr>
        <p:spPr>
          <a:xfrm>
            <a:off x="11304905" y="6470412"/>
            <a:ext cx="2298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15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93900" y="2464752"/>
            <a:ext cx="16217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30" dirty="0">
                <a:latin typeface="Times New Roman"/>
                <a:cs typeface="Times New Roman"/>
              </a:rPr>
              <a:t>E</a:t>
            </a:r>
            <a:r>
              <a:rPr sz="2400" b="1" spc="10" dirty="0">
                <a:latin typeface="Times New Roman"/>
                <a:cs typeface="Times New Roman"/>
              </a:rPr>
              <a:t>n</a:t>
            </a:r>
            <a:r>
              <a:rPr sz="2400" b="1" spc="15" dirty="0">
                <a:latin typeface="Times New Roman"/>
                <a:cs typeface="Times New Roman"/>
              </a:rPr>
              <a:t>d</a:t>
            </a:r>
            <a:r>
              <a:rPr sz="2400" b="1" spc="-5" dirty="0">
                <a:latin typeface="Times New Roman"/>
                <a:cs typeface="Times New Roman"/>
              </a:rPr>
              <a:t>og</a:t>
            </a:r>
            <a:r>
              <a:rPr sz="2400" b="1" spc="-15" dirty="0">
                <a:latin typeface="Times New Roman"/>
                <a:cs typeface="Times New Roman"/>
              </a:rPr>
              <a:t>e</a:t>
            </a:r>
            <a:r>
              <a:rPr sz="2400" b="1" spc="10" dirty="0">
                <a:latin typeface="Times New Roman"/>
                <a:cs typeface="Times New Roman"/>
              </a:rPr>
              <a:t>n</a:t>
            </a:r>
            <a:r>
              <a:rPr sz="2400" b="1" dirty="0">
                <a:latin typeface="Times New Roman"/>
                <a:cs typeface="Times New Roman"/>
              </a:rPr>
              <a:t>o</a:t>
            </a:r>
            <a:r>
              <a:rPr sz="2400" b="1" spc="10" dirty="0">
                <a:latin typeface="Times New Roman"/>
                <a:cs typeface="Times New Roman"/>
              </a:rPr>
              <a:t>u</a:t>
            </a:r>
            <a:r>
              <a:rPr sz="2400" b="1" dirty="0">
                <a:latin typeface="Times New Roman"/>
                <a:cs typeface="Times New Roman"/>
              </a:rPr>
              <a:t>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93900" y="3271456"/>
            <a:ext cx="143065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Exogenous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05859" y="2392489"/>
            <a:ext cx="2322830" cy="1350645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927735" indent="-915035">
              <a:lnSpc>
                <a:spcPct val="100000"/>
              </a:lnSpc>
              <a:spcBef>
                <a:spcPts val="670"/>
              </a:spcBef>
              <a:buFont typeface="Times New Roman"/>
              <a:buChar char="-"/>
              <a:tabLst>
                <a:tab pos="927100" algn="l"/>
                <a:tab pos="927735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Creatinine</a:t>
            </a:r>
            <a:endParaRPr sz="2400">
              <a:latin typeface="Times New Roman"/>
              <a:cs typeface="Times New Roman"/>
            </a:endParaRPr>
          </a:p>
          <a:p>
            <a:pPr marL="927735" indent="-915035">
              <a:lnSpc>
                <a:spcPct val="100000"/>
              </a:lnSpc>
              <a:spcBef>
                <a:spcPts val="570"/>
              </a:spcBef>
              <a:buFont typeface="Times New Roman"/>
              <a:buChar char="-"/>
              <a:tabLst>
                <a:tab pos="927100" algn="l"/>
                <a:tab pos="927735" algn="l"/>
              </a:tabLst>
            </a:pPr>
            <a:r>
              <a:rPr sz="2400" b="1" spc="-30" dirty="0">
                <a:latin typeface="Times New Roman"/>
                <a:cs typeface="Times New Roman"/>
              </a:rPr>
              <a:t>Urea</a:t>
            </a:r>
            <a:endParaRPr sz="2400">
              <a:latin typeface="Times New Roman"/>
              <a:cs typeface="Times New Roman"/>
            </a:endParaRPr>
          </a:p>
          <a:p>
            <a:pPr marL="927735" indent="-915035">
              <a:lnSpc>
                <a:spcPct val="100000"/>
              </a:lnSpc>
              <a:spcBef>
                <a:spcPts val="655"/>
              </a:spcBef>
              <a:buFont typeface="Times New Roman"/>
              <a:buChar char="-"/>
              <a:tabLst>
                <a:tab pos="927100" algn="l"/>
                <a:tab pos="927735" algn="l"/>
              </a:tabLst>
            </a:pPr>
            <a:r>
              <a:rPr sz="2400" b="1" spc="-15" dirty="0">
                <a:latin typeface="Times New Roman"/>
                <a:cs typeface="Times New Roman"/>
              </a:rPr>
              <a:t>Inulin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t>15</a:t>
            </a:fld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41955" y="405066"/>
            <a:ext cx="363220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b="0" spc="-15" dirty="0">
                <a:latin typeface="Times New Roman"/>
                <a:cs typeface="Times New Roman"/>
              </a:rPr>
              <a:t>Creatinine</a:t>
            </a:r>
            <a:r>
              <a:rPr b="0" spc="240" dirty="0">
                <a:latin typeface="Times New Roman"/>
                <a:cs typeface="Times New Roman"/>
              </a:rPr>
              <a:t> </a:t>
            </a:r>
            <a:r>
              <a:rPr b="0" spc="-15" dirty="0">
                <a:latin typeface="Times New Roman"/>
                <a:cs typeface="Times New Roman"/>
              </a:rPr>
              <a:t>Clearance</a:t>
            </a:r>
            <a:r>
              <a:rPr b="0" spc="170" dirty="0">
                <a:latin typeface="Times New Roman"/>
                <a:cs typeface="Times New Roman"/>
              </a:rPr>
              <a:t> </a:t>
            </a:r>
            <a:r>
              <a:rPr b="0" spc="-110" dirty="0">
                <a:latin typeface="Times New Roman"/>
                <a:cs typeface="Times New Roman"/>
              </a:rPr>
              <a:t>Test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11304905" y="6470412"/>
            <a:ext cx="2298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16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9864" y="1091628"/>
            <a:ext cx="8468360" cy="212725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355600" marR="5080" indent="-343535">
              <a:lnSpc>
                <a:spcPts val="2850"/>
              </a:lnSpc>
              <a:spcBef>
                <a:spcPts val="220"/>
              </a:spcBef>
              <a:buFont typeface="Arial MT"/>
              <a:buChar char="•"/>
              <a:tabLst>
                <a:tab pos="355600" algn="l"/>
                <a:tab pos="356235" algn="l"/>
                <a:tab pos="6637020" algn="l"/>
              </a:tabLst>
            </a:pPr>
            <a:r>
              <a:rPr sz="2400" b="1" spc="45" dirty="0">
                <a:latin typeface="Times New Roman"/>
                <a:cs typeface="Times New Roman"/>
              </a:rPr>
              <a:t>B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-40" dirty="0">
                <a:latin typeface="Times New Roman"/>
                <a:cs typeface="Times New Roman"/>
              </a:rPr>
              <a:t>s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d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on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spc="10" dirty="0">
                <a:latin typeface="Times New Roman"/>
                <a:cs typeface="Times New Roman"/>
              </a:rPr>
              <a:t>h</a:t>
            </a:r>
            <a:r>
              <a:rPr sz="2400" b="1" dirty="0">
                <a:latin typeface="Times New Roman"/>
                <a:cs typeface="Times New Roman"/>
              </a:rPr>
              <a:t>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e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x</a:t>
            </a:r>
            <a:r>
              <a:rPr sz="2400" b="1" spc="-20" dirty="0">
                <a:latin typeface="Times New Roman"/>
                <a:cs typeface="Times New Roman"/>
              </a:rPr>
              <a:t>c</a:t>
            </a:r>
            <a:r>
              <a:rPr sz="2400" b="1" spc="-95" dirty="0">
                <a:latin typeface="Times New Roman"/>
                <a:cs typeface="Times New Roman"/>
              </a:rPr>
              <a:t>r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ion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b</a:t>
            </a:r>
            <a:r>
              <a:rPr sz="2400" b="1" dirty="0">
                <a:latin typeface="Times New Roman"/>
                <a:cs typeface="Times New Roman"/>
              </a:rPr>
              <a:t>y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spc="10" dirty="0">
                <a:latin typeface="Times New Roman"/>
                <a:cs typeface="Times New Roman"/>
              </a:rPr>
              <a:t>h</a:t>
            </a:r>
            <a:r>
              <a:rPr sz="2400" b="1" dirty="0">
                <a:latin typeface="Times New Roman"/>
                <a:cs typeface="Times New Roman"/>
              </a:rPr>
              <a:t>e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spc="-65" dirty="0">
                <a:latin typeface="Times New Roman"/>
                <a:cs typeface="Times New Roman"/>
              </a:rPr>
              <a:t>k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15" dirty="0">
                <a:latin typeface="Times New Roman"/>
                <a:cs typeface="Times New Roman"/>
              </a:rPr>
              <a:t>d</a:t>
            </a:r>
            <a:r>
              <a:rPr sz="2400" b="1" spc="10" dirty="0">
                <a:latin typeface="Times New Roman"/>
                <a:cs typeface="Times New Roman"/>
              </a:rPr>
              <a:t>n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spc="-80" dirty="0">
                <a:latin typeface="Times New Roman"/>
                <a:cs typeface="Times New Roman"/>
              </a:rPr>
              <a:t>y</a:t>
            </a:r>
            <a:r>
              <a:rPr sz="2400" b="1" dirty="0">
                <a:latin typeface="Times New Roman"/>
                <a:cs typeface="Times New Roman"/>
              </a:rPr>
              <a:t>s</a:t>
            </a:r>
            <a:r>
              <a:rPr sz="2400" b="1" spc="1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	</a:t>
            </a:r>
            <a:r>
              <a:rPr sz="2400" b="1" spc="20" dirty="0">
                <a:latin typeface="Times New Roman"/>
                <a:cs typeface="Times New Roman"/>
              </a:rPr>
              <a:t>m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5" dirty="0">
                <a:latin typeface="Times New Roman"/>
                <a:cs typeface="Times New Roman"/>
              </a:rPr>
              <a:t>b</a:t>
            </a:r>
            <a:r>
              <a:rPr sz="2400" b="1" dirty="0">
                <a:latin typeface="Times New Roman"/>
                <a:cs typeface="Times New Roman"/>
              </a:rPr>
              <a:t>olo</a:t>
            </a:r>
            <a:r>
              <a:rPr sz="2400" b="1" spc="-15" dirty="0">
                <a:latin typeface="Times New Roman"/>
                <a:cs typeface="Times New Roman"/>
              </a:rPr>
              <a:t>c</a:t>
            </a:r>
            <a:r>
              <a:rPr sz="2400" b="1" dirty="0">
                <a:latin typeface="Times New Roman"/>
                <a:cs typeface="Times New Roman"/>
              </a:rPr>
              <a:t>al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y  </a:t>
            </a:r>
            <a:r>
              <a:rPr sz="2400" b="1" spc="-15" dirty="0">
                <a:latin typeface="Times New Roman"/>
                <a:cs typeface="Times New Roman"/>
              </a:rPr>
              <a:t>produced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creatinine</a:t>
            </a:r>
            <a:endParaRPr sz="24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56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Creatinine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freely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filtered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the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glomerulus</a:t>
            </a:r>
            <a:endParaRPr sz="24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57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Not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reabsorbed</a:t>
            </a:r>
            <a:r>
              <a:rPr sz="2400" b="1" spc="90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by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the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tubules</a:t>
            </a:r>
            <a:endParaRPr sz="2400">
              <a:latin typeface="Times New Roman"/>
              <a:cs typeface="Times New Roman"/>
            </a:endParaRPr>
          </a:p>
          <a:p>
            <a:pPr marL="927735">
              <a:lnSpc>
                <a:spcPct val="100000"/>
              </a:lnSpc>
              <a:spcBef>
                <a:spcPts val="950"/>
              </a:spcBef>
              <a:tabLst>
                <a:tab pos="7323455" algn="l"/>
              </a:tabLst>
            </a:pPr>
            <a:r>
              <a:rPr sz="2400" b="1" spc="10" dirty="0">
                <a:solidFill>
                  <a:srgbClr val="006EC0"/>
                </a:solidFill>
                <a:latin typeface="Times New Roman"/>
                <a:cs typeface="Times New Roman"/>
              </a:rPr>
              <a:t>(a</a:t>
            </a:r>
            <a:r>
              <a:rPr sz="2400" b="1" spc="-75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6EC0"/>
                </a:solidFill>
                <a:latin typeface="Times New Roman"/>
                <a:cs typeface="Times New Roman"/>
              </a:rPr>
              <a:t>small</a:t>
            </a:r>
            <a:r>
              <a:rPr sz="2400" b="1" spc="20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400" b="1" spc="5" dirty="0">
                <a:solidFill>
                  <a:srgbClr val="006EC0"/>
                </a:solidFill>
                <a:latin typeface="Times New Roman"/>
                <a:cs typeface="Times New Roman"/>
              </a:rPr>
              <a:t>amount</a:t>
            </a:r>
            <a:r>
              <a:rPr sz="2400" b="1" spc="-95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6EC0"/>
                </a:solidFill>
                <a:latin typeface="Times New Roman"/>
                <a:cs typeface="Times New Roman"/>
              </a:rPr>
              <a:t>of</a:t>
            </a:r>
            <a:r>
              <a:rPr sz="2400" b="1" spc="35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006EC0"/>
                </a:solidFill>
                <a:latin typeface="Times New Roman"/>
                <a:cs typeface="Times New Roman"/>
              </a:rPr>
              <a:t>creatinine</a:t>
            </a:r>
            <a:r>
              <a:rPr sz="2400" b="1" spc="-75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6EC0"/>
                </a:solidFill>
                <a:latin typeface="Times New Roman"/>
                <a:cs typeface="Times New Roman"/>
              </a:rPr>
              <a:t>is</a:t>
            </a:r>
            <a:r>
              <a:rPr sz="2400" b="1" spc="-25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006EC0"/>
                </a:solidFill>
                <a:latin typeface="Times New Roman"/>
                <a:cs typeface="Times New Roman"/>
              </a:rPr>
              <a:t>produced</a:t>
            </a:r>
            <a:r>
              <a:rPr sz="2400" b="1" spc="25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400" b="1" spc="5" dirty="0">
                <a:solidFill>
                  <a:srgbClr val="006EC0"/>
                </a:solidFill>
                <a:latin typeface="Times New Roman"/>
                <a:cs typeface="Times New Roman"/>
              </a:rPr>
              <a:t>by</a:t>
            </a:r>
            <a:r>
              <a:rPr sz="2400" b="1" spc="-70" dirty="0">
                <a:solidFill>
                  <a:srgbClr val="006EC0"/>
                </a:solidFill>
                <a:latin typeface="Times New Roman"/>
                <a:cs typeface="Times New Roman"/>
              </a:rPr>
              <a:t> </a:t>
            </a:r>
            <a:r>
              <a:rPr sz="2400" b="1" spc="10" dirty="0">
                <a:solidFill>
                  <a:srgbClr val="006EC0"/>
                </a:solidFill>
                <a:latin typeface="Times New Roman"/>
                <a:cs typeface="Times New Roman"/>
              </a:rPr>
              <a:t>the	</a:t>
            </a:r>
            <a:r>
              <a:rPr sz="2400" b="1" dirty="0">
                <a:solidFill>
                  <a:srgbClr val="006EC0"/>
                </a:solidFill>
                <a:latin typeface="Times New Roman"/>
                <a:cs typeface="Times New Roman"/>
              </a:rPr>
              <a:t>tubules)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t>16</a:t>
            </a:fld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/>
              <a:t>Creatinine</a:t>
            </a:r>
            <a:r>
              <a:rPr spc="70" dirty="0"/>
              <a:t> </a:t>
            </a:r>
            <a:r>
              <a:rPr spc="10" dirty="0"/>
              <a:t>Clearance</a:t>
            </a:r>
            <a:r>
              <a:rPr spc="-70" dirty="0"/>
              <a:t> </a:t>
            </a:r>
            <a:r>
              <a:rPr spc="-114" dirty="0"/>
              <a:t>Test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9" name="object 9"/>
          <p:cNvSpPr txBox="1"/>
          <p:nvPr/>
        </p:nvSpPr>
        <p:spPr>
          <a:xfrm>
            <a:off x="11304905" y="6470412"/>
            <a:ext cx="2298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17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9864" y="1000061"/>
            <a:ext cx="9241790" cy="138938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819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Creatinine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clearance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determined</a:t>
            </a:r>
            <a:r>
              <a:rPr sz="2400" b="1" spc="30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by</a:t>
            </a:r>
            <a:endParaRPr sz="2400">
              <a:latin typeface="Times New Roman"/>
              <a:cs typeface="Times New Roman"/>
            </a:endParaRPr>
          </a:p>
          <a:p>
            <a:pPr marL="927735">
              <a:lnSpc>
                <a:spcPct val="100000"/>
              </a:lnSpc>
              <a:spcBef>
                <a:spcPts val="725"/>
              </a:spcBef>
            </a:pP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32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collecting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urine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over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24hrs.</a:t>
            </a:r>
            <a:r>
              <a:rPr sz="2400" b="1" dirty="0">
                <a:latin typeface="Times New Roman"/>
                <a:cs typeface="Times New Roman"/>
              </a:rPr>
              <a:t> Period</a:t>
            </a:r>
            <a:endParaRPr sz="2400">
              <a:latin typeface="Times New Roman"/>
              <a:cs typeface="Times New Roman"/>
            </a:endParaRPr>
          </a:p>
          <a:p>
            <a:pPr marL="927735">
              <a:lnSpc>
                <a:spcPct val="100000"/>
              </a:lnSpc>
              <a:spcBef>
                <a:spcPts val="650"/>
              </a:spcBef>
              <a:tabLst>
                <a:tab pos="1175385" algn="l"/>
                <a:tab pos="6229350" algn="l"/>
              </a:tabLst>
            </a:pPr>
            <a:r>
              <a:rPr sz="2400" b="1" dirty="0">
                <a:latin typeface="Times New Roman"/>
                <a:cs typeface="Times New Roman"/>
              </a:rPr>
              <a:t>-	a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sample</a:t>
            </a:r>
            <a:r>
              <a:rPr sz="2400" b="1" dirty="0">
                <a:latin typeface="Times New Roman"/>
                <a:cs typeface="Times New Roman"/>
              </a:rPr>
              <a:t> of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blood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</a:t>
            </a:r>
            <a:r>
              <a:rPr sz="2400" b="1" spc="5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drawn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during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the	</a:t>
            </a:r>
            <a:r>
              <a:rPr sz="2400" b="1" dirty="0">
                <a:latin typeface="Times New Roman"/>
                <a:cs typeface="Times New Roman"/>
              </a:rPr>
              <a:t>urine</a:t>
            </a:r>
            <a:r>
              <a:rPr sz="2400" b="1" spc="-1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collection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period.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59864" y="2445702"/>
            <a:ext cx="304990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Creatinine</a:t>
            </a:r>
            <a:r>
              <a:rPr sz="24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Clearance</a:t>
            </a:r>
            <a:r>
              <a:rPr sz="2400" b="1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=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01209" y="2373439"/>
            <a:ext cx="760730" cy="9023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36550" marR="5080" indent="-324485">
              <a:lnSpc>
                <a:spcPct val="119900"/>
              </a:lnSpc>
              <a:spcBef>
                <a:spcPts val="95"/>
              </a:spcBef>
            </a:pP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U</a:t>
            </a:r>
            <a:r>
              <a:rPr sz="2400" b="1" spc="-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x</a:t>
            </a:r>
            <a:r>
              <a:rPr sz="2400" b="1" spc="-1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V </a:t>
            </a:r>
            <a:r>
              <a:rPr sz="2400" b="1" spc="-5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P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59864" y="3212401"/>
            <a:ext cx="4125595" cy="1389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0" marR="238760" indent="-76200">
              <a:lnSpc>
                <a:spcPct val="119900"/>
              </a:lnSpc>
              <a:spcBef>
                <a:spcPts val="100"/>
              </a:spcBef>
            </a:pP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U</a:t>
            </a:r>
            <a:r>
              <a:rPr sz="2400" b="1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=</a:t>
            </a:r>
            <a:r>
              <a:rPr sz="24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Urinary</a:t>
            </a:r>
            <a:r>
              <a:rPr sz="24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creatinine(mg/L) </a:t>
            </a:r>
            <a:r>
              <a:rPr sz="2400" b="1" spc="-5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P</a:t>
            </a:r>
            <a:r>
              <a:rPr sz="2400" b="1" spc="-1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=</a:t>
            </a:r>
            <a:r>
              <a:rPr sz="24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25" dirty="0">
                <a:solidFill>
                  <a:srgbClr val="C00000"/>
                </a:solidFill>
                <a:latin typeface="Times New Roman"/>
                <a:cs typeface="Times New Roman"/>
              </a:rPr>
              <a:t>P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la</a:t>
            </a:r>
            <a:r>
              <a:rPr sz="2400" b="1" spc="-30" dirty="0">
                <a:solidFill>
                  <a:srgbClr val="C00000"/>
                </a:solidFill>
                <a:latin typeface="Times New Roman"/>
                <a:cs typeface="Times New Roman"/>
              </a:rPr>
              <a:t>s</a:t>
            </a:r>
            <a:r>
              <a:rPr sz="2400" b="1" spc="20" dirty="0">
                <a:solidFill>
                  <a:srgbClr val="C00000"/>
                </a:solidFill>
                <a:latin typeface="Times New Roman"/>
                <a:cs typeface="Times New Roman"/>
              </a:rPr>
              <a:t>m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a</a:t>
            </a:r>
            <a:r>
              <a:rPr sz="2400" b="1" spc="-6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c</a:t>
            </a:r>
            <a:r>
              <a:rPr sz="2400" b="1" spc="-95" dirty="0">
                <a:solidFill>
                  <a:srgbClr val="C00000"/>
                </a:solidFill>
                <a:latin typeface="Times New Roman"/>
                <a:cs typeface="Times New Roman"/>
              </a:rPr>
              <a:t>r</a:t>
            </a:r>
            <a:r>
              <a:rPr sz="24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e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a</a:t>
            </a:r>
            <a:r>
              <a:rPr sz="2400" b="1" spc="20" dirty="0">
                <a:solidFill>
                  <a:srgbClr val="C00000"/>
                </a:solidFill>
                <a:latin typeface="Times New Roman"/>
                <a:cs typeface="Times New Roman"/>
              </a:rPr>
              <a:t>t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i</a:t>
            </a:r>
            <a:r>
              <a:rPr sz="2400" b="1" spc="15" dirty="0">
                <a:solidFill>
                  <a:srgbClr val="C00000"/>
                </a:solidFill>
                <a:latin typeface="Times New Roman"/>
                <a:cs typeface="Times New Roman"/>
              </a:rPr>
              <a:t>n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i</a:t>
            </a:r>
            <a:r>
              <a:rPr sz="2400" b="1" spc="15" dirty="0">
                <a:solidFill>
                  <a:srgbClr val="C00000"/>
                </a:solidFill>
                <a:latin typeface="Times New Roman"/>
                <a:cs typeface="Times New Roman"/>
              </a:rPr>
              <a:t>n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e</a:t>
            </a:r>
            <a:r>
              <a:rPr sz="2400" b="1" spc="-1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20" dirty="0">
                <a:solidFill>
                  <a:srgbClr val="C00000"/>
                </a:solidFill>
                <a:latin typeface="Times New Roman"/>
                <a:cs typeface="Times New Roman"/>
              </a:rPr>
              <a:t>(m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g/</a:t>
            </a:r>
            <a:r>
              <a:rPr sz="24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L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V</a:t>
            </a:r>
            <a:r>
              <a:rPr sz="24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=</a:t>
            </a:r>
            <a:r>
              <a:rPr sz="2400" b="1" spc="-9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235" dirty="0">
                <a:solidFill>
                  <a:srgbClr val="C00000"/>
                </a:solidFill>
                <a:latin typeface="Times New Roman"/>
                <a:cs typeface="Times New Roman"/>
              </a:rPr>
              <a:t>V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ol</a:t>
            </a:r>
            <a:r>
              <a:rPr sz="2400" b="1" spc="15" dirty="0">
                <a:solidFill>
                  <a:srgbClr val="C00000"/>
                </a:solidFill>
                <a:latin typeface="Times New Roman"/>
                <a:cs typeface="Times New Roman"/>
              </a:rPr>
              <a:t>u</a:t>
            </a:r>
            <a:r>
              <a:rPr sz="2400" b="1" spc="20" dirty="0">
                <a:solidFill>
                  <a:srgbClr val="C00000"/>
                </a:solidFill>
                <a:latin typeface="Times New Roman"/>
                <a:cs typeface="Times New Roman"/>
              </a:rPr>
              <a:t>m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e</a:t>
            </a:r>
            <a:r>
              <a:rPr sz="2400" b="1" spc="-2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of</a:t>
            </a:r>
            <a:r>
              <a:rPr sz="2400" b="1" spc="-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10" dirty="0">
                <a:solidFill>
                  <a:srgbClr val="C00000"/>
                </a:solidFill>
                <a:latin typeface="Times New Roman"/>
                <a:cs typeface="Times New Roman"/>
              </a:rPr>
              <a:t>u</a:t>
            </a:r>
            <a:r>
              <a:rPr sz="24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r</a:t>
            </a:r>
            <a:r>
              <a:rPr sz="24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i</a:t>
            </a:r>
            <a:r>
              <a:rPr sz="2400" b="1" spc="10" dirty="0">
                <a:solidFill>
                  <a:srgbClr val="C00000"/>
                </a:solidFill>
                <a:latin typeface="Times New Roman"/>
                <a:cs typeface="Times New Roman"/>
              </a:rPr>
              <a:t>n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e</a:t>
            </a:r>
            <a:r>
              <a:rPr sz="24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15" dirty="0">
                <a:solidFill>
                  <a:srgbClr val="C00000"/>
                </a:solidFill>
                <a:latin typeface="Times New Roman"/>
                <a:cs typeface="Times New Roman"/>
              </a:rPr>
              <a:t>p</a:t>
            </a:r>
            <a:r>
              <a:rPr sz="24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e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r</a:t>
            </a:r>
            <a:r>
              <a:rPr sz="2400" b="1" spc="-9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20" dirty="0">
                <a:solidFill>
                  <a:srgbClr val="C00000"/>
                </a:solidFill>
                <a:latin typeface="Times New Roman"/>
                <a:cs typeface="Times New Roman"/>
              </a:rPr>
              <a:t>m</a:t>
            </a:r>
            <a:r>
              <a:rPr sz="24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i</a:t>
            </a:r>
            <a:r>
              <a:rPr sz="2400" b="1" spc="10" dirty="0">
                <a:solidFill>
                  <a:srgbClr val="C00000"/>
                </a:solidFill>
                <a:latin typeface="Times New Roman"/>
                <a:cs typeface="Times New Roman"/>
              </a:rPr>
              <a:t>nu</a:t>
            </a:r>
            <a:r>
              <a:rPr sz="2400" b="1" spc="20" dirty="0">
                <a:solidFill>
                  <a:srgbClr val="C00000"/>
                </a:solidFill>
                <a:latin typeface="Times New Roman"/>
                <a:cs typeface="Times New Roman"/>
              </a:rPr>
              <a:t>t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t>17</a:t>
            </a:fld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42884" y="6371590"/>
            <a:ext cx="3785235" cy="389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1435"/>
              </a:lnSpc>
              <a:spcBef>
                <a:spcPts val="100"/>
              </a:spcBef>
            </a:pPr>
            <a:r>
              <a:rPr sz="1200" i="1" spc="-5" dirty="0">
                <a:solidFill>
                  <a:srgbClr val="FFFFCC"/>
                </a:solidFill>
                <a:latin typeface="Times New Roman"/>
                <a:cs typeface="Times New Roman"/>
              </a:rPr>
              <a:t>International</a:t>
            </a:r>
            <a:r>
              <a:rPr sz="1200" i="1" spc="-10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1200" i="1" spc="-5" dirty="0">
                <a:solidFill>
                  <a:srgbClr val="FFFFCC"/>
                </a:solidFill>
                <a:latin typeface="Times New Roman"/>
                <a:cs typeface="Times New Roman"/>
              </a:rPr>
              <a:t>Federation</a:t>
            </a:r>
            <a:r>
              <a:rPr sz="1200" i="1" spc="-70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1200" i="1" dirty="0">
                <a:solidFill>
                  <a:srgbClr val="FFFFCC"/>
                </a:solidFill>
                <a:latin typeface="Times New Roman"/>
                <a:cs typeface="Times New Roman"/>
              </a:rPr>
              <a:t>of</a:t>
            </a:r>
            <a:r>
              <a:rPr sz="1200" i="1" spc="65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1200" i="1" spc="-15" dirty="0">
                <a:solidFill>
                  <a:srgbClr val="FFFFCC"/>
                </a:solidFill>
                <a:latin typeface="Times New Roman"/>
                <a:cs typeface="Times New Roman"/>
              </a:rPr>
              <a:t>Anti-Leprosy</a:t>
            </a:r>
            <a:r>
              <a:rPr sz="1200" i="1" spc="-60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1200" i="1" spc="-10" dirty="0">
                <a:solidFill>
                  <a:srgbClr val="FFFFCC"/>
                </a:solidFill>
                <a:latin typeface="Times New Roman"/>
                <a:cs typeface="Times New Roman"/>
              </a:rPr>
              <a:t>Associations</a:t>
            </a:r>
            <a:r>
              <a:rPr sz="1200" i="1" spc="180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1200" i="1" spc="-5" dirty="0">
                <a:solidFill>
                  <a:srgbClr val="FFFFCC"/>
                </a:solidFill>
                <a:latin typeface="Times New Roman"/>
                <a:cs typeface="Times New Roman"/>
              </a:rPr>
              <a:t>(ILEP)</a:t>
            </a:r>
            <a:endParaRPr sz="1200">
              <a:latin typeface="Times New Roman"/>
              <a:cs typeface="Times New Roman"/>
            </a:endParaRPr>
          </a:p>
          <a:p>
            <a:pPr marR="6350" algn="r">
              <a:lnSpc>
                <a:spcPts val="1435"/>
              </a:lnSpc>
            </a:pPr>
            <a:r>
              <a:rPr sz="1200" i="1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2"/>
              </a:rPr>
              <a:t>http://www.ilep.org.uk/en/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00878" y="6432232"/>
            <a:ext cx="218376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©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R</a:t>
            </a:r>
            <a:r>
              <a:rPr sz="1200" spc="-3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R</a:t>
            </a:r>
            <a:r>
              <a:rPr sz="1200" spc="3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INSTITUTIONS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,</a:t>
            </a:r>
            <a:r>
              <a:rPr sz="1200" spc="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BANGALORE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8975" y="6432232"/>
            <a:ext cx="67437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8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17</a:t>
            </a:r>
            <a:r>
              <a:rPr sz="1200" spc="-15" dirty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200" spc="-10" dirty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55520" y="710247"/>
            <a:ext cx="391731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5" dirty="0"/>
              <a:t>Creatinine</a:t>
            </a:r>
            <a:r>
              <a:rPr spc="125" dirty="0"/>
              <a:t> </a:t>
            </a:r>
            <a:r>
              <a:rPr spc="5" dirty="0"/>
              <a:t>Clearance</a:t>
            </a:r>
            <a:r>
              <a:rPr spc="-25" dirty="0"/>
              <a:t> </a:t>
            </a:r>
            <a:r>
              <a:rPr spc="-114" dirty="0"/>
              <a:t>Test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450339" y="1486471"/>
            <a:ext cx="7896225" cy="3401060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365125" indent="-343535">
              <a:lnSpc>
                <a:spcPct val="100000"/>
              </a:lnSpc>
              <a:spcBef>
                <a:spcPts val="595"/>
              </a:spcBef>
              <a:buFont typeface="Arial MT"/>
              <a:buChar char="•"/>
              <a:tabLst>
                <a:tab pos="365125" algn="l"/>
                <a:tab pos="365760" algn="l"/>
                <a:tab pos="2033270" algn="l"/>
                <a:tab pos="3653790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Creatinine	</a:t>
            </a:r>
            <a:r>
              <a:rPr sz="2400" b="1" spc="-5" dirty="0">
                <a:latin typeface="Times New Roman"/>
                <a:cs typeface="Times New Roman"/>
              </a:rPr>
              <a:t>Clearance	Normal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range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AE50"/>
                </a:solidFill>
                <a:latin typeface="Times New Roman"/>
                <a:cs typeface="Times New Roman"/>
              </a:rPr>
              <a:t>90-120</a:t>
            </a:r>
            <a:r>
              <a:rPr sz="2400" b="1" spc="-80" dirty="0">
                <a:solidFill>
                  <a:srgbClr val="00AE50"/>
                </a:solidFill>
                <a:latin typeface="Times New Roman"/>
                <a:cs typeface="Times New Roman"/>
              </a:rPr>
              <a:t> </a:t>
            </a:r>
            <a:r>
              <a:rPr sz="2400" b="1" spc="15" dirty="0">
                <a:solidFill>
                  <a:srgbClr val="00AE50"/>
                </a:solidFill>
                <a:latin typeface="Times New Roman"/>
                <a:cs typeface="Times New Roman"/>
              </a:rPr>
              <a:t>ml/mt</a:t>
            </a:r>
            <a:endParaRPr sz="2400">
              <a:latin typeface="Times New Roman"/>
              <a:cs typeface="Times New Roman"/>
            </a:endParaRPr>
          </a:p>
          <a:p>
            <a:pPr marL="365125" marR="5080" indent="-353060">
              <a:lnSpc>
                <a:spcPts val="3529"/>
              </a:lnSpc>
              <a:spcBef>
                <a:spcPts val="75"/>
              </a:spcBef>
              <a:buFont typeface="Arial MT"/>
              <a:buChar char="•"/>
              <a:tabLst>
                <a:tab pos="365125" algn="l"/>
                <a:tab pos="365760" algn="l"/>
                <a:tab pos="6617970" algn="l"/>
              </a:tabLst>
            </a:pPr>
            <a:r>
              <a:rPr sz="2400" b="1" dirty="0">
                <a:latin typeface="Times New Roman"/>
                <a:cs typeface="Times New Roman"/>
              </a:rPr>
              <a:t>↓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</a:t>
            </a:r>
            <a:r>
              <a:rPr sz="2400" b="1" spc="-100" dirty="0">
                <a:latin typeface="Times New Roman"/>
                <a:cs typeface="Times New Roman"/>
              </a:rPr>
              <a:t>r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2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.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Cl</a:t>
            </a:r>
            <a:r>
              <a:rPr sz="2400" b="1" spc="-15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-1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10" dirty="0">
                <a:latin typeface="Times New Roman"/>
                <a:cs typeface="Times New Roman"/>
              </a:rPr>
              <a:t>n</a:t>
            </a:r>
            <a:r>
              <a:rPr sz="2400" b="1" spc="-15" dirty="0">
                <a:latin typeface="Times New Roman"/>
                <a:cs typeface="Times New Roman"/>
              </a:rPr>
              <a:t>c</a:t>
            </a:r>
            <a:r>
              <a:rPr sz="2400" b="1" dirty="0">
                <a:latin typeface="Times New Roman"/>
                <a:cs typeface="Times New Roman"/>
              </a:rPr>
              <a:t>e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v</a:t>
            </a:r>
            <a:r>
              <a:rPr sz="2400" b="1" spc="-15" dirty="0">
                <a:latin typeface="Times New Roman"/>
                <a:cs typeface="Times New Roman"/>
              </a:rPr>
              <a:t>er</a:t>
            </a:r>
            <a:r>
              <a:rPr sz="2400" b="1" dirty="0">
                <a:latin typeface="Times New Roman"/>
                <a:cs typeface="Times New Roman"/>
              </a:rPr>
              <a:t>y</a:t>
            </a:r>
            <a:r>
              <a:rPr sz="2400" b="1" spc="75" dirty="0">
                <a:latin typeface="Times New Roman"/>
                <a:cs typeface="Times New Roman"/>
              </a:rPr>
              <a:t> </a:t>
            </a:r>
            <a:r>
              <a:rPr sz="2400" b="1" spc="-35" dirty="0">
                <a:latin typeface="Times New Roman"/>
                <a:cs typeface="Times New Roman"/>
              </a:rPr>
              <a:t>s</a:t>
            </a:r>
            <a:r>
              <a:rPr sz="2400" b="1" spc="-15" dirty="0">
                <a:latin typeface="Times New Roman"/>
                <a:cs typeface="Times New Roman"/>
              </a:rPr>
              <a:t>e</a:t>
            </a:r>
            <a:r>
              <a:rPr sz="2400" b="1" spc="10" dirty="0">
                <a:latin typeface="Times New Roman"/>
                <a:cs typeface="Times New Roman"/>
              </a:rPr>
              <a:t>n</a:t>
            </a:r>
            <a:r>
              <a:rPr sz="2400" b="1" spc="-35" dirty="0">
                <a:latin typeface="Times New Roman"/>
                <a:cs typeface="Times New Roman"/>
              </a:rPr>
              <a:t>s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ve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spc="10" dirty="0">
                <a:latin typeface="Times New Roman"/>
                <a:cs typeface="Times New Roman"/>
              </a:rPr>
              <a:t>nd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spc="-15" dirty="0">
                <a:latin typeface="Times New Roman"/>
                <a:cs typeface="Times New Roman"/>
              </a:rPr>
              <a:t>c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2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or</a:t>
            </a:r>
            <a:r>
              <a:rPr sz="2400" b="1" spc="-254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	</a:t>
            </a:r>
            <a:r>
              <a:rPr sz="2400" b="1" spc="10" dirty="0">
                <a:latin typeface="Times New Roman"/>
                <a:cs typeface="Times New Roman"/>
              </a:rPr>
              <a:t>d</a:t>
            </a:r>
            <a:r>
              <a:rPr sz="2400" b="1" spc="-20" dirty="0">
                <a:latin typeface="Times New Roman"/>
                <a:cs typeface="Times New Roman"/>
              </a:rPr>
              <a:t>ec</a:t>
            </a:r>
            <a:r>
              <a:rPr sz="2400" b="1" spc="-95" dirty="0">
                <a:latin typeface="Times New Roman"/>
                <a:cs typeface="Times New Roman"/>
              </a:rPr>
              <a:t>r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-40" dirty="0">
                <a:latin typeface="Times New Roman"/>
                <a:cs typeface="Times New Roman"/>
              </a:rPr>
              <a:t>s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d  </a:t>
            </a:r>
            <a:r>
              <a:rPr sz="2400" b="1" spc="-15" dirty="0">
                <a:latin typeface="Times New Roman"/>
                <a:cs typeface="Times New Roman"/>
              </a:rPr>
              <a:t>GFR</a:t>
            </a:r>
            <a:endParaRPr sz="2400">
              <a:latin typeface="Times New Roman"/>
              <a:cs typeface="Times New Roman"/>
            </a:endParaRPr>
          </a:p>
          <a:p>
            <a:pPr marL="365125" indent="-343535">
              <a:lnSpc>
                <a:spcPct val="100000"/>
              </a:lnSpc>
              <a:spcBef>
                <a:spcPts val="495"/>
              </a:spcBef>
              <a:buFont typeface="Arial MT"/>
              <a:buChar char="•"/>
              <a:tabLst>
                <a:tab pos="365125" algn="l"/>
                <a:tab pos="365760" algn="l"/>
              </a:tabLst>
            </a:pPr>
            <a:r>
              <a:rPr sz="2400" b="1" dirty="0">
                <a:latin typeface="Times New Roman"/>
                <a:cs typeface="Times New Roman"/>
              </a:rPr>
              <a:t>↓</a:t>
            </a:r>
            <a:r>
              <a:rPr sz="2400" b="1" spc="-15" dirty="0">
                <a:latin typeface="Times New Roman"/>
                <a:cs typeface="Times New Roman"/>
              </a:rPr>
              <a:t> GFR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may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be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caused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by</a:t>
            </a:r>
            <a:endParaRPr sz="2400">
              <a:latin typeface="Times New Roman"/>
              <a:cs typeface="Times New Roman"/>
            </a:endParaRPr>
          </a:p>
          <a:p>
            <a:pPr marL="937260" marR="64769">
              <a:lnSpc>
                <a:spcPts val="2850"/>
              </a:lnSpc>
              <a:spcBef>
                <a:spcPts val="695"/>
              </a:spcBef>
              <a:tabLst>
                <a:tab pos="7513955" algn="l"/>
              </a:tabLst>
            </a:pP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-25" dirty="0">
                <a:latin typeface="Times New Roman"/>
                <a:cs typeface="Times New Roman"/>
              </a:rPr>
              <a:t>c</a:t>
            </a:r>
            <a:r>
              <a:rPr sz="2400" b="1" spc="10" dirty="0">
                <a:latin typeface="Times New Roman"/>
                <a:cs typeface="Times New Roman"/>
              </a:rPr>
              <a:t>u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or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C</a:t>
            </a:r>
            <a:r>
              <a:rPr sz="2400" b="1" spc="10" dirty="0">
                <a:latin typeface="Times New Roman"/>
                <a:cs typeface="Times New Roman"/>
              </a:rPr>
              <a:t>h</a:t>
            </a:r>
            <a:r>
              <a:rPr sz="2400" b="1" spc="-9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o</a:t>
            </a:r>
            <a:r>
              <a:rPr sz="2400" b="1" spc="5" dirty="0">
                <a:latin typeface="Times New Roman"/>
                <a:cs typeface="Times New Roman"/>
              </a:rPr>
              <a:t>n</a:t>
            </a:r>
            <a:r>
              <a:rPr sz="2400" b="1" dirty="0">
                <a:latin typeface="Times New Roman"/>
                <a:cs typeface="Times New Roman"/>
              </a:rPr>
              <a:t>ic </a:t>
            </a:r>
            <a:r>
              <a:rPr sz="2400" b="1" spc="10" dirty="0">
                <a:latin typeface="Times New Roman"/>
                <a:cs typeface="Times New Roman"/>
              </a:rPr>
              <a:t>d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15" dirty="0">
                <a:latin typeface="Times New Roman"/>
                <a:cs typeface="Times New Roman"/>
              </a:rPr>
              <a:t>m</a:t>
            </a:r>
            <a:r>
              <a:rPr sz="2400" b="1" dirty="0">
                <a:latin typeface="Times New Roman"/>
                <a:cs typeface="Times New Roman"/>
              </a:rPr>
              <a:t>age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o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glo</a:t>
            </a:r>
            <a:r>
              <a:rPr sz="2400" b="1" spc="25" dirty="0">
                <a:latin typeface="Times New Roman"/>
                <a:cs typeface="Times New Roman"/>
              </a:rPr>
              <a:t>m</a:t>
            </a:r>
            <a:r>
              <a:rPr sz="2400" b="1" spc="-20" dirty="0">
                <a:latin typeface="Times New Roman"/>
                <a:cs typeface="Times New Roman"/>
              </a:rPr>
              <a:t>er</a:t>
            </a:r>
            <a:r>
              <a:rPr sz="2400" b="1" spc="10" dirty="0">
                <a:latin typeface="Times New Roman"/>
                <a:cs typeface="Times New Roman"/>
              </a:rPr>
              <a:t>u</a:t>
            </a:r>
            <a:r>
              <a:rPr sz="2400" b="1" dirty="0">
                <a:latin typeface="Times New Roman"/>
                <a:cs typeface="Times New Roman"/>
              </a:rPr>
              <a:t>l</a:t>
            </a:r>
            <a:r>
              <a:rPr sz="2400" b="1" spc="15" dirty="0">
                <a:latin typeface="Times New Roman"/>
                <a:cs typeface="Times New Roman"/>
              </a:rPr>
              <a:t>u</a:t>
            </a:r>
            <a:r>
              <a:rPr sz="2400" b="1" dirty="0">
                <a:latin typeface="Times New Roman"/>
                <a:cs typeface="Times New Roman"/>
              </a:rPr>
              <a:t>s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or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5" dirty="0">
                <a:latin typeface="Times New Roman"/>
                <a:cs typeface="Times New Roman"/>
              </a:rPr>
              <a:t>n</a:t>
            </a:r>
            <a:r>
              <a:rPr sz="2400" b="1" dirty="0">
                <a:latin typeface="Times New Roman"/>
                <a:cs typeface="Times New Roman"/>
              </a:rPr>
              <a:t>y</a:t>
            </a:r>
            <a:r>
              <a:rPr sz="2400" b="1" spc="-1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	i</a:t>
            </a:r>
            <a:r>
              <a:rPr sz="2400" b="1" spc="2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s  components</a:t>
            </a:r>
            <a:endParaRPr sz="2400">
              <a:latin typeface="Times New Roman"/>
              <a:cs typeface="Times New Roman"/>
            </a:endParaRPr>
          </a:p>
          <a:p>
            <a:pPr marL="365125" marR="1687195" indent="-365125">
              <a:lnSpc>
                <a:spcPts val="2850"/>
              </a:lnSpc>
              <a:spcBef>
                <a:spcPts val="685"/>
              </a:spcBef>
              <a:buFont typeface="Arial MT"/>
              <a:buChar char="•"/>
              <a:tabLst>
                <a:tab pos="365125" algn="l"/>
                <a:tab pos="365760" algn="l"/>
              </a:tabLst>
            </a:pPr>
            <a:r>
              <a:rPr sz="2400" b="1" dirty="0">
                <a:latin typeface="Times New Roman"/>
                <a:cs typeface="Times New Roman"/>
              </a:rPr>
              <a:t>↓ </a:t>
            </a:r>
            <a:r>
              <a:rPr sz="2400" b="1" spc="5" dirty="0">
                <a:latin typeface="Times New Roman"/>
                <a:cs typeface="Times New Roman"/>
              </a:rPr>
              <a:t>Blood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20" dirty="0">
                <a:latin typeface="Times New Roman"/>
                <a:cs typeface="Times New Roman"/>
              </a:rPr>
              <a:t>flow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to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glomerulus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may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also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produce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decreased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creat.clearance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lang="en-US" spc="-5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t>18</a:t>
            </a:fld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18029" y="634047"/>
            <a:ext cx="305054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20" dirty="0"/>
              <a:t>Urea</a:t>
            </a:r>
            <a:r>
              <a:rPr spc="55" dirty="0"/>
              <a:t> </a:t>
            </a:r>
            <a:r>
              <a:rPr spc="10" dirty="0"/>
              <a:t>Clearance</a:t>
            </a:r>
            <a:r>
              <a:rPr spc="-65" dirty="0"/>
              <a:t> </a:t>
            </a:r>
            <a:r>
              <a:rPr spc="-114" dirty="0"/>
              <a:t>Test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19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459864" y="1320482"/>
            <a:ext cx="8757285" cy="120269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355600" marR="5080" indent="-343535">
              <a:lnSpc>
                <a:spcPts val="2850"/>
              </a:lnSpc>
              <a:spcBef>
                <a:spcPts val="220"/>
              </a:spcBef>
              <a:buFont typeface="Arial MT"/>
              <a:buChar char="•"/>
              <a:tabLst>
                <a:tab pos="355600" algn="l"/>
                <a:tab pos="356235" algn="l"/>
                <a:tab pos="6968490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The </a:t>
            </a:r>
            <a:r>
              <a:rPr sz="2400" b="1" spc="-5" dirty="0">
                <a:latin typeface="Times New Roman"/>
                <a:cs typeface="Times New Roman"/>
              </a:rPr>
              <a:t>sensitivity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60" dirty="0">
                <a:latin typeface="Times New Roman"/>
                <a:cs typeface="Times New Roman"/>
              </a:rPr>
              <a:t> </a:t>
            </a:r>
            <a:r>
              <a:rPr sz="2400" b="1" spc="-30" dirty="0">
                <a:latin typeface="Times New Roman"/>
                <a:cs typeface="Times New Roman"/>
              </a:rPr>
              <a:t>urea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clearance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much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less</a:t>
            </a:r>
            <a:r>
              <a:rPr sz="2400" b="1" spc="50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than	</a:t>
            </a:r>
            <a:r>
              <a:rPr sz="2400" b="1" spc="10" dirty="0">
                <a:latin typeface="Times New Roman"/>
                <a:cs typeface="Times New Roman"/>
              </a:rPr>
              <a:t>the</a:t>
            </a:r>
            <a:r>
              <a:rPr sz="2400" b="1" spc="-13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creatinine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clearance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because—</a:t>
            </a:r>
            <a:endParaRPr sz="2400">
              <a:latin typeface="Times New Roman"/>
              <a:cs typeface="Times New Roman"/>
            </a:endParaRPr>
          </a:p>
          <a:p>
            <a:pPr marL="927735">
              <a:lnSpc>
                <a:spcPct val="100000"/>
              </a:lnSpc>
              <a:spcBef>
                <a:spcPts val="565"/>
              </a:spcBef>
              <a:tabLst>
                <a:tab pos="2252345" algn="l"/>
                <a:tab pos="7352030" algn="l"/>
              </a:tabLst>
            </a:pPr>
            <a:r>
              <a:rPr sz="2400" b="1" dirty="0">
                <a:latin typeface="Times New Roman"/>
                <a:cs typeface="Times New Roman"/>
              </a:rPr>
              <a:t>-plasma	</a:t>
            </a:r>
            <a:r>
              <a:rPr sz="2400" b="1" spc="-5" dirty="0">
                <a:latin typeface="Times New Roman"/>
                <a:cs typeface="Times New Roman"/>
              </a:rPr>
              <a:t>conc.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spc="-30" dirty="0">
                <a:latin typeface="Times New Roman"/>
                <a:cs typeface="Times New Roman"/>
              </a:rPr>
              <a:t>urea</a:t>
            </a:r>
            <a:r>
              <a:rPr sz="2400" b="1" spc="8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15" dirty="0">
                <a:latin typeface="Times New Roman"/>
                <a:cs typeface="Times New Roman"/>
              </a:rPr>
              <a:t>affected</a:t>
            </a:r>
            <a:r>
              <a:rPr sz="2400" b="1" spc="-285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by number</a:t>
            </a:r>
            <a:r>
              <a:rPr sz="2400" b="1" spc="-1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	</a:t>
            </a:r>
            <a:r>
              <a:rPr sz="2400" b="1" spc="10" dirty="0">
                <a:latin typeface="Times New Roman"/>
                <a:cs typeface="Times New Roman"/>
              </a:rPr>
              <a:t>factors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19170" y="2921888"/>
            <a:ext cx="556260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b="1" spc="-15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.g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82185" y="2878772"/>
            <a:ext cx="1958975" cy="182753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23400"/>
              </a:lnSpc>
              <a:spcBef>
                <a:spcPts val="70"/>
              </a:spcBef>
            </a:pPr>
            <a:r>
              <a:rPr sz="2400" b="1" spc="10" dirty="0">
                <a:latin typeface="Times New Roman"/>
                <a:cs typeface="Times New Roman"/>
              </a:rPr>
              <a:t>d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-10" dirty="0">
                <a:latin typeface="Times New Roman"/>
                <a:cs typeface="Times New Roman"/>
              </a:rPr>
              <a:t>e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-2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y</a:t>
            </a:r>
            <a:r>
              <a:rPr sz="2400" b="1" spc="-145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p</a:t>
            </a:r>
            <a:r>
              <a:rPr sz="2400" b="1" spc="-9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o</a:t>
            </a:r>
            <a:r>
              <a:rPr sz="2400" b="1" spc="25" dirty="0">
                <a:latin typeface="Times New Roman"/>
                <a:cs typeface="Times New Roman"/>
              </a:rPr>
              <a:t>t</a:t>
            </a:r>
            <a:r>
              <a:rPr sz="2400" b="1" spc="-15" dirty="0">
                <a:latin typeface="Times New Roman"/>
                <a:cs typeface="Times New Roman"/>
              </a:rPr>
              <a:t>e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n  </a:t>
            </a:r>
            <a:r>
              <a:rPr sz="2400" b="1" spc="20" dirty="0">
                <a:latin typeface="Times New Roman"/>
                <a:cs typeface="Times New Roman"/>
              </a:rPr>
              <a:t>fluid </a:t>
            </a:r>
            <a:r>
              <a:rPr sz="2400" b="1" spc="-5" dirty="0">
                <a:latin typeface="Times New Roman"/>
                <a:cs typeface="Times New Roman"/>
              </a:rPr>
              <a:t>intake 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infection 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-40" dirty="0">
                <a:latin typeface="Times New Roman"/>
                <a:cs typeface="Times New Roman"/>
              </a:rPr>
              <a:t>surgery,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etc…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59864" y="4794948"/>
            <a:ext cx="9196070" cy="1389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99185" marR="5080" indent="-171450">
              <a:lnSpc>
                <a:spcPct val="120000"/>
              </a:lnSpc>
              <a:spcBef>
                <a:spcPts val="95"/>
              </a:spcBef>
              <a:tabLst>
                <a:tab pos="732345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Approximately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40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%</a:t>
            </a:r>
            <a:r>
              <a:rPr sz="2400" b="1" spc="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3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filtered</a:t>
            </a:r>
            <a:r>
              <a:rPr sz="2400" b="1" spc="-30" dirty="0">
                <a:latin typeface="Times New Roman"/>
                <a:cs typeface="Times New Roman"/>
              </a:rPr>
              <a:t> urea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normally	</a:t>
            </a:r>
            <a:r>
              <a:rPr sz="2400" b="1" spc="-15" dirty="0">
                <a:latin typeface="Times New Roman"/>
                <a:cs typeface="Times New Roman"/>
              </a:rPr>
              <a:t>reabsorbed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by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the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tubules.</a:t>
            </a:r>
            <a:endParaRPr sz="24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95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Normal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value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30" dirty="0">
                <a:latin typeface="Times New Roman"/>
                <a:cs typeface="Times New Roman"/>
              </a:rPr>
              <a:t>Urea</a:t>
            </a:r>
            <a:r>
              <a:rPr sz="2400" b="1" spc="15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clearance</a:t>
            </a:r>
            <a:r>
              <a:rPr sz="2400" b="1" spc="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: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75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ml/mt</a:t>
            </a:r>
            <a:r>
              <a:rPr sz="2400" spc="1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380872"/>
            <a:ext cx="9144000" cy="510413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052191" y="5821362"/>
            <a:ext cx="436626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3281679" algn="l"/>
              </a:tabLst>
            </a:pPr>
            <a:r>
              <a:rPr sz="2750" b="1" i="1" spc="35" dirty="0">
                <a:solidFill>
                  <a:srgbClr val="6E2E9F"/>
                </a:solidFill>
                <a:latin typeface="Times New Roman"/>
                <a:cs typeface="Times New Roman"/>
              </a:rPr>
              <a:t>RE</a:t>
            </a:r>
            <a:r>
              <a:rPr sz="2750" b="1" i="1" spc="30" dirty="0">
                <a:solidFill>
                  <a:srgbClr val="6E2E9F"/>
                </a:solidFill>
                <a:latin typeface="Times New Roman"/>
                <a:cs typeface="Times New Roman"/>
              </a:rPr>
              <a:t>N</a:t>
            </a:r>
            <a:r>
              <a:rPr sz="2750" b="1" i="1" spc="35" dirty="0">
                <a:solidFill>
                  <a:srgbClr val="6E2E9F"/>
                </a:solidFill>
                <a:latin typeface="Times New Roman"/>
                <a:cs typeface="Times New Roman"/>
              </a:rPr>
              <a:t>A</a:t>
            </a:r>
            <a:r>
              <a:rPr sz="2750" b="1" i="1" spc="15" dirty="0">
                <a:solidFill>
                  <a:srgbClr val="6E2E9F"/>
                </a:solidFill>
                <a:latin typeface="Times New Roman"/>
                <a:cs typeface="Times New Roman"/>
              </a:rPr>
              <a:t>L</a:t>
            </a:r>
            <a:r>
              <a:rPr sz="2750" b="1" i="1" spc="-280" dirty="0">
                <a:solidFill>
                  <a:srgbClr val="6E2E9F"/>
                </a:solidFill>
                <a:latin typeface="Times New Roman"/>
                <a:cs typeface="Times New Roman"/>
              </a:rPr>
              <a:t> </a:t>
            </a:r>
            <a:r>
              <a:rPr sz="2750" b="1" i="1" spc="35" dirty="0">
                <a:solidFill>
                  <a:srgbClr val="6E2E9F"/>
                </a:solidFill>
                <a:latin typeface="Times New Roman"/>
                <a:cs typeface="Times New Roman"/>
              </a:rPr>
              <a:t>F</a:t>
            </a:r>
            <a:r>
              <a:rPr sz="2750" b="1" i="1" spc="30" dirty="0">
                <a:solidFill>
                  <a:srgbClr val="6E2E9F"/>
                </a:solidFill>
                <a:latin typeface="Times New Roman"/>
                <a:cs typeface="Times New Roman"/>
              </a:rPr>
              <a:t>UN</a:t>
            </a:r>
            <a:r>
              <a:rPr sz="2750" b="1" i="1" spc="35" dirty="0">
                <a:solidFill>
                  <a:srgbClr val="6E2E9F"/>
                </a:solidFill>
                <a:latin typeface="Times New Roman"/>
                <a:cs typeface="Times New Roman"/>
              </a:rPr>
              <a:t>C</a:t>
            </a:r>
            <a:r>
              <a:rPr sz="2750" b="1" i="1" spc="40" dirty="0">
                <a:solidFill>
                  <a:srgbClr val="6E2E9F"/>
                </a:solidFill>
                <a:latin typeface="Times New Roman"/>
                <a:cs typeface="Times New Roman"/>
              </a:rPr>
              <a:t>T</a:t>
            </a:r>
            <a:r>
              <a:rPr sz="2750" b="1" i="1" spc="-25" dirty="0">
                <a:solidFill>
                  <a:srgbClr val="6E2E9F"/>
                </a:solidFill>
                <a:latin typeface="Times New Roman"/>
                <a:cs typeface="Times New Roman"/>
              </a:rPr>
              <a:t>I</a:t>
            </a:r>
            <a:r>
              <a:rPr sz="2750" b="1" i="1" spc="30" dirty="0">
                <a:solidFill>
                  <a:srgbClr val="6E2E9F"/>
                </a:solidFill>
                <a:latin typeface="Times New Roman"/>
                <a:cs typeface="Times New Roman"/>
              </a:rPr>
              <a:t>O</a:t>
            </a:r>
            <a:r>
              <a:rPr sz="2750" b="1" i="1" spc="15" dirty="0">
                <a:solidFill>
                  <a:srgbClr val="6E2E9F"/>
                </a:solidFill>
                <a:latin typeface="Times New Roman"/>
                <a:cs typeface="Times New Roman"/>
              </a:rPr>
              <a:t>N</a:t>
            </a:r>
            <a:r>
              <a:rPr sz="2750" b="1" i="1" dirty="0">
                <a:solidFill>
                  <a:srgbClr val="6E2E9F"/>
                </a:solidFill>
                <a:latin typeface="Times New Roman"/>
                <a:cs typeface="Times New Roman"/>
              </a:rPr>
              <a:t>	</a:t>
            </a:r>
            <a:r>
              <a:rPr sz="2750" b="1" i="1" spc="40" dirty="0">
                <a:solidFill>
                  <a:srgbClr val="6E2E9F"/>
                </a:solidFill>
                <a:latin typeface="Times New Roman"/>
                <a:cs typeface="Times New Roman"/>
              </a:rPr>
              <a:t>T</a:t>
            </a:r>
            <a:r>
              <a:rPr sz="2750" b="1" i="1" spc="30" dirty="0">
                <a:solidFill>
                  <a:srgbClr val="6E2E9F"/>
                </a:solidFill>
                <a:latin typeface="Times New Roman"/>
                <a:cs typeface="Times New Roman"/>
              </a:rPr>
              <a:t>E</a:t>
            </a:r>
            <a:r>
              <a:rPr sz="2750" b="1" i="1" spc="35" dirty="0">
                <a:solidFill>
                  <a:srgbClr val="6E2E9F"/>
                </a:solidFill>
                <a:latin typeface="Times New Roman"/>
                <a:cs typeface="Times New Roman"/>
              </a:rPr>
              <a:t>S</a:t>
            </a:r>
            <a:r>
              <a:rPr sz="2750" b="1" i="1" spc="40" dirty="0">
                <a:solidFill>
                  <a:srgbClr val="6E2E9F"/>
                </a:solidFill>
                <a:latin typeface="Times New Roman"/>
                <a:cs typeface="Times New Roman"/>
              </a:rPr>
              <a:t>T</a:t>
            </a:r>
            <a:r>
              <a:rPr sz="2750" b="1" i="1" spc="10" dirty="0">
                <a:solidFill>
                  <a:srgbClr val="6E2E9F"/>
                </a:solidFill>
                <a:latin typeface="Times New Roman"/>
                <a:cs typeface="Times New Roman"/>
              </a:rPr>
              <a:t>S</a:t>
            </a:r>
            <a:endParaRPr sz="275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11304905" y="6470412"/>
            <a:ext cx="2298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12975" y="557149"/>
            <a:ext cx="3241675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-5" dirty="0"/>
              <a:t>Inulin</a:t>
            </a:r>
            <a:r>
              <a:rPr spc="120" dirty="0"/>
              <a:t> </a:t>
            </a:r>
            <a:r>
              <a:rPr spc="10" dirty="0"/>
              <a:t>Clearance</a:t>
            </a:r>
            <a:r>
              <a:rPr spc="-65" dirty="0"/>
              <a:t> </a:t>
            </a:r>
            <a:r>
              <a:rPr spc="-114" dirty="0"/>
              <a:t>Test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20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679320" y="1154747"/>
            <a:ext cx="7192009" cy="3767454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364490" marR="378460" indent="-342900">
              <a:lnSpc>
                <a:spcPts val="2850"/>
              </a:lnSpc>
              <a:spcBef>
                <a:spcPts val="220"/>
              </a:spcBef>
              <a:buFont typeface="Arial MT"/>
              <a:buChar char="•"/>
              <a:tabLst>
                <a:tab pos="364490" algn="l"/>
                <a:tab pos="365125" algn="l"/>
              </a:tabLst>
            </a:pPr>
            <a:r>
              <a:rPr sz="2400" b="1" spc="10" dirty="0">
                <a:latin typeface="Times New Roman"/>
                <a:cs typeface="Times New Roman"/>
              </a:rPr>
              <a:t>Method</a:t>
            </a:r>
            <a:r>
              <a:rPr sz="2400" b="1" spc="-1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choice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when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accurate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determination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GFR </a:t>
            </a:r>
            <a:r>
              <a:rPr sz="2400" b="1" dirty="0">
                <a:latin typeface="Times New Roman"/>
                <a:cs typeface="Times New Roman"/>
              </a:rPr>
              <a:t>is</a:t>
            </a:r>
            <a:r>
              <a:rPr sz="2400" b="1" spc="40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required.</a:t>
            </a:r>
            <a:endParaRPr sz="2400">
              <a:latin typeface="Times New Roman"/>
              <a:cs typeface="Times New Roman"/>
            </a:endParaRPr>
          </a:p>
          <a:p>
            <a:pPr marL="364490" indent="-352425">
              <a:lnSpc>
                <a:spcPct val="100000"/>
              </a:lnSpc>
              <a:spcBef>
                <a:spcPts val="190"/>
              </a:spcBef>
              <a:buFont typeface="Arial MT"/>
              <a:buChar char="•"/>
              <a:tabLst>
                <a:tab pos="364490" algn="l"/>
                <a:tab pos="365125" algn="l"/>
              </a:tabLst>
            </a:pPr>
            <a:r>
              <a:rPr sz="2400" b="1" spc="-15" dirty="0">
                <a:latin typeface="Times New Roman"/>
                <a:cs typeface="Times New Roman"/>
              </a:rPr>
              <a:t>Inulin</a:t>
            </a:r>
            <a:r>
              <a:rPr sz="2400" b="1" spc="8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polysacharide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of</a:t>
            </a:r>
            <a:endParaRPr sz="2400">
              <a:latin typeface="Times New Roman"/>
              <a:cs typeface="Times New Roman"/>
            </a:endParaRPr>
          </a:p>
          <a:p>
            <a:pPr marL="364490" marR="3314700">
              <a:lnSpc>
                <a:spcPts val="3529"/>
              </a:lnSpc>
              <a:spcBef>
                <a:spcPts val="145"/>
              </a:spcBef>
              <a:tabLst>
                <a:tab pos="1718310" algn="l"/>
              </a:tabLst>
            </a:pPr>
            <a:r>
              <a:rPr sz="2400" b="1" spc="30" dirty="0">
                <a:latin typeface="Times New Roman"/>
                <a:cs typeface="Times New Roman"/>
              </a:rPr>
              <a:t>F</a:t>
            </a:r>
            <a:r>
              <a:rPr sz="2400" b="1" spc="-15" dirty="0">
                <a:latin typeface="Times New Roman"/>
                <a:cs typeface="Times New Roman"/>
              </a:rPr>
              <a:t>r</a:t>
            </a:r>
            <a:r>
              <a:rPr sz="2400" b="1" spc="10" dirty="0">
                <a:latin typeface="Times New Roman"/>
                <a:cs typeface="Times New Roman"/>
              </a:rPr>
              <a:t>u</a:t>
            </a:r>
            <a:r>
              <a:rPr sz="2400" b="1" spc="-15" dirty="0">
                <a:latin typeface="Times New Roman"/>
                <a:cs typeface="Times New Roman"/>
              </a:rPr>
              <a:t>c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o</a:t>
            </a:r>
            <a:r>
              <a:rPr sz="2400" b="1" spc="-35" dirty="0">
                <a:latin typeface="Times New Roman"/>
                <a:cs typeface="Times New Roman"/>
              </a:rPr>
              <a:t>s</a:t>
            </a:r>
            <a:r>
              <a:rPr sz="2400" b="1" spc="-15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.	</a:t>
            </a:r>
            <a:r>
              <a:rPr sz="2400" b="1" spc="95" dirty="0">
                <a:latin typeface="Times New Roman"/>
                <a:cs typeface="Times New Roman"/>
              </a:rPr>
              <a:t>f</a:t>
            </a:r>
            <a:r>
              <a:rPr sz="2400" b="1" spc="-95" dirty="0">
                <a:latin typeface="Times New Roman"/>
                <a:cs typeface="Times New Roman"/>
              </a:rPr>
              <a:t>r</a:t>
            </a:r>
            <a:r>
              <a:rPr sz="2400" b="1" spc="-20" dirty="0">
                <a:latin typeface="Times New Roman"/>
                <a:cs typeface="Times New Roman"/>
              </a:rPr>
              <a:t>ee</a:t>
            </a:r>
            <a:r>
              <a:rPr sz="2400" b="1" dirty="0">
                <a:latin typeface="Times New Roman"/>
                <a:cs typeface="Times New Roman"/>
              </a:rPr>
              <a:t>ly </a:t>
            </a:r>
            <a:r>
              <a:rPr sz="2400" b="1" spc="95" dirty="0">
                <a:latin typeface="Times New Roman"/>
                <a:cs typeface="Times New Roman"/>
              </a:rPr>
              <a:t>f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10" dirty="0">
                <a:latin typeface="Times New Roman"/>
                <a:cs typeface="Times New Roman"/>
              </a:rPr>
              <a:t>l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spc="-95" dirty="0">
                <a:latin typeface="Times New Roman"/>
                <a:cs typeface="Times New Roman"/>
              </a:rPr>
              <a:t>r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d</a:t>
            </a:r>
            <a:r>
              <a:rPr sz="2400" b="1" spc="-140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b</a:t>
            </a:r>
            <a:r>
              <a:rPr sz="2400" b="1" dirty="0">
                <a:latin typeface="Times New Roman"/>
                <a:cs typeface="Times New Roman"/>
              </a:rPr>
              <a:t>y  glomerulus</a:t>
            </a:r>
            <a:endParaRPr sz="2400">
              <a:latin typeface="Times New Roman"/>
              <a:cs typeface="Times New Roman"/>
            </a:endParaRPr>
          </a:p>
          <a:p>
            <a:pPr marL="869950">
              <a:lnSpc>
                <a:spcPct val="100000"/>
              </a:lnSpc>
              <a:spcBef>
                <a:spcPts val="650"/>
              </a:spcBef>
            </a:pPr>
            <a:r>
              <a:rPr sz="2400" b="1" dirty="0">
                <a:latin typeface="Times New Roman"/>
                <a:cs typeface="Times New Roman"/>
              </a:rPr>
              <a:t>not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reabsorbed</a:t>
            </a:r>
            <a:endParaRPr sz="2400">
              <a:latin typeface="Times New Roman"/>
              <a:cs typeface="Times New Roman"/>
            </a:endParaRPr>
          </a:p>
          <a:p>
            <a:pPr marL="364490" marR="5080" indent="505459">
              <a:lnSpc>
                <a:spcPct val="101600"/>
              </a:lnSpc>
              <a:spcBef>
                <a:spcPts val="530"/>
              </a:spcBef>
            </a:pPr>
            <a:r>
              <a:rPr sz="2400" b="1" spc="10" dirty="0">
                <a:latin typeface="Times New Roman"/>
                <a:cs typeface="Times New Roman"/>
              </a:rPr>
              <a:t>n</a:t>
            </a:r>
            <a:r>
              <a:rPr sz="2400" b="1" dirty="0">
                <a:latin typeface="Times New Roman"/>
                <a:cs typeface="Times New Roman"/>
              </a:rPr>
              <a:t>ot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spc="-35" dirty="0">
                <a:latin typeface="Times New Roman"/>
                <a:cs typeface="Times New Roman"/>
              </a:rPr>
              <a:t>s</a:t>
            </a:r>
            <a:r>
              <a:rPr sz="2400" b="1" spc="-20" dirty="0">
                <a:latin typeface="Times New Roman"/>
                <a:cs typeface="Times New Roman"/>
              </a:rPr>
              <a:t>ec</a:t>
            </a:r>
            <a:r>
              <a:rPr sz="2400" b="1" spc="-95" dirty="0">
                <a:latin typeface="Times New Roman"/>
                <a:cs typeface="Times New Roman"/>
              </a:rPr>
              <a:t>r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d</a:t>
            </a:r>
            <a:r>
              <a:rPr sz="2400" b="1" spc="8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or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20" dirty="0">
                <a:latin typeface="Times New Roman"/>
                <a:cs typeface="Times New Roman"/>
              </a:rPr>
              <a:t>m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5" dirty="0">
                <a:latin typeface="Times New Roman"/>
                <a:cs typeface="Times New Roman"/>
              </a:rPr>
              <a:t>b</a:t>
            </a:r>
            <a:r>
              <a:rPr sz="2400" b="1" dirty="0">
                <a:latin typeface="Times New Roman"/>
                <a:cs typeface="Times New Roman"/>
              </a:rPr>
              <a:t>ol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spc="-20" dirty="0">
                <a:latin typeface="Times New Roman"/>
                <a:cs typeface="Times New Roman"/>
              </a:rPr>
              <a:t>c</a:t>
            </a:r>
            <a:r>
              <a:rPr sz="2400" b="1" dirty="0">
                <a:latin typeface="Times New Roman"/>
                <a:cs typeface="Times New Roman"/>
              </a:rPr>
              <a:t>al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y</a:t>
            </a:r>
            <a:r>
              <a:rPr sz="2400" b="1" spc="-229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al</a:t>
            </a:r>
            <a:r>
              <a:rPr sz="2400" b="1" spc="25" dirty="0">
                <a:latin typeface="Times New Roman"/>
                <a:cs typeface="Times New Roman"/>
              </a:rPr>
              <a:t>t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spc="-95" dirty="0">
                <a:latin typeface="Times New Roman"/>
                <a:cs typeface="Times New Roman"/>
              </a:rPr>
              <a:t>r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d</a:t>
            </a:r>
            <a:r>
              <a:rPr sz="2400" b="1" spc="10" dirty="0">
                <a:latin typeface="Times New Roman"/>
                <a:cs typeface="Times New Roman"/>
              </a:rPr>
              <a:t> b</a:t>
            </a:r>
            <a:r>
              <a:rPr sz="2400" b="1" dirty="0">
                <a:latin typeface="Times New Roman"/>
                <a:cs typeface="Times New Roman"/>
              </a:rPr>
              <a:t>y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spc="10" dirty="0">
                <a:latin typeface="Times New Roman"/>
                <a:cs typeface="Times New Roman"/>
              </a:rPr>
              <a:t>h</a:t>
            </a:r>
            <a:r>
              <a:rPr sz="2400" b="1" dirty="0">
                <a:latin typeface="Times New Roman"/>
                <a:cs typeface="Times New Roman"/>
              </a:rPr>
              <a:t>e</a:t>
            </a:r>
            <a:r>
              <a:rPr sz="2400" b="1" spc="-95" dirty="0">
                <a:latin typeface="Times New Roman"/>
                <a:cs typeface="Times New Roman"/>
              </a:rPr>
              <a:t> r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spc="10" dirty="0">
                <a:latin typeface="Times New Roman"/>
                <a:cs typeface="Times New Roman"/>
              </a:rPr>
              <a:t>n</a:t>
            </a:r>
            <a:r>
              <a:rPr sz="2400" b="1" dirty="0">
                <a:latin typeface="Times New Roman"/>
                <a:cs typeface="Times New Roman"/>
              </a:rPr>
              <a:t>al  </a:t>
            </a:r>
            <a:r>
              <a:rPr sz="2400" b="1" spc="5" dirty="0">
                <a:latin typeface="Times New Roman"/>
                <a:cs typeface="Times New Roman"/>
              </a:rPr>
              <a:t>tubule.</a:t>
            </a:r>
            <a:endParaRPr sz="2400">
              <a:latin typeface="Times New Roman"/>
              <a:cs typeface="Times New Roman"/>
            </a:endParaRPr>
          </a:p>
          <a:p>
            <a:pPr marL="364490" indent="-34290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64490" algn="l"/>
                <a:tab pos="365125" algn="l"/>
                <a:tab pos="2642870" algn="l"/>
              </a:tabLst>
            </a:pPr>
            <a:r>
              <a:rPr sz="2400" b="1" dirty="0">
                <a:latin typeface="Times New Roman"/>
                <a:cs typeface="Times New Roman"/>
              </a:rPr>
              <a:t>Normal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value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:	</a:t>
            </a:r>
            <a:r>
              <a:rPr sz="2400" b="1" spc="-5" dirty="0">
                <a:latin typeface="Times New Roman"/>
                <a:cs typeface="Times New Roman"/>
              </a:rPr>
              <a:t>120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spc="15" dirty="0">
                <a:latin typeface="Times New Roman"/>
                <a:cs typeface="Times New Roman"/>
              </a:rPr>
              <a:t>ml/mt.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93925" y="5264150"/>
            <a:ext cx="2081530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b="1" spc="-5" dirty="0">
                <a:latin typeface="Times New Roman"/>
                <a:cs typeface="Times New Roman"/>
              </a:rPr>
              <a:t>Disadvantages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43476" y="5191493"/>
            <a:ext cx="4107815" cy="90360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675"/>
              </a:spcBef>
            </a:pPr>
            <a:r>
              <a:rPr sz="2400" b="1" spc="5" dirty="0">
                <a:latin typeface="Times New Roman"/>
                <a:cs typeface="Times New Roman"/>
              </a:rPr>
              <a:t>n</a:t>
            </a:r>
            <a:r>
              <a:rPr sz="2400" b="1" spc="-20" dirty="0">
                <a:latin typeface="Times New Roman"/>
                <a:cs typeface="Times New Roman"/>
              </a:rPr>
              <a:t>ee</a:t>
            </a:r>
            <a:r>
              <a:rPr sz="2400" b="1" dirty="0">
                <a:latin typeface="Times New Roman"/>
                <a:cs typeface="Times New Roman"/>
              </a:rPr>
              <a:t>d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95" dirty="0">
                <a:latin typeface="Times New Roman"/>
                <a:cs typeface="Times New Roman"/>
              </a:rPr>
              <a:t>f</a:t>
            </a:r>
            <a:r>
              <a:rPr sz="2400" b="1" dirty="0">
                <a:latin typeface="Times New Roman"/>
                <a:cs typeface="Times New Roman"/>
              </a:rPr>
              <a:t>or</a:t>
            </a:r>
            <a:r>
              <a:rPr sz="2400" b="1" spc="-1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2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s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-114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V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5" dirty="0">
                <a:latin typeface="Times New Roman"/>
                <a:cs typeface="Times New Roman"/>
              </a:rPr>
              <a:t>d</a:t>
            </a:r>
            <a:r>
              <a:rPr sz="2400" b="1" spc="15" dirty="0">
                <a:latin typeface="Times New Roman"/>
                <a:cs typeface="Times New Roman"/>
              </a:rPr>
              <a:t>m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15" dirty="0">
                <a:latin typeface="Times New Roman"/>
                <a:cs typeface="Times New Roman"/>
              </a:rPr>
              <a:t>n</a:t>
            </a:r>
            <a:r>
              <a:rPr sz="2400" b="1" spc="-40" dirty="0">
                <a:latin typeface="Times New Roman"/>
                <a:cs typeface="Times New Roman"/>
              </a:rPr>
              <a:t>s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spc="-2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1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io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dirty="0">
                <a:latin typeface="Times New Roman"/>
                <a:cs typeface="Times New Roman"/>
              </a:rPr>
              <a:t>technically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20" dirty="0">
                <a:latin typeface="Times New Roman"/>
                <a:cs typeface="Times New Roman"/>
              </a:rPr>
              <a:t>difficulty</a:t>
            </a:r>
            <a:r>
              <a:rPr sz="2400" b="1" spc="-229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11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analysis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7920" y="710247"/>
            <a:ext cx="548894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5" dirty="0"/>
              <a:t>Blood</a:t>
            </a:r>
            <a:r>
              <a:rPr spc="85" dirty="0"/>
              <a:t> </a:t>
            </a:r>
            <a:r>
              <a:rPr spc="5" dirty="0"/>
              <a:t>analysis</a:t>
            </a:r>
            <a:r>
              <a:rPr spc="45" dirty="0"/>
              <a:t> </a:t>
            </a:r>
            <a:r>
              <a:rPr spc="-10" dirty="0"/>
              <a:t>of</a:t>
            </a:r>
            <a:r>
              <a:rPr spc="25" dirty="0"/>
              <a:t> </a:t>
            </a:r>
            <a:r>
              <a:rPr spc="-20" dirty="0"/>
              <a:t>Urea</a:t>
            </a:r>
            <a:r>
              <a:rPr spc="90" dirty="0"/>
              <a:t> </a:t>
            </a:r>
            <a:r>
              <a:rPr spc="20" dirty="0"/>
              <a:t>&amp;</a:t>
            </a:r>
            <a:r>
              <a:rPr spc="165" dirty="0"/>
              <a:t> </a:t>
            </a:r>
            <a:r>
              <a:rPr spc="-5" dirty="0"/>
              <a:t>Creatinine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21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4176395" y="2106887"/>
            <a:ext cx="3482975" cy="921385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40"/>
              </a:spcBef>
            </a:pPr>
            <a:r>
              <a:rPr sz="2400" b="1" dirty="0">
                <a:latin typeface="Times New Roman"/>
                <a:cs typeface="Times New Roman"/>
              </a:rPr>
              <a:t>(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normal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: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20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–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40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mg/dl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41275">
              <a:lnSpc>
                <a:spcPct val="100000"/>
              </a:lnSpc>
              <a:spcBef>
                <a:spcPts val="650"/>
              </a:spcBef>
            </a:pPr>
            <a:r>
              <a:rPr sz="2400" b="1" dirty="0">
                <a:latin typeface="Times New Roman"/>
                <a:cs typeface="Times New Roman"/>
              </a:rPr>
              <a:t>(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n</a:t>
            </a:r>
            <a:r>
              <a:rPr sz="2400" b="1" dirty="0">
                <a:latin typeface="Times New Roman"/>
                <a:cs typeface="Times New Roman"/>
              </a:rPr>
              <a:t>o</a:t>
            </a:r>
            <a:r>
              <a:rPr sz="2400" b="1" spc="-20" dirty="0">
                <a:latin typeface="Times New Roman"/>
                <a:cs typeface="Times New Roman"/>
              </a:rPr>
              <a:t>r</a:t>
            </a:r>
            <a:r>
              <a:rPr sz="2400" b="1" spc="15" dirty="0">
                <a:latin typeface="Times New Roman"/>
                <a:cs typeface="Times New Roman"/>
              </a:rPr>
              <a:t>m</a:t>
            </a:r>
            <a:r>
              <a:rPr sz="2400" b="1" dirty="0">
                <a:latin typeface="Times New Roman"/>
                <a:cs typeface="Times New Roman"/>
              </a:rPr>
              <a:t>al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: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0.5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–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1.5 </a:t>
            </a:r>
            <a:r>
              <a:rPr sz="2400" b="1" spc="20" dirty="0">
                <a:latin typeface="Times New Roman"/>
                <a:cs typeface="Times New Roman"/>
              </a:rPr>
              <a:t>m</a:t>
            </a:r>
            <a:r>
              <a:rPr sz="2400" b="1" dirty="0">
                <a:latin typeface="Times New Roman"/>
                <a:cs typeface="Times New Roman"/>
              </a:rPr>
              <a:t>g</a:t>
            </a:r>
            <a:r>
              <a:rPr sz="2400" b="1" spc="5" dirty="0">
                <a:latin typeface="Times New Roman"/>
                <a:cs typeface="Times New Roman"/>
              </a:rPr>
              <a:t>/</a:t>
            </a:r>
            <a:r>
              <a:rPr sz="2400" b="1" spc="10" dirty="0">
                <a:latin typeface="Times New Roman"/>
                <a:cs typeface="Times New Roman"/>
              </a:rPr>
              <a:t>d</a:t>
            </a:r>
            <a:r>
              <a:rPr sz="2400" b="1" dirty="0">
                <a:latin typeface="Times New Roman"/>
                <a:cs typeface="Times New Roman"/>
              </a:rPr>
              <a:t>l</a:t>
            </a:r>
            <a:r>
              <a:rPr sz="2400" b="1" spc="-1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365125" indent="-353060">
              <a:lnSpc>
                <a:spcPct val="100000"/>
              </a:lnSpc>
              <a:spcBef>
                <a:spcPts val="750"/>
              </a:spcBef>
              <a:buFont typeface="Arial MT"/>
              <a:buChar char="•"/>
              <a:tabLst>
                <a:tab pos="365125" algn="l"/>
                <a:tab pos="365760" algn="l"/>
              </a:tabLst>
            </a:pPr>
            <a:r>
              <a:rPr spc="-10" dirty="0"/>
              <a:t>Impairment</a:t>
            </a:r>
            <a:r>
              <a:rPr spc="15" dirty="0"/>
              <a:t> </a:t>
            </a:r>
            <a:r>
              <a:rPr dirty="0"/>
              <a:t>of</a:t>
            </a:r>
            <a:r>
              <a:rPr spc="45" dirty="0"/>
              <a:t> </a:t>
            </a:r>
            <a:r>
              <a:rPr spc="-20" dirty="0"/>
              <a:t>renal</a:t>
            </a:r>
            <a:r>
              <a:rPr spc="5" dirty="0"/>
              <a:t> </a:t>
            </a:r>
            <a:r>
              <a:rPr spc="15" dirty="0"/>
              <a:t>function</a:t>
            </a:r>
            <a:r>
              <a:rPr spc="-140" dirty="0"/>
              <a:t> </a:t>
            </a:r>
            <a:r>
              <a:rPr spc="-15" dirty="0"/>
              <a:t>results</a:t>
            </a:r>
            <a:r>
              <a:rPr spc="35" dirty="0"/>
              <a:t> </a:t>
            </a:r>
            <a:r>
              <a:rPr dirty="0"/>
              <a:t>in</a:t>
            </a:r>
            <a:r>
              <a:rPr spc="35" dirty="0"/>
              <a:t> </a:t>
            </a:r>
            <a:r>
              <a:rPr spc="-5" dirty="0"/>
              <a:t>elevation</a:t>
            </a:r>
            <a:r>
              <a:rPr spc="-120" dirty="0"/>
              <a:t> </a:t>
            </a:r>
            <a:r>
              <a:rPr dirty="0"/>
              <a:t>of</a:t>
            </a:r>
          </a:p>
          <a:p>
            <a:pPr marL="365125" indent="-353060">
              <a:lnSpc>
                <a:spcPct val="100000"/>
              </a:lnSpc>
              <a:spcBef>
                <a:spcPts val="650"/>
              </a:spcBef>
              <a:buFont typeface="Arial MT"/>
              <a:buChar char="•"/>
              <a:tabLst>
                <a:tab pos="365125" algn="l"/>
                <a:tab pos="365760" algn="l"/>
              </a:tabLst>
            </a:pPr>
            <a:r>
              <a:rPr spc="10" dirty="0"/>
              <a:t>Blood</a:t>
            </a:r>
            <a:r>
              <a:rPr spc="-95" dirty="0"/>
              <a:t> </a:t>
            </a:r>
            <a:r>
              <a:rPr spc="-30" dirty="0"/>
              <a:t>Urea</a:t>
            </a:r>
          </a:p>
          <a:p>
            <a:pPr marL="365125" indent="-353060">
              <a:lnSpc>
                <a:spcPct val="100000"/>
              </a:lnSpc>
              <a:spcBef>
                <a:spcPts val="645"/>
              </a:spcBef>
              <a:buFont typeface="Arial MT"/>
              <a:buChar char="•"/>
              <a:tabLst>
                <a:tab pos="365125" algn="l"/>
                <a:tab pos="365760" algn="l"/>
              </a:tabLst>
            </a:pPr>
            <a:r>
              <a:rPr spc="-10" dirty="0"/>
              <a:t>Creatinine</a:t>
            </a:r>
          </a:p>
          <a:p>
            <a:pPr marL="365125" marR="5080" indent="-343535">
              <a:lnSpc>
                <a:spcPts val="2850"/>
              </a:lnSpc>
              <a:spcBef>
                <a:spcPts val="1070"/>
              </a:spcBef>
              <a:buFont typeface="Arial MT"/>
              <a:buChar char="•"/>
              <a:tabLst>
                <a:tab pos="365125" algn="l"/>
                <a:tab pos="365760" algn="l"/>
                <a:tab pos="7104380" algn="l"/>
              </a:tabLst>
            </a:pPr>
            <a:r>
              <a:rPr spc="25" dirty="0"/>
              <a:t>P</a:t>
            </a:r>
            <a:r>
              <a:rPr dirty="0"/>
              <a:t>la</a:t>
            </a:r>
            <a:r>
              <a:rPr spc="-30" dirty="0"/>
              <a:t>s</a:t>
            </a:r>
            <a:r>
              <a:rPr spc="20" dirty="0"/>
              <a:t>m</a:t>
            </a:r>
            <a:r>
              <a:rPr dirty="0"/>
              <a:t>a</a:t>
            </a:r>
            <a:r>
              <a:rPr spc="-70" dirty="0"/>
              <a:t> </a:t>
            </a:r>
            <a:r>
              <a:rPr spc="10" dirty="0"/>
              <a:t>u</a:t>
            </a:r>
            <a:r>
              <a:rPr spc="-95" dirty="0"/>
              <a:t>r</a:t>
            </a:r>
            <a:r>
              <a:rPr spc="-20" dirty="0"/>
              <a:t>e</a:t>
            </a:r>
            <a:r>
              <a:rPr dirty="0"/>
              <a:t>a</a:t>
            </a:r>
            <a:r>
              <a:rPr spc="70" dirty="0"/>
              <a:t> </a:t>
            </a:r>
            <a:r>
              <a:rPr dirty="0"/>
              <a:t>is</a:t>
            </a:r>
            <a:r>
              <a:rPr spc="-30" dirty="0"/>
              <a:t> </a:t>
            </a:r>
            <a:r>
              <a:rPr dirty="0"/>
              <a:t>l</a:t>
            </a:r>
            <a:r>
              <a:rPr spc="-10" dirty="0"/>
              <a:t>e</a:t>
            </a:r>
            <a:r>
              <a:rPr spc="-35" dirty="0"/>
              <a:t>s</a:t>
            </a:r>
            <a:r>
              <a:rPr dirty="0"/>
              <a:t>s</a:t>
            </a:r>
            <a:r>
              <a:rPr spc="50" dirty="0"/>
              <a:t> </a:t>
            </a:r>
            <a:r>
              <a:rPr spc="-95" dirty="0"/>
              <a:t>r</a:t>
            </a:r>
            <a:r>
              <a:rPr spc="-20" dirty="0"/>
              <a:t>e</a:t>
            </a:r>
            <a:r>
              <a:rPr dirty="0"/>
              <a:t>l</a:t>
            </a:r>
            <a:r>
              <a:rPr spc="10" dirty="0"/>
              <a:t>i</a:t>
            </a:r>
            <a:r>
              <a:rPr dirty="0"/>
              <a:t>a</a:t>
            </a:r>
            <a:r>
              <a:rPr spc="5" dirty="0"/>
              <a:t>b</a:t>
            </a:r>
            <a:r>
              <a:rPr dirty="0"/>
              <a:t>le </a:t>
            </a:r>
            <a:r>
              <a:rPr spc="20" dirty="0"/>
              <a:t>t</a:t>
            </a:r>
            <a:r>
              <a:rPr spc="10" dirty="0"/>
              <a:t>h</a:t>
            </a:r>
            <a:r>
              <a:rPr dirty="0"/>
              <a:t>an</a:t>
            </a:r>
            <a:r>
              <a:rPr spc="-55" dirty="0"/>
              <a:t> </a:t>
            </a:r>
            <a:r>
              <a:rPr spc="-20" dirty="0"/>
              <a:t>c</a:t>
            </a:r>
            <a:r>
              <a:rPr spc="-95" dirty="0"/>
              <a:t>r</a:t>
            </a:r>
            <a:r>
              <a:rPr spc="-20" dirty="0"/>
              <a:t>e</a:t>
            </a:r>
            <a:r>
              <a:rPr dirty="0"/>
              <a:t>a</a:t>
            </a:r>
            <a:r>
              <a:rPr spc="20" dirty="0"/>
              <a:t>t</a:t>
            </a:r>
            <a:r>
              <a:rPr dirty="0"/>
              <a:t>i</a:t>
            </a:r>
            <a:r>
              <a:rPr spc="15" dirty="0"/>
              <a:t>n</a:t>
            </a:r>
            <a:r>
              <a:rPr dirty="0"/>
              <a:t>i</a:t>
            </a:r>
            <a:r>
              <a:rPr spc="15" dirty="0"/>
              <a:t>n</a:t>
            </a:r>
            <a:r>
              <a:rPr dirty="0"/>
              <a:t>e</a:t>
            </a:r>
            <a:r>
              <a:rPr spc="-80" dirty="0"/>
              <a:t> </a:t>
            </a:r>
            <a:r>
              <a:rPr spc="10" dirty="0"/>
              <a:t>b</a:t>
            </a:r>
            <a:r>
              <a:rPr spc="-20" dirty="0"/>
              <a:t>ec</a:t>
            </a:r>
            <a:r>
              <a:rPr dirty="0"/>
              <a:t>a</a:t>
            </a:r>
            <a:r>
              <a:rPr spc="10" dirty="0"/>
              <a:t>u</a:t>
            </a:r>
            <a:r>
              <a:rPr spc="-35" dirty="0"/>
              <a:t>s</a:t>
            </a:r>
            <a:r>
              <a:rPr dirty="0"/>
              <a:t>e	it</a:t>
            </a:r>
            <a:r>
              <a:rPr spc="-45" dirty="0"/>
              <a:t> </a:t>
            </a:r>
            <a:r>
              <a:rPr dirty="0"/>
              <a:t>is</a:t>
            </a:r>
            <a:r>
              <a:rPr spc="-30" dirty="0"/>
              <a:t> </a:t>
            </a:r>
            <a:r>
              <a:rPr dirty="0"/>
              <a:t>a</a:t>
            </a:r>
            <a:r>
              <a:rPr spc="95" dirty="0"/>
              <a:t>ff</a:t>
            </a:r>
            <a:r>
              <a:rPr spc="-15" dirty="0"/>
              <a:t>ec</a:t>
            </a:r>
            <a:r>
              <a:rPr spc="20" dirty="0"/>
              <a:t>t</a:t>
            </a:r>
            <a:r>
              <a:rPr spc="-15" dirty="0"/>
              <a:t>e</a:t>
            </a:r>
            <a:r>
              <a:rPr dirty="0"/>
              <a:t>d</a:t>
            </a:r>
            <a:r>
              <a:rPr spc="-130" dirty="0"/>
              <a:t> </a:t>
            </a:r>
            <a:r>
              <a:rPr spc="10" dirty="0"/>
              <a:t>b</a:t>
            </a:r>
            <a:r>
              <a:rPr dirty="0"/>
              <a:t>y  dietary</a:t>
            </a:r>
            <a:r>
              <a:rPr spc="-10" dirty="0"/>
              <a:t> </a:t>
            </a:r>
            <a:r>
              <a:rPr spc="-15" dirty="0"/>
              <a:t>protein</a:t>
            </a:r>
            <a:r>
              <a:rPr spc="45" dirty="0"/>
              <a:t> </a:t>
            </a:r>
            <a:r>
              <a:rPr dirty="0"/>
              <a:t>&amp;</a:t>
            </a:r>
            <a:r>
              <a:rPr spc="-55" dirty="0"/>
              <a:t> </a:t>
            </a:r>
            <a:r>
              <a:rPr dirty="0"/>
              <a:t>liver</a:t>
            </a:r>
            <a:r>
              <a:rPr spc="-90" dirty="0"/>
              <a:t> </a:t>
            </a:r>
            <a:r>
              <a:rPr spc="15" dirty="0"/>
              <a:t>function</a:t>
            </a:r>
          </a:p>
          <a:p>
            <a:pPr marL="365125" indent="-343535">
              <a:lnSpc>
                <a:spcPct val="100000"/>
              </a:lnSpc>
              <a:spcBef>
                <a:spcPts val="565"/>
              </a:spcBef>
              <a:buFont typeface="Arial MT"/>
              <a:buChar char="•"/>
              <a:tabLst>
                <a:tab pos="365125" algn="l"/>
                <a:tab pos="365760" algn="l"/>
              </a:tabLst>
            </a:pPr>
            <a:r>
              <a:rPr dirty="0"/>
              <a:t>So, </a:t>
            </a:r>
            <a:r>
              <a:rPr spc="-10" dirty="0"/>
              <a:t>Creatinine</a:t>
            </a:r>
            <a:r>
              <a:rPr spc="-80" dirty="0"/>
              <a:t> </a:t>
            </a:r>
            <a:r>
              <a:rPr dirty="0"/>
              <a:t>is</a:t>
            </a:r>
            <a:r>
              <a:rPr spc="-25" dirty="0"/>
              <a:t> </a:t>
            </a:r>
            <a:r>
              <a:rPr spc="-20" dirty="0"/>
              <a:t>more</a:t>
            </a:r>
            <a:r>
              <a:rPr spc="-10" dirty="0"/>
              <a:t> </a:t>
            </a:r>
            <a:r>
              <a:rPr spc="-5" dirty="0"/>
              <a:t>sensitive</a:t>
            </a:r>
            <a:r>
              <a:rPr spc="-20" dirty="0"/>
              <a:t> </a:t>
            </a:r>
            <a:r>
              <a:rPr spc="-5" dirty="0"/>
              <a:t>Renal</a:t>
            </a:r>
            <a:r>
              <a:rPr spc="-65" dirty="0"/>
              <a:t> </a:t>
            </a:r>
            <a:r>
              <a:rPr spc="5" dirty="0"/>
              <a:t>Function</a:t>
            </a:r>
            <a:r>
              <a:rPr spc="-40" dirty="0"/>
              <a:t> </a:t>
            </a:r>
            <a:r>
              <a:rPr spc="-120" dirty="0"/>
              <a:t>Test.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59864" y="628332"/>
            <a:ext cx="3110865" cy="922019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745"/>
              </a:spcBef>
              <a:buClr>
                <a:srgbClr val="FF0000"/>
              </a:buClr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Uremia</a:t>
            </a:r>
            <a:r>
              <a:rPr sz="2400" b="1" spc="-1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650"/>
              </a:spcBef>
              <a:buFont typeface="Arial MT"/>
              <a:buChar char="•"/>
              <a:tabLst>
                <a:tab pos="355600" algn="l"/>
                <a:tab pos="356235" algn="l"/>
                <a:tab pos="1918335" algn="l"/>
              </a:tabLst>
            </a:pPr>
            <a:r>
              <a:rPr sz="2400" b="1" u="heavy" spc="-10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</a:t>
            </a:r>
            <a:r>
              <a:rPr sz="2400" b="1" u="heavy" spc="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</a:t>
            </a:r>
            <a:r>
              <a:rPr sz="2400" b="1" u="heavy" spc="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</a:t>
            </a:r>
            <a:r>
              <a:rPr sz="2400" b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</a:t>
            </a:r>
            <a:r>
              <a:rPr sz="2400" b="1" u="heavy" spc="-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</a:t>
            </a:r>
            <a:r>
              <a:rPr sz="2400" b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	</a:t>
            </a:r>
            <a:r>
              <a:rPr sz="2400" b="1" u="heavy" spc="-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u</a:t>
            </a:r>
            <a:r>
              <a:rPr sz="2400" b="1" u="heavy" spc="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</a:t>
            </a:r>
            <a:r>
              <a:rPr sz="2400" b="1" u="heavy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</a:t>
            </a:r>
            <a:r>
              <a:rPr sz="2400" b="1" u="heavy" spc="-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</a:t>
            </a:r>
            <a:r>
              <a:rPr sz="2400" b="1" u="heavy" spc="8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</a:t>
            </a:r>
            <a:r>
              <a:rPr sz="2400" b="1" spc="-1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807709" y="1625536"/>
            <a:ext cx="310451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-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20" dirty="0">
                <a:latin typeface="Times New Roman"/>
                <a:cs typeface="Times New Roman"/>
              </a:rPr>
              <a:t>nt</a:t>
            </a:r>
            <a:r>
              <a:rPr sz="2400" b="1" spc="-15" dirty="0">
                <a:latin typeface="Times New Roman"/>
                <a:cs typeface="Times New Roman"/>
              </a:rPr>
              <a:t>e</a:t>
            </a:r>
            <a:r>
              <a:rPr sz="2400" b="1" spc="-35" dirty="0">
                <a:latin typeface="Times New Roman"/>
                <a:cs typeface="Times New Roman"/>
              </a:rPr>
              <a:t>s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20" dirty="0">
                <a:latin typeface="Times New Roman"/>
                <a:cs typeface="Times New Roman"/>
              </a:rPr>
              <a:t>n</a:t>
            </a:r>
            <a:r>
              <a:rPr sz="2400" b="1" dirty="0">
                <a:latin typeface="Times New Roman"/>
                <a:cs typeface="Times New Roman"/>
              </a:rPr>
              <a:t>al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</a:t>
            </a:r>
            <a:r>
              <a:rPr sz="2400" b="1" spc="10" dirty="0">
                <a:latin typeface="Times New Roman"/>
                <a:cs typeface="Times New Roman"/>
              </a:rPr>
              <a:t>b</a:t>
            </a:r>
            <a:r>
              <a:rPr sz="2400" b="1" spc="-35" dirty="0">
                <a:latin typeface="Times New Roman"/>
                <a:cs typeface="Times New Roman"/>
              </a:rPr>
              <a:t>s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spc="-15" dirty="0">
                <a:latin typeface="Times New Roman"/>
                <a:cs typeface="Times New Roman"/>
              </a:rPr>
              <a:t>r</a:t>
            </a:r>
            <a:r>
              <a:rPr sz="2400" b="1" spc="10" dirty="0">
                <a:latin typeface="Times New Roman"/>
                <a:cs typeface="Times New Roman"/>
              </a:rPr>
              <a:t>u</a:t>
            </a:r>
            <a:r>
              <a:rPr sz="2400" b="1" spc="-15" dirty="0">
                <a:latin typeface="Times New Roman"/>
                <a:cs typeface="Times New Roman"/>
              </a:rPr>
              <a:t>c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5" dirty="0">
                <a:latin typeface="Times New Roman"/>
                <a:cs typeface="Times New Roman"/>
              </a:rPr>
              <a:t>o</a:t>
            </a:r>
            <a:r>
              <a:rPr sz="2400" b="1" dirty="0">
                <a:latin typeface="Times New Roman"/>
                <a:cs typeface="Times New Roman"/>
              </a:rPr>
              <a:t>n</a:t>
            </a:r>
            <a:r>
              <a:rPr sz="2400" b="1" spc="-204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,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03145" y="1524571"/>
            <a:ext cx="4260215" cy="2552700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584200" indent="-572135">
              <a:lnSpc>
                <a:spcPct val="100000"/>
              </a:lnSpc>
              <a:spcBef>
                <a:spcPts val="670"/>
              </a:spcBef>
              <a:buFont typeface="Arial MT"/>
              <a:buChar char="-"/>
              <a:tabLst>
                <a:tab pos="584200" algn="l"/>
                <a:tab pos="584835" algn="l"/>
              </a:tabLst>
            </a:pPr>
            <a:r>
              <a:rPr sz="2400" b="1" spc="-5" dirty="0">
                <a:latin typeface="Arial"/>
                <a:cs typeface="Arial"/>
              </a:rPr>
              <a:t>Dehydration</a:t>
            </a:r>
            <a:endParaRPr sz="2400">
              <a:latin typeface="Arial"/>
              <a:cs typeface="Arial"/>
            </a:endParaRPr>
          </a:p>
          <a:p>
            <a:pPr marL="584200" marR="1348105" indent="-572135">
              <a:lnSpc>
                <a:spcPct val="101699"/>
              </a:lnSpc>
              <a:spcBef>
                <a:spcPts val="525"/>
              </a:spcBef>
              <a:buFont typeface="Arial MT"/>
              <a:buChar char="-"/>
              <a:tabLst>
                <a:tab pos="584200" algn="l"/>
                <a:tab pos="584835" algn="l"/>
              </a:tabLst>
            </a:pPr>
            <a:r>
              <a:rPr sz="2400" b="1" spc="10" dirty="0">
                <a:latin typeface="Arial"/>
                <a:cs typeface="Arial"/>
              </a:rPr>
              <a:t>diarrhea, </a:t>
            </a:r>
            <a:r>
              <a:rPr sz="2400" b="1" spc="1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severe</a:t>
            </a:r>
            <a:r>
              <a:rPr sz="2400" b="1" spc="-10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vomiting</a:t>
            </a:r>
            <a:endParaRPr sz="2400">
              <a:latin typeface="Arial"/>
              <a:cs typeface="Arial"/>
            </a:endParaRPr>
          </a:p>
          <a:p>
            <a:pPr marL="860425" lvl="1" indent="-276860">
              <a:lnSpc>
                <a:spcPct val="100000"/>
              </a:lnSpc>
              <a:spcBef>
                <a:spcPts val="570"/>
              </a:spcBef>
              <a:buFont typeface="Arial MT"/>
              <a:buChar char="-"/>
              <a:tabLst>
                <a:tab pos="860425" algn="l"/>
                <a:tab pos="861060" algn="l"/>
              </a:tabLst>
            </a:pPr>
            <a:r>
              <a:rPr sz="2400" b="1" spc="-10" dirty="0">
                <a:latin typeface="Arial"/>
                <a:cs typeface="Arial"/>
              </a:rPr>
              <a:t>D</a:t>
            </a:r>
            <a:r>
              <a:rPr sz="2400" b="1" spc="75" dirty="0">
                <a:latin typeface="Arial"/>
                <a:cs typeface="Arial"/>
              </a:rPr>
              <a:t>i</a:t>
            </a:r>
            <a:r>
              <a:rPr sz="2400" b="1" spc="10" dirty="0">
                <a:latin typeface="Arial"/>
                <a:cs typeface="Arial"/>
              </a:rPr>
              <a:t>a</a:t>
            </a:r>
            <a:r>
              <a:rPr sz="2400" b="1" spc="-45" dirty="0">
                <a:latin typeface="Arial"/>
                <a:cs typeface="Arial"/>
              </a:rPr>
              <a:t>b</a:t>
            </a:r>
            <a:r>
              <a:rPr sz="2400" b="1" spc="10" dirty="0">
                <a:latin typeface="Arial"/>
                <a:cs typeface="Arial"/>
              </a:rPr>
              <a:t>e</a:t>
            </a:r>
            <a:r>
              <a:rPr sz="2400" b="1" spc="20" dirty="0">
                <a:latin typeface="Arial"/>
                <a:cs typeface="Arial"/>
              </a:rPr>
              <a:t>t</a:t>
            </a:r>
            <a:r>
              <a:rPr sz="2400" b="1" spc="75" dirty="0">
                <a:latin typeface="Arial"/>
                <a:cs typeface="Arial"/>
              </a:rPr>
              <a:t>i</a:t>
            </a:r>
            <a:r>
              <a:rPr sz="2400" b="1" dirty="0">
                <a:latin typeface="Arial"/>
                <a:cs typeface="Arial"/>
              </a:rPr>
              <a:t>c</a:t>
            </a:r>
            <a:r>
              <a:rPr sz="2400" b="1" spc="-260" dirty="0">
                <a:latin typeface="Arial"/>
                <a:cs typeface="Arial"/>
              </a:rPr>
              <a:t> </a:t>
            </a:r>
            <a:r>
              <a:rPr sz="2400" b="1" spc="10" dirty="0">
                <a:latin typeface="Arial"/>
                <a:cs typeface="Arial"/>
              </a:rPr>
              <a:t>c</a:t>
            </a:r>
            <a:r>
              <a:rPr sz="2400" b="1" spc="-45" dirty="0">
                <a:latin typeface="Arial"/>
                <a:cs typeface="Arial"/>
              </a:rPr>
              <a:t>o</a:t>
            </a:r>
            <a:r>
              <a:rPr sz="2400" b="1" spc="-40" dirty="0">
                <a:latin typeface="Arial"/>
                <a:cs typeface="Arial"/>
              </a:rPr>
              <a:t>m</a:t>
            </a:r>
            <a:r>
              <a:rPr sz="2400" b="1" spc="10" dirty="0">
                <a:latin typeface="Arial"/>
                <a:cs typeface="Arial"/>
              </a:rPr>
              <a:t>a</a:t>
            </a:r>
            <a:r>
              <a:rPr sz="2400" b="1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774700" lvl="1" indent="-191135">
              <a:lnSpc>
                <a:spcPct val="100000"/>
              </a:lnSpc>
              <a:spcBef>
                <a:spcPts val="575"/>
              </a:spcBef>
              <a:buFont typeface="Arial MT"/>
              <a:buChar char="-"/>
              <a:tabLst>
                <a:tab pos="775335" algn="l"/>
              </a:tabLst>
            </a:pPr>
            <a:r>
              <a:rPr sz="2400" b="1" dirty="0">
                <a:latin typeface="Arial"/>
                <a:cs typeface="Arial"/>
              </a:rPr>
              <a:t>severe</a:t>
            </a:r>
            <a:r>
              <a:rPr sz="2400" b="1" spc="-85" dirty="0">
                <a:latin typeface="Arial"/>
                <a:cs typeface="Arial"/>
              </a:rPr>
              <a:t> </a:t>
            </a:r>
            <a:r>
              <a:rPr sz="2400" b="1" spc="-20" dirty="0">
                <a:latin typeface="Arial"/>
                <a:cs typeface="Arial"/>
              </a:rPr>
              <a:t>burns</a:t>
            </a:r>
            <a:endParaRPr sz="2400">
              <a:latin typeface="Arial"/>
              <a:cs typeface="Arial"/>
            </a:endParaRPr>
          </a:p>
          <a:p>
            <a:pPr marL="584200">
              <a:lnSpc>
                <a:spcPct val="100000"/>
              </a:lnSpc>
              <a:spcBef>
                <a:spcPts val="275"/>
              </a:spcBef>
            </a:pPr>
            <a:r>
              <a:rPr sz="1800" b="1" dirty="0">
                <a:latin typeface="Arial"/>
                <a:cs typeface="Arial"/>
              </a:rPr>
              <a:t>-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Fever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and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severe</a:t>
            </a:r>
            <a:r>
              <a:rPr sz="2400" b="1" spc="35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infections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65045" y="904684"/>
            <a:ext cx="4452620" cy="4259580"/>
          </a:xfrm>
          <a:prstGeom prst="rect">
            <a:avLst/>
          </a:prstGeom>
        </p:spPr>
        <p:txBody>
          <a:bodyPr vert="horz" wrap="square" lIns="0" tIns="20002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Renal</a:t>
            </a:r>
            <a:r>
              <a:rPr sz="2400" b="1" u="heavy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uremia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1108075" lvl="1" indent="-181610">
              <a:lnSpc>
                <a:spcPct val="100000"/>
              </a:lnSpc>
              <a:spcBef>
                <a:spcPts val="1475"/>
              </a:spcBef>
              <a:buFont typeface="Times New Roman"/>
              <a:buChar char="-"/>
              <a:tabLst>
                <a:tab pos="1108710" algn="l"/>
              </a:tabLst>
            </a:pPr>
            <a:r>
              <a:rPr sz="2400" b="1" dirty="0">
                <a:latin typeface="Times New Roman"/>
                <a:cs typeface="Times New Roman"/>
              </a:rPr>
              <a:t>Acute</a:t>
            </a:r>
            <a:r>
              <a:rPr sz="2400" b="1" spc="-114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glomerulonephritis</a:t>
            </a:r>
            <a:endParaRPr sz="2400">
              <a:latin typeface="Times New Roman"/>
              <a:cs typeface="Times New Roman"/>
            </a:endParaRPr>
          </a:p>
          <a:p>
            <a:pPr marL="1118235" lvl="1" indent="-191135">
              <a:lnSpc>
                <a:spcPct val="100000"/>
              </a:lnSpc>
              <a:spcBef>
                <a:spcPts val="800"/>
              </a:spcBef>
              <a:buFont typeface="Times New Roman"/>
              <a:buChar char="-"/>
              <a:tabLst>
                <a:tab pos="1118235" algn="l"/>
              </a:tabLst>
            </a:pPr>
            <a:r>
              <a:rPr sz="2400" b="1" spc="-15" dirty="0">
                <a:latin typeface="Times New Roman"/>
                <a:cs typeface="Times New Roman"/>
              </a:rPr>
              <a:t>Nephrosis</a:t>
            </a:r>
            <a:endParaRPr sz="2400">
              <a:latin typeface="Times New Roman"/>
              <a:cs typeface="Times New Roman"/>
            </a:endParaRPr>
          </a:p>
          <a:p>
            <a:pPr marL="1118235" lvl="1" indent="-191135">
              <a:lnSpc>
                <a:spcPct val="100000"/>
              </a:lnSpc>
              <a:spcBef>
                <a:spcPts val="645"/>
              </a:spcBef>
              <a:buFont typeface="Times New Roman"/>
              <a:buChar char="-"/>
              <a:tabLst>
                <a:tab pos="1118235" algn="l"/>
              </a:tabLst>
            </a:pPr>
            <a:r>
              <a:rPr sz="2400" b="1" spc="55" dirty="0">
                <a:latin typeface="Times New Roman"/>
                <a:cs typeface="Times New Roman"/>
              </a:rPr>
              <a:t>M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5" dirty="0">
                <a:latin typeface="Times New Roman"/>
                <a:cs typeface="Times New Roman"/>
              </a:rPr>
              <a:t>li</a:t>
            </a:r>
            <a:r>
              <a:rPr sz="2400" b="1" dirty="0">
                <a:latin typeface="Times New Roman"/>
                <a:cs typeface="Times New Roman"/>
              </a:rPr>
              <a:t>g</a:t>
            </a:r>
            <a:r>
              <a:rPr sz="2400" b="1" spc="10" dirty="0">
                <a:latin typeface="Times New Roman"/>
                <a:cs typeface="Times New Roman"/>
              </a:rPr>
              <a:t>n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10" dirty="0">
                <a:latin typeface="Times New Roman"/>
                <a:cs typeface="Times New Roman"/>
              </a:rPr>
              <a:t>n</a:t>
            </a:r>
            <a:r>
              <a:rPr sz="2400" b="1" dirty="0">
                <a:latin typeface="Times New Roman"/>
                <a:cs typeface="Times New Roman"/>
              </a:rPr>
              <a:t>t</a:t>
            </a:r>
            <a:r>
              <a:rPr sz="2400" b="1" spc="-200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h</a:t>
            </a:r>
            <a:r>
              <a:rPr sz="2400" b="1" spc="-80" dirty="0">
                <a:latin typeface="Times New Roman"/>
                <a:cs typeface="Times New Roman"/>
              </a:rPr>
              <a:t>y</a:t>
            </a:r>
            <a:r>
              <a:rPr sz="2400" b="1" spc="10" dirty="0">
                <a:latin typeface="Times New Roman"/>
                <a:cs typeface="Times New Roman"/>
              </a:rPr>
              <a:t>p</a:t>
            </a:r>
            <a:r>
              <a:rPr sz="2400" b="1" spc="-20" dirty="0">
                <a:latin typeface="Times New Roman"/>
                <a:cs typeface="Times New Roman"/>
              </a:rPr>
              <a:t>er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spc="10" dirty="0">
                <a:latin typeface="Times New Roman"/>
                <a:cs typeface="Times New Roman"/>
              </a:rPr>
              <a:t>n</a:t>
            </a:r>
            <a:r>
              <a:rPr sz="2400" b="1" spc="-35" dirty="0">
                <a:latin typeface="Times New Roman"/>
                <a:cs typeface="Times New Roman"/>
              </a:rPr>
              <a:t>s</a:t>
            </a:r>
            <a:r>
              <a:rPr sz="2400" b="1" dirty="0">
                <a:latin typeface="Times New Roman"/>
                <a:cs typeface="Times New Roman"/>
              </a:rPr>
              <a:t>ion</a:t>
            </a:r>
            <a:endParaRPr sz="2400">
              <a:latin typeface="Times New Roman"/>
              <a:cs typeface="Times New Roman"/>
            </a:endParaRPr>
          </a:p>
          <a:p>
            <a:pPr marL="1118235" lvl="1" indent="-191135">
              <a:lnSpc>
                <a:spcPct val="100000"/>
              </a:lnSpc>
              <a:spcBef>
                <a:spcPts val="575"/>
              </a:spcBef>
              <a:buFont typeface="Times New Roman"/>
              <a:buChar char="-"/>
              <a:tabLst>
                <a:tab pos="1118235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Chronic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pyelonephritis</a:t>
            </a:r>
            <a:endParaRPr sz="24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645"/>
              </a:spcBef>
              <a:buFont typeface="Arial MT"/>
              <a:buChar char="•"/>
              <a:tabLst>
                <a:tab pos="355600" algn="l"/>
                <a:tab pos="356235" algn="l"/>
                <a:tab pos="2176145" algn="l"/>
                <a:tab pos="3338829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Post</a:t>
            </a:r>
            <a:r>
              <a:rPr sz="2400" b="1" spc="4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–renal	</a:t>
            </a:r>
            <a:r>
              <a:rPr sz="2400" b="1" spc="-15" dirty="0">
                <a:latin typeface="Times New Roman"/>
                <a:cs typeface="Times New Roman"/>
              </a:rPr>
              <a:t>uremia	</a:t>
            </a:r>
            <a:r>
              <a:rPr sz="2400" b="1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1203960" lvl="1" indent="-277495">
              <a:lnSpc>
                <a:spcPct val="100000"/>
              </a:lnSpc>
              <a:spcBef>
                <a:spcPts val="580"/>
              </a:spcBef>
              <a:buFont typeface="Times New Roman"/>
              <a:buChar char="-"/>
              <a:tabLst>
                <a:tab pos="1203960" algn="l"/>
                <a:tab pos="1204595" algn="l"/>
              </a:tabLst>
            </a:pPr>
            <a:r>
              <a:rPr sz="2400" b="1" dirty="0">
                <a:latin typeface="Times New Roman"/>
                <a:cs typeface="Times New Roman"/>
              </a:rPr>
              <a:t>Stones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urinary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tract</a:t>
            </a:r>
            <a:endParaRPr sz="2400">
              <a:latin typeface="Times New Roman"/>
              <a:cs typeface="Times New Roman"/>
            </a:endParaRPr>
          </a:p>
          <a:p>
            <a:pPr marL="1203960" lvl="1" indent="-277495">
              <a:lnSpc>
                <a:spcPct val="100000"/>
              </a:lnSpc>
              <a:spcBef>
                <a:spcPts val="570"/>
              </a:spcBef>
              <a:buFont typeface="Times New Roman"/>
              <a:buChar char="-"/>
              <a:tabLst>
                <a:tab pos="1203960" algn="l"/>
                <a:tab pos="1204595" algn="l"/>
                <a:tab pos="2671445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Enlarged	prostate</a:t>
            </a:r>
            <a:endParaRPr sz="2400">
              <a:latin typeface="Times New Roman"/>
              <a:cs typeface="Times New Roman"/>
            </a:endParaRPr>
          </a:p>
          <a:p>
            <a:pPr marL="1203960" lvl="1" indent="-277495">
              <a:lnSpc>
                <a:spcPct val="100000"/>
              </a:lnSpc>
              <a:spcBef>
                <a:spcPts val="650"/>
              </a:spcBef>
              <a:buFont typeface="Times New Roman"/>
              <a:buChar char="-"/>
              <a:tabLst>
                <a:tab pos="1203960" algn="l"/>
                <a:tab pos="1204595" algn="l"/>
              </a:tabLst>
            </a:pPr>
            <a:r>
              <a:rPr sz="2400" b="1" spc="-254" dirty="0">
                <a:latin typeface="Times New Roman"/>
                <a:cs typeface="Times New Roman"/>
              </a:rPr>
              <a:t>T</a:t>
            </a:r>
            <a:r>
              <a:rPr sz="2400" b="1" spc="10" dirty="0">
                <a:latin typeface="Times New Roman"/>
                <a:cs typeface="Times New Roman"/>
              </a:rPr>
              <a:t>u</a:t>
            </a:r>
            <a:r>
              <a:rPr sz="2400" b="1" spc="20" dirty="0">
                <a:latin typeface="Times New Roman"/>
                <a:cs typeface="Times New Roman"/>
              </a:rPr>
              <a:t>m</a:t>
            </a:r>
            <a:r>
              <a:rPr sz="2400" b="1" dirty="0">
                <a:latin typeface="Times New Roman"/>
                <a:cs typeface="Times New Roman"/>
              </a:rPr>
              <a:t>o</a:t>
            </a:r>
            <a:r>
              <a:rPr sz="2400" b="1" spc="-2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s</a:t>
            </a:r>
            <a:r>
              <a:rPr sz="2400" b="1" spc="-254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b</a:t>
            </a:r>
            <a:r>
              <a:rPr sz="2400" b="1" dirty="0">
                <a:latin typeface="Times New Roman"/>
                <a:cs typeface="Times New Roman"/>
              </a:rPr>
              <a:t>la</a:t>
            </a:r>
            <a:r>
              <a:rPr sz="2400" b="1" spc="15" dirty="0">
                <a:latin typeface="Times New Roman"/>
                <a:cs typeface="Times New Roman"/>
              </a:rPr>
              <a:t>d</a:t>
            </a:r>
            <a:r>
              <a:rPr sz="2400" b="1" spc="10" dirty="0">
                <a:latin typeface="Times New Roman"/>
                <a:cs typeface="Times New Roman"/>
              </a:rPr>
              <a:t>d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r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23</a:t>
            </a:fld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18029" y="481266"/>
            <a:ext cx="217233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10" dirty="0"/>
              <a:t>Urine</a:t>
            </a:r>
            <a:r>
              <a:rPr spc="-55" dirty="0"/>
              <a:t> </a:t>
            </a:r>
            <a:r>
              <a:rPr spc="5" dirty="0"/>
              <a:t>analysis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24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917319" y="1095311"/>
            <a:ext cx="3634740" cy="4002404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Physical </a:t>
            </a:r>
            <a:r>
              <a:rPr sz="2400" b="1" dirty="0">
                <a:latin typeface="Times New Roman"/>
                <a:cs typeface="Times New Roman"/>
              </a:rPr>
              <a:t>examination</a:t>
            </a:r>
            <a:endParaRPr sz="24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dirty="0">
                <a:latin typeface="Times New Roman"/>
                <a:cs typeface="Times New Roman"/>
              </a:rPr>
              <a:t>Chemical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examination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20000"/>
              </a:lnSpc>
              <a:spcBef>
                <a:spcPts val="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Microscopic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examination </a:t>
            </a:r>
            <a:r>
              <a:rPr sz="2400" b="1" spc="-585" dirty="0">
                <a:solidFill>
                  <a:srgbClr val="6E2E9F"/>
                </a:solidFill>
                <a:latin typeface="Times New Roman"/>
                <a:cs typeface="Times New Roman"/>
              </a:rPr>
              <a:t> </a:t>
            </a:r>
            <a:r>
              <a:rPr sz="2400" b="1" u="heavy" spc="-10" dirty="0">
                <a:solidFill>
                  <a:srgbClr val="6E2E9F"/>
                </a:solidFill>
                <a:uFill>
                  <a:solidFill>
                    <a:srgbClr val="6E2E9F"/>
                  </a:solidFill>
                </a:uFill>
                <a:latin typeface="Times New Roman"/>
                <a:cs typeface="Times New Roman"/>
              </a:rPr>
              <a:t>Physical</a:t>
            </a:r>
            <a:r>
              <a:rPr sz="2400" b="1" u="heavy" spc="-5" dirty="0">
                <a:solidFill>
                  <a:srgbClr val="6E2E9F"/>
                </a:solidFill>
                <a:uFill>
                  <a:solidFill>
                    <a:srgbClr val="6E2E9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dirty="0">
                <a:solidFill>
                  <a:srgbClr val="6E2E9F"/>
                </a:solidFill>
                <a:uFill>
                  <a:solidFill>
                    <a:srgbClr val="6E2E9F"/>
                  </a:solidFill>
                </a:uFill>
                <a:latin typeface="Times New Roman"/>
                <a:cs typeface="Times New Roman"/>
              </a:rPr>
              <a:t>examination</a:t>
            </a:r>
            <a:endParaRPr sz="2400">
              <a:latin typeface="Times New Roman"/>
              <a:cs typeface="Times New Roman"/>
            </a:endParaRPr>
          </a:p>
          <a:p>
            <a:pPr marL="546735" lvl="1" indent="-191135">
              <a:lnSpc>
                <a:spcPct val="100000"/>
              </a:lnSpc>
              <a:spcBef>
                <a:spcPts val="650"/>
              </a:spcBef>
              <a:buFont typeface="Times New Roman"/>
              <a:buChar char="-"/>
              <a:tabLst>
                <a:tab pos="546735" algn="l"/>
              </a:tabLst>
            </a:pPr>
            <a:r>
              <a:rPr sz="2400" b="1" spc="-35" dirty="0">
                <a:latin typeface="Times New Roman"/>
                <a:cs typeface="Times New Roman"/>
              </a:rPr>
              <a:t>Volume</a:t>
            </a:r>
            <a:endParaRPr sz="2400">
              <a:latin typeface="Times New Roman"/>
              <a:cs typeface="Times New Roman"/>
            </a:endParaRPr>
          </a:p>
          <a:p>
            <a:pPr marL="537210" lvl="1" indent="-182245">
              <a:lnSpc>
                <a:spcPct val="100000"/>
              </a:lnSpc>
              <a:spcBef>
                <a:spcPts val="570"/>
              </a:spcBef>
              <a:buFont typeface="Times New Roman"/>
              <a:buChar char="-"/>
              <a:tabLst>
                <a:tab pos="537845" algn="l"/>
              </a:tabLst>
            </a:pPr>
            <a:r>
              <a:rPr sz="2400" b="1" dirty="0">
                <a:latin typeface="Times New Roman"/>
                <a:cs typeface="Times New Roman"/>
              </a:rPr>
              <a:t>odor</a:t>
            </a:r>
            <a:endParaRPr sz="2400">
              <a:latin typeface="Times New Roman"/>
              <a:cs typeface="Times New Roman"/>
            </a:endParaRPr>
          </a:p>
          <a:p>
            <a:pPr marL="537210" lvl="1" indent="-182245">
              <a:lnSpc>
                <a:spcPct val="100000"/>
              </a:lnSpc>
              <a:spcBef>
                <a:spcPts val="575"/>
              </a:spcBef>
              <a:buFont typeface="Times New Roman"/>
              <a:buChar char="-"/>
              <a:tabLst>
                <a:tab pos="53784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Appearance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(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color)</a:t>
            </a:r>
            <a:endParaRPr sz="2400">
              <a:latin typeface="Times New Roman"/>
              <a:cs typeface="Times New Roman"/>
            </a:endParaRPr>
          </a:p>
          <a:p>
            <a:pPr marL="546735" lvl="1" indent="-191135">
              <a:lnSpc>
                <a:spcPct val="100000"/>
              </a:lnSpc>
              <a:spcBef>
                <a:spcPts val="650"/>
              </a:spcBef>
              <a:buFont typeface="Times New Roman"/>
              <a:buChar char="-"/>
              <a:tabLst>
                <a:tab pos="546735" algn="l"/>
              </a:tabLst>
            </a:pPr>
            <a:r>
              <a:rPr sz="2400" b="1" spc="10" dirty="0">
                <a:latin typeface="Times New Roman"/>
                <a:cs typeface="Times New Roman"/>
              </a:rPr>
              <a:t>pH</a:t>
            </a:r>
            <a:endParaRPr sz="2400">
              <a:latin typeface="Times New Roman"/>
              <a:cs typeface="Times New Roman"/>
            </a:endParaRPr>
          </a:p>
          <a:p>
            <a:pPr marL="546735" lvl="1" indent="-191135">
              <a:lnSpc>
                <a:spcPct val="100000"/>
              </a:lnSpc>
              <a:spcBef>
                <a:spcPts val="575"/>
              </a:spcBef>
              <a:buFont typeface="Times New Roman"/>
              <a:buChar char="-"/>
              <a:tabLst>
                <a:tab pos="54673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Sp.Gravity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88845" y="1438009"/>
            <a:ext cx="6857365" cy="403161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0" indent="-114300">
              <a:lnSpc>
                <a:spcPct val="100000"/>
              </a:lnSpc>
              <a:spcBef>
                <a:spcPts val="675"/>
              </a:spcBef>
              <a:buClr>
                <a:srgbClr val="6E2E9F"/>
              </a:buClr>
              <a:buSzPct val="95833"/>
              <a:buFont typeface="Arial MT"/>
              <a:buChar char="•"/>
              <a:tabLst>
                <a:tab pos="127000" algn="l"/>
                <a:tab pos="1794510" algn="l"/>
              </a:tabLst>
            </a:pPr>
            <a:r>
              <a:rPr sz="2400" b="1" spc="-35" dirty="0">
                <a:solidFill>
                  <a:srgbClr val="6E2E9F"/>
                </a:solidFill>
                <a:latin typeface="Times New Roman"/>
                <a:cs typeface="Times New Roman"/>
              </a:rPr>
              <a:t>Volume</a:t>
            </a:r>
            <a:r>
              <a:rPr sz="2400" b="1" spc="-235" dirty="0">
                <a:solidFill>
                  <a:srgbClr val="6E2E9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6E2E9F"/>
                </a:solidFill>
                <a:latin typeface="Times New Roman"/>
                <a:cs typeface="Times New Roman"/>
              </a:rPr>
              <a:t>:	</a:t>
            </a:r>
            <a:r>
              <a:rPr sz="2400" b="1" spc="-5" dirty="0">
                <a:latin typeface="Times New Roman"/>
                <a:cs typeface="Times New Roman"/>
              </a:rPr>
              <a:t>800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–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2,500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ml </a:t>
            </a:r>
            <a:r>
              <a:rPr sz="2400" b="1" dirty="0">
                <a:latin typeface="Times New Roman"/>
                <a:cs typeface="Times New Roman"/>
              </a:rPr>
              <a:t>(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average: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1500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ml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/day)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u="heavy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Polyurea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(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&gt;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2500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ml/day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1203325" lvl="1" indent="-276860">
              <a:lnSpc>
                <a:spcPct val="100000"/>
              </a:lnSpc>
              <a:spcBef>
                <a:spcPts val="875"/>
              </a:spcBef>
              <a:buFont typeface="Times New Roman"/>
              <a:buChar char="-"/>
              <a:tabLst>
                <a:tab pos="1203325" algn="l"/>
                <a:tab pos="1203960" algn="l"/>
              </a:tabLst>
            </a:pPr>
            <a:r>
              <a:rPr sz="2400" b="1" dirty="0">
                <a:latin typeface="Times New Roman"/>
                <a:cs typeface="Times New Roman"/>
              </a:rPr>
              <a:t>Diabetes</a:t>
            </a:r>
            <a:r>
              <a:rPr sz="2400" b="1" spc="-140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Mnallitus</a:t>
            </a:r>
            <a:endParaRPr sz="2400">
              <a:latin typeface="Times New Roman"/>
              <a:cs typeface="Times New Roman"/>
            </a:endParaRPr>
          </a:p>
          <a:p>
            <a:pPr marL="1203325" lvl="1" indent="-276860">
              <a:lnSpc>
                <a:spcPct val="100000"/>
              </a:lnSpc>
              <a:spcBef>
                <a:spcPts val="575"/>
              </a:spcBef>
              <a:buFont typeface="Times New Roman"/>
              <a:buChar char="-"/>
              <a:tabLst>
                <a:tab pos="1203325" algn="l"/>
                <a:tab pos="1203960" algn="l"/>
              </a:tabLst>
            </a:pPr>
            <a:r>
              <a:rPr sz="2400" b="1" dirty="0">
                <a:latin typeface="Times New Roman"/>
                <a:cs typeface="Times New Roman"/>
              </a:rPr>
              <a:t>Diabetes</a:t>
            </a:r>
            <a:r>
              <a:rPr sz="2400" b="1" spc="-1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insipidus</a:t>
            </a:r>
            <a:endParaRPr sz="2400">
              <a:latin typeface="Times New Roman"/>
              <a:cs typeface="Times New Roman"/>
            </a:endParaRPr>
          </a:p>
          <a:p>
            <a:pPr marL="927100" indent="-915035">
              <a:lnSpc>
                <a:spcPct val="100000"/>
              </a:lnSpc>
              <a:spcBef>
                <a:spcPts val="350"/>
              </a:spcBef>
              <a:buFont typeface="Times New Roman"/>
              <a:buChar char="-"/>
              <a:tabLst>
                <a:tab pos="927100" algn="l"/>
                <a:tab pos="927735" algn="l"/>
              </a:tabLst>
            </a:pPr>
            <a:r>
              <a:rPr sz="2400" b="1" dirty="0">
                <a:latin typeface="Times New Roman"/>
                <a:cs typeface="Times New Roman"/>
              </a:rPr>
              <a:t>later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stages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Chronic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glomerulonephritis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Oliguria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: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(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&lt;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500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ml/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day</a:t>
            </a:r>
            <a:r>
              <a:rPr sz="2400" b="1" spc="-1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1203325" lvl="1" indent="-276860">
              <a:lnSpc>
                <a:spcPct val="100000"/>
              </a:lnSpc>
              <a:spcBef>
                <a:spcPts val="875"/>
              </a:spcBef>
              <a:buFont typeface="Times New Roman"/>
              <a:buChar char="-"/>
              <a:tabLst>
                <a:tab pos="1203325" algn="l"/>
                <a:tab pos="1203960" algn="l"/>
              </a:tabLst>
            </a:pPr>
            <a:r>
              <a:rPr sz="2400" b="1" spc="30" dirty="0">
                <a:latin typeface="Times New Roman"/>
                <a:cs typeface="Times New Roman"/>
              </a:rPr>
              <a:t>F</a:t>
            </a:r>
            <a:r>
              <a:rPr sz="2400" b="1" spc="-15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v</a:t>
            </a:r>
            <a:r>
              <a:rPr sz="2400" b="1" spc="-15" dirty="0">
                <a:latin typeface="Times New Roman"/>
                <a:cs typeface="Times New Roman"/>
              </a:rPr>
              <a:t>e</a:t>
            </a:r>
            <a:r>
              <a:rPr sz="2400" b="1" spc="-24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,</a:t>
            </a:r>
            <a:r>
              <a:rPr sz="2400" b="1" spc="-155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d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-15" dirty="0">
                <a:latin typeface="Times New Roman"/>
                <a:cs typeface="Times New Roman"/>
              </a:rPr>
              <a:t>rr</a:t>
            </a:r>
            <a:r>
              <a:rPr sz="2400" b="1" spc="10" dirty="0">
                <a:latin typeface="Times New Roman"/>
                <a:cs typeface="Times New Roman"/>
              </a:rPr>
              <a:t>h</a:t>
            </a:r>
            <a:r>
              <a:rPr sz="2400" b="1" dirty="0">
                <a:latin typeface="Times New Roman"/>
                <a:cs typeface="Times New Roman"/>
              </a:rPr>
              <a:t>o</a:t>
            </a:r>
            <a:r>
              <a:rPr sz="2400" b="1" spc="-15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  <a:p>
            <a:pPr marL="1203325" lvl="1" indent="-276860">
              <a:lnSpc>
                <a:spcPct val="100000"/>
              </a:lnSpc>
              <a:spcBef>
                <a:spcPts val="575"/>
              </a:spcBef>
              <a:buFont typeface="Times New Roman"/>
              <a:buChar char="-"/>
              <a:tabLst>
                <a:tab pos="1203325" algn="l"/>
                <a:tab pos="120396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early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stages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glomerulo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nephritis</a:t>
            </a:r>
            <a:endParaRPr sz="2400">
              <a:latin typeface="Times New Roman"/>
              <a:cs typeface="Times New Roman"/>
            </a:endParaRPr>
          </a:p>
          <a:p>
            <a:pPr marL="1203325" lvl="1" indent="-276860">
              <a:lnSpc>
                <a:spcPct val="100000"/>
              </a:lnSpc>
              <a:spcBef>
                <a:spcPts val="650"/>
              </a:spcBef>
              <a:buFont typeface="Times New Roman"/>
              <a:buChar char="-"/>
              <a:tabLst>
                <a:tab pos="1203325" algn="l"/>
                <a:tab pos="120396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cardiac</a:t>
            </a:r>
            <a:r>
              <a:rPr sz="2400" b="1" spc="-114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failure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25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79320" y="786447"/>
            <a:ext cx="217170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5" dirty="0"/>
              <a:t>Urine</a:t>
            </a:r>
            <a:r>
              <a:rPr spc="-20" dirty="0"/>
              <a:t> </a:t>
            </a:r>
            <a:r>
              <a:rPr spc="5" dirty="0"/>
              <a:t>analysis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54747" y="1076261"/>
            <a:ext cx="7143115" cy="495554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9"/>
              </a:spcBef>
              <a:tabLst>
                <a:tab pos="1270635" algn="l"/>
              </a:tabLst>
            </a:pP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Anuria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:	complete</a:t>
            </a:r>
            <a:r>
              <a:rPr sz="2400" b="1" spc="-10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cessation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of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urine</a:t>
            </a:r>
            <a:endParaRPr sz="2400">
              <a:latin typeface="Times New Roman"/>
              <a:cs typeface="Times New Roman"/>
            </a:endParaRPr>
          </a:p>
          <a:p>
            <a:pPr marL="1261110" indent="-181610">
              <a:lnSpc>
                <a:spcPct val="100000"/>
              </a:lnSpc>
              <a:spcBef>
                <a:spcPts val="725"/>
              </a:spcBef>
              <a:buFont typeface="Times New Roman"/>
              <a:buChar char="-"/>
              <a:tabLst>
                <a:tab pos="1261745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A</a:t>
            </a:r>
            <a:r>
              <a:rPr sz="2400" b="1" spc="-20" dirty="0">
                <a:latin typeface="Times New Roman"/>
                <a:cs typeface="Times New Roman"/>
              </a:rPr>
              <a:t>c</a:t>
            </a:r>
            <a:r>
              <a:rPr sz="2400" b="1" spc="10" dirty="0">
                <a:latin typeface="Times New Roman"/>
                <a:cs typeface="Times New Roman"/>
              </a:rPr>
              <a:t>u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spc="10" dirty="0">
                <a:latin typeface="Times New Roman"/>
                <a:cs typeface="Times New Roman"/>
              </a:rPr>
              <a:t>ubu</a:t>
            </a:r>
            <a:r>
              <a:rPr sz="2400" b="1" dirty="0">
                <a:latin typeface="Times New Roman"/>
                <a:cs typeface="Times New Roman"/>
              </a:rPr>
              <a:t>lar</a:t>
            </a:r>
            <a:r>
              <a:rPr sz="2400" b="1" spc="-145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n</a:t>
            </a:r>
            <a:r>
              <a:rPr sz="2400" b="1" spc="-20" dirty="0">
                <a:latin typeface="Times New Roman"/>
                <a:cs typeface="Times New Roman"/>
              </a:rPr>
              <a:t>ec</a:t>
            </a:r>
            <a:r>
              <a:rPr sz="2400" b="1" spc="-9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o</a:t>
            </a:r>
            <a:r>
              <a:rPr sz="2400" b="1" spc="-40" dirty="0">
                <a:latin typeface="Times New Roman"/>
                <a:cs typeface="Times New Roman"/>
              </a:rPr>
              <a:t>s</a:t>
            </a:r>
            <a:r>
              <a:rPr sz="2400" b="1" dirty="0">
                <a:latin typeface="Times New Roman"/>
                <a:cs typeface="Times New Roman"/>
              </a:rPr>
              <a:t>is</a:t>
            </a:r>
            <a:endParaRPr sz="2400">
              <a:latin typeface="Times New Roman"/>
              <a:cs typeface="Times New Roman"/>
            </a:endParaRPr>
          </a:p>
          <a:p>
            <a:pPr marL="1356360" indent="-276860">
              <a:lnSpc>
                <a:spcPct val="100000"/>
              </a:lnSpc>
              <a:spcBef>
                <a:spcPts val="575"/>
              </a:spcBef>
              <a:buFont typeface="Times New Roman"/>
              <a:buChar char="-"/>
              <a:tabLst>
                <a:tab pos="1356360" algn="l"/>
                <a:tab pos="1356995" algn="l"/>
                <a:tab pos="2910205" algn="l"/>
              </a:tabLst>
            </a:pPr>
            <a:r>
              <a:rPr sz="2400" b="1" spc="15" dirty="0">
                <a:latin typeface="Times New Roman"/>
                <a:cs typeface="Times New Roman"/>
              </a:rPr>
              <a:t>Bil.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Renal	stones</a:t>
            </a:r>
            <a:endParaRPr sz="2400">
              <a:latin typeface="Times New Roman"/>
              <a:cs typeface="Times New Roman"/>
            </a:endParaRPr>
          </a:p>
          <a:p>
            <a:pPr marL="1356360" indent="-276860">
              <a:lnSpc>
                <a:spcPct val="100000"/>
              </a:lnSpc>
              <a:spcBef>
                <a:spcPts val="650"/>
              </a:spcBef>
              <a:buFont typeface="Times New Roman"/>
              <a:buChar char="-"/>
              <a:tabLst>
                <a:tab pos="1356360" algn="l"/>
                <a:tab pos="135699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Surgical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Schock.</a:t>
            </a:r>
            <a:endParaRPr sz="2400">
              <a:latin typeface="Times New Roman"/>
              <a:cs typeface="Times New Roman"/>
            </a:endParaRPr>
          </a:p>
          <a:p>
            <a:pPr marL="508000" indent="-34353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508000" algn="l"/>
                <a:tab pos="508634" algn="l"/>
              </a:tabLst>
            </a:pPr>
            <a:r>
              <a:rPr sz="2400" b="1" spc="-5" dirty="0">
                <a:solidFill>
                  <a:srgbClr val="6E2E9F"/>
                </a:solidFill>
                <a:latin typeface="Times New Roman"/>
                <a:cs typeface="Times New Roman"/>
              </a:rPr>
              <a:t>Appearance</a:t>
            </a:r>
            <a:r>
              <a:rPr sz="2400" b="1" spc="-35" dirty="0">
                <a:solidFill>
                  <a:srgbClr val="6E2E9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6E2E9F"/>
                </a:solidFill>
                <a:latin typeface="Times New Roman"/>
                <a:cs typeface="Times New Roman"/>
              </a:rPr>
              <a:t>&amp;</a:t>
            </a:r>
            <a:r>
              <a:rPr sz="2400" b="1" spc="-55" dirty="0">
                <a:solidFill>
                  <a:srgbClr val="6E2E9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6E2E9F"/>
                </a:solidFill>
                <a:latin typeface="Times New Roman"/>
                <a:cs typeface="Times New Roman"/>
              </a:rPr>
              <a:t>Color</a:t>
            </a:r>
            <a:r>
              <a:rPr sz="2400" b="1" spc="-20" dirty="0">
                <a:solidFill>
                  <a:srgbClr val="6E2E9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6E2E9F"/>
                </a:solidFill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508000">
              <a:lnSpc>
                <a:spcPct val="100000"/>
              </a:lnSpc>
              <a:spcBef>
                <a:spcPts val="645"/>
              </a:spcBef>
              <a:tabLst>
                <a:tab pos="1080135" algn="l"/>
              </a:tabLst>
            </a:pPr>
            <a:r>
              <a:rPr sz="2400" dirty="0">
                <a:latin typeface="Times New Roman"/>
                <a:cs typeface="Times New Roman"/>
              </a:rPr>
              <a:t>-	</a:t>
            </a:r>
            <a:r>
              <a:rPr sz="2400" b="1" spc="-5" dirty="0">
                <a:latin typeface="Times New Roman"/>
                <a:cs typeface="Times New Roman"/>
              </a:rPr>
              <a:t>Normal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urine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–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transparent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Arial"/>
                <a:cs typeface="Arial"/>
              </a:rPr>
              <a:t>pale</a:t>
            </a:r>
            <a:r>
              <a:rPr sz="2400" b="1" spc="-120" dirty="0">
                <a:latin typeface="Arial"/>
                <a:cs typeface="Arial"/>
              </a:rPr>
              <a:t> </a:t>
            </a:r>
            <a:r>
              <a:rPr sz="2400" b="1" spc="5" dirty="0">
                <a:latin typeface="Arial"/>
                <a:cs typeface="Arial"/>
              </a:rPr>
              <a:t>yellow</a:t>
            </a:r>
            <a:r>
              <a:rPr sz="2400" b="1" spc="-120" dirty="0">
                <a:latin typeface="Arial"/>
                <a:cs typeface="Arial"/>
              </a:rPr>
              <a:t> </a:t>
            </a:r>
            <a:r>
              <a:rPr sz="2400" b="1" spc="-45" dirty="0">
                <a:latin typeface="Arial"/>
                <a:cs typeface="Arial"/>
              </a:rPr>
              <a:t>or</a:t>
            </a:r>
            <a:endParaRPr sz="2400">
              <a:latin typeface="Arial"/>
              <a:cs typeface="Arial"/>
            </a:endParaRPr>
          </a:p>
          <a:p>
            <a:pPr marL="1156335">
              <a:lnSpc>
                <a:spcPct val="100000"/>
              </a:lnSpc>
              <a:spcBef>
                <a:spcPts val="575"/>
              </a:spcBef>
            </a:pPr>
            <a:r>
              <a:rPr sz="2400" b="1" dirty="0">
                <a:latin typeface="Times New Roman"/>
                <a:cs typeface="Times New Roman"/>
              </a:rPr>
              <a:t>amber</a:t>
            </a:r>
            <a:r>
              <a:rPr sz="2400" b="1" spc="-13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color</a:t>
            </a:r>
            <a:endParaRPr sz="2400">
              <a:latin typeface="Times New Roman"/>
              <a:cs typeface="Times New Roman"/>
            </a:endParaRPr>
          </a:p>
          <a:p>
            <a:pPr marL="1080135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100" dirty="0">
                <a:latin typeface="Times New Roman"/>
                <a:cs typeface="Times New Roman"/>
              </a:rPr>
              <a:t> </a:t>
            </a:r>
            <a:r>
              <a:rPr sz="2400" b="1" spc="-254" dirty="0">
                <a:latin typeface="Times New Roman"/>
                <a:cs typeface="Times New Roman"/>
              </a:rPr>
              <a:t>T</a:t>
            </a:r>
            <a:r>
              <a:rPr sz="2400" b="1" spc="10" dirty="0">
                <a:latin typeface="Times New Roman"/>
                <a:cs typeface="Times New Roman"/>
              </a:rPr>
              <a:t>u</a:t>
            </a:r>
            <a:r>
              <a:rPr sz="2400" b="1" spc="-20" dirty="0">
                <a:latin typeface="Times New Roman"/>
                <a:cs typeface="Times New Roman"/>
              </a:rPr>
              <a:t>r</a:t>
            </a:r>
            <a:r>
              <a:rPr sz="2400" b="1" spc="10" dirty="0">
                <a:latin typeface="Times New Roman"/>
                <a:cs typeface="Times New Roman"/>
              </a:rPr>
              <a:t>b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2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y</a:t>
            </a:r>
            <a:r>
              <a:rPr sz="2400" b="1" spc="-2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: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15" dirty="0">
                <a:latin typeface="Times New Roman"/>
                <a:cs typeface="Times New Roman"/>
              </a:rPr>
              <a:t>n</a:t>
            </a:r>
            <a:r>
              <a:rPr sz="2400" b="1" spc="10" dirty="0">
                <a:latin typeface="Times New Roman"/>
                <a:cs typeface="Times New Roman"/>
              </a:rPr>
              <a:t>d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-10" dirty="0">
                <a:latin typeface="Times New Roman"/>
                <a:cs typeface="Times New Roman"/>
              </a:rPr>
              <a:t>c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e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15" dirty="0">
                <a:latin typeface="Times New Roman"/>
                <a:cs typeface="Times New Roman"/>
              </a:rPr>
              <a:t>n</a:t>
            </a:r>
            <a:r>
              <a:rPr sz="2400" b="1" spc="95" dirty="0">
                <a:latin typeface="Times New Roman"/>
                <a:cs typeface="Times New Roman"/>
              </a:rPr>
              <a:t>f</a:t>
            </a:r>
            <a:r>
              <a:rPr sz="2400" b="1" spc="-20" dirty="0">
                <a:latin typeface="Times New Roman"/>
                <a:cs typeface="Times New Roman"/>
              </a:rPr>
              <a:t>ec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ion</a:t>
            </a:r>
            <a:endParaRPr sz="2400">
              <a:latin typeface="Times New Roman"/>
              <a:cs typeface="Times New Roman"/>
            </a:endParaRPr>
          </a:p>
          <a:p>
            <a:pPr marL="2109470">
              <a:lnSpc>
                <a:spcPct val="100000"/>
              </a:lnSpc>
              <a:spcBef>
                <a:spcPts val="875"/>
              </a:spcBef>
            </a:pPr>
            <a:r>
              <a:rPr sz="2400" b="1" spc="-10" dirty="0">
                <a:latin typeface="Times New Roman"/>
                <a:cs typeface="Times New Roman"/>
              </a:rPr>
              <a:t>Nephrotic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syndrome</a:t>
            </a:r>
            <a:r>
              <a:rPr sz="2400" b="1" spc="8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..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30" dirty="0">
                <a:latin typeface="Times New Roman"/>
                <a:cs typeface="Times New Roman"/>
              </a:rPr>
              <a:t>fat</a:t>
            </a:r>
            <a:r>
              <a:rPr sz="2400" b="1" spc="-12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particles</a:t>
            </a:r>
            <a:endParaRPr sz="2400">
              <a:latin typeface="Times New Roman"/>
              <a:cs typeface="Times New Roman"/>
            </a:endParaRPr>
          </a:p>
          <a:p>
            <a:pPr marL="774700">
              <a:lnSpc>
                <a:spcPct val="100000"/>
              </a:lnSpc>
              <a:spcBef>
                <a:spcPts val="570"/>
              </a:spcBef>
            </a:pPr>
            <a:r>
              <a:rPr sz="2400" b="1" dirty="0">
                <a:latin typeface="Times New Roman"/>
                <a:cs typeface="Times New Roman"/>
              </a:rPr>
              <a:t>-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Reddish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coloration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–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hematuria</a:t>
            </a:r>
            <a:endParaRPr sz="2400">
              <a:latin typeface="Times New Roman"/>
              <a:cs typeface="Times New Roman"/>
            </a:endParaRPr>
          </a:p>
          <a:p>
            <a:pPr marL="3606165">
              <a:lnSpc>
                <a:spcPct val="100000"/>
              </a:lnSpc>
              <a:spcBef>
                <a:spcPts val="650"/>
              </a:spcBef>
              <a:tabLst>
                <a:tab pos="4712335" algn="l"/>
              </a:tabLst>
            </a:pPr>
            <a:r>
              <a:rPr sz="2400" b="1" dirty="0">
                <a:latin typeface="Times New Roman"/>
                <a:cs typeface="Times New Roman"/>
              </a:rPr>
              <a:t>(Renal	</a:t>
            </a:r>
            <a:r>
              <a:rPr sz="2400" b="1" spc="-10" dirty="0">
                <a:latin typeface="Times New Roman"/>
                <a:cs typeface="Times New Roman"/>
              </a:rPr>
              <a:t>stones,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cancer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etc.)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26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74139" y="481266"/>
            <a:ext cx="217233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5" dirty="0"/>
              <a:t>Urine</a:t>
            </a:r>
            <a:r>
              <a:rPr spc="-20" dirty="0"/>
              <a:t> </a:t>
            </a:r>
            <a:r>
              <a:rPr spc="5" dirty="0"/>
              <a:t>analysis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5520" y="1930717"/>
            <a:ext cx="6847840" cy="75438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69850" marR="5080" indent="-57150">
              <a:lnSpc>
                <a:spcPts val="2850"/>
              </a:lnSpc>
              <a:spcBef>
                <a:spcPts val="220"/>
              </a:spcBef>
              <a:tabLst>
                <a:tab pos="927100" algn="l"/>
              </a:tabLst>
            </a:pPr>
            <a:r>
              <a:rPr sz="2400" b="1" spc="5" dirty="0">
                <a:solidFill>
                  <a:srgbClr val="6E2E9F"/>
                </a:solidFill>
                <a:latin typeface="Times New Roman"/>
                <a:cs typeface="Times New Roman"/>
              </a:rPr>
              <a:t>pH </a:t>
            </a:r>
            <a:r>
              <a:rPr sz="2400" b="1" dirty="0">
                <a:solidFill>
                  <a:srgbClr val="6E2E9F"/>
                </a:solidFill>
                <a:latin typeface="Times New Roman"/>
                <a:cs typeface="Times New Roman"/>
              </a:rPr>
              <a:t>:	</a:t>
            </a:r>
            <a:r>
              <a:rPr sz="2400" b="1" spc="-5" dirty="0">
                <a:latin typeface="Times New Roman"/>
                <a:cs typeface="Times New Roman"/>
              </a:rPr>
              <a:t>normally-</a:t>
            </a:r>
            <a:r>
              <a:rPr sz="2400" b="1" spc="-1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Acidic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with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pH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6.0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(range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5.5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–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7.5)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Alkaline </a:t>
            </a:r>
            <a:r>
              <a:rPr sz="2400" b="1" dirty="0">
                <a:latin typeface="Times New Roman"/>
                <a:cs typeface="Times New Roman"/>
              </a:rPr>
              <a:t>–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25" dirty="0">
                <a:latin typeface="Times New Roman"/>
                <a:cs typeface="Times New Roman"/>
              </a:rPr>
              <a:t>found</a:t>
            </a:r>
            <a:r>
              <a:rPr sz="2400" b="1" spc="-1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UTI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27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765045" y="2882963"/>
            <a:ext cx="3832225" cy="902969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b="1" spc="5" dirty="0">
                <a:solidFill>
                  <a:srgbClr val="6E2E9F"/>
                </a:solidFill>
                <a:latin typeface="Times New Roman"/>
                <a:cs typeface="Times New Roman"/>
              </a:rPr>
              <a:t>Odour</a:t>
            </a:r>
            <a:r>
              <a:rPr sz="2400" b="1" spc="-90" dirty="0">
                <a:solidFill>
                  <a:srgbClr val="6E2E9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6E2E9F"/>
                </a:solidFill>
                <a:latin typeface="Times New Roman"/>
                <a:cs typeface="Times New Roman"/>
              </a:rPr>
              <a:t>:</a:t>
            </a:r>
            <a:r>
              <a:rPr sz="2400" b="1" spc="-65" dirty="0">
                <a:solidFill>
                  <a:srgbClr val="6E2E9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Normal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–</a:t>
            </a:r>
            <a:r>
              <a:rPr sz="2400" b="1" spc="-10" dirty="0">
                <a:latin typeface="Times New Roman"/>
                <a:cs typeface="Times New Roman"/>
              </a:rPr>
              <a:t> aromatic</a:t>
            </a:r>
            <a:endParaRPr sz="2400">
              <a:latin typeface="Times New Roman"/>
              <a:cs typeface="Times New Roman"/>
            </a:endParaRPr>
          </a:p>
          <a:p>
            <a:pPr marL="1098550">
              <a:lnSpc>
                <a:spcPct val="100000"/>
              </a:lnSpc>
              <a:spcBef>
                <a:spcPts val="575"/>
              </a:spcBef>
            </a:pPr>
            <a:r>
              <a:rPr sz="2400" b="1" spc="25" dirty="0">
                <a:latin typeface="Times New Roman"/>
                <a:cs typeface="Times New Roman"/>
              </a:rPr>
              <a:t>foul</a:t>
            </a:r>
            <a:r>
              <a:rPr sz="2400" b="1" spc="-15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smell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–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indicates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02096" y="3394392"/>
            <a:ext cx="247459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bacterial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infection.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55520" y="1091628"/>
            <a:ext cx="217233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5" dirty="0"/>
              <a:t>Urine</a:t>
            </a:r>
            <a:r>
              <a:rPr spc="-15" dirty="0"/>
              <a:t> </a:t>
            </a:r>
            <a:r>
              <a:rPr spc="5" dirty="0"/>
              <a:t>analysis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88845" y="865874"/>
            <a:ext cx="9097645" cy="127508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4965" indent="-34290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Renal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threshold</a:t>
            </a:r>
            <a:endParaRPr sz="2400">
              <a:latin typeface="Times New Roman"/>
              <a:cs typeface="Times New Roman"/>
            </a:endParaRPr>
          </a:p>
          <a:p>
            <a:pPr marL="354965" marR="5080" indent="572135">
              <a:lnSpc>
                <a:spcPct val="101600"/>
              </a:lnSpc>
              <a:spcBef>
                <a:spcPts val="530"/>
              </a:spcBef>
              <a:tabLst>
                <a:tab pos="4137660" algn="l"/>
                <a:tab pos="679894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Renal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threshold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substance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the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plasma	</a:t>
            </a:r>
            <a:r>
              <a:rPr sz="2400" b="1" spc="-5" dirty="0">
                <a:latin typeface="Times New Roman"/>
                <a:cs typeface="Times New Roman"/>
              </a:rPr>
              <a:t>level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above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which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the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compound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</a:t>
            </a:r>
            <a:r>
              <a:rPr sz="2400" b="1" spc="-20" dirty="0">
                <a:latin typeface="Times New Roman"/>
                <a:cs typeface="Times New Roman"/>
              </a:rPr>
              <a:t> excreted</a:t>
            </a:r>
            <a:r>
              <a:rPr sz="2400" b="1" spc="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	</a:t>
            </a:r>
            <a:r>
              <a:rPr sz="2400" b="1" spc="-5" dirty="0">
                <a:latin typeface="Times New Roman"/>
                <a:cs typeface="Times New Roman"/>
              </a:rPr>
              <a:t>Urine.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28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2756535" y="2496883"/>
            <a:ext cx="1628775" cy="182816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23400"/>
              </a:lnSpc>
              <a:spcBef>
                <a:spcPts val="75"/>
              </a:spcBef>
            </a:pPr>
            <a:r>
              <a:rPr sz="2400" b="1" spc="-20" dirty="0">
                <a:latin typeface="Times New Roman"/>
                <a:cs typeface="Times New Roman"/>
              </a:rPr>
              <a:t>Glucose 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Lactate 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45" dirty="0">
                <a:latin typeface="Times New Roman"/>
                <a:cs typeface="Times New Roman"/>
              </a:rPr>
              <a:t>B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-10" dirty="0">
                <a:latin typeface="Times New Roman"/>
                <a:cs typeface="Times New Roman"/>
              </a:rPr>
              <a:t>c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-20" dirty="0">
                <a:latin typeface="Times New Roman"/>
                <a:cs typeface="Times New Roman"/>
              </a:rPr>
              <a:t>r</a:t>
            </a:r>
            <a:r>
              <a:rPr sz="2400" b="1" spc="10" dirty="0">
                <a:latin typeface="Times New Roman"/>
                <a:cs typeface="Times New Roman"/>
              </a:rPr>
              <a:t>bon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e  </a:t>
            </a:r>
            <a:r>
              <a:rPr sz="2400" b="1" spc="-5" dirty="0">
                <a:latin typeface="Times New Roman"/>
                <a:cs typeface="Times New Roman"/>
              </a:rPr>
              <a:t>Calcium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16221" y="2544508"/>
            <a:ext cx="1316355" cy="1790064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b="1" spc="-5" dirty="0">
                <a:latin typeface="Times New Roman"/>
                <a:cs typeface="Times New Roman"/>
              </a:rPr>
              <a:t>180</a:t>
            </a:r>
            <a:r>
              <a:rPr sz="2400" b="1" spc="-130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mg/dl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spc="-5" dirty="0">
                <a:latin typeface="Times New Roman"/>
                <a:cs typeface="Times New Roman"/>
              </a:rPr>
              <a:t>60</a:t>
            </a:r>
            <a:r>
              <a:rPr sz="2400" b="1" spc="-110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mg/dl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sz="2400" b="1" spc="-5" dirty="0">
                <a:latin typeface="Times New Roman"/>
                <a:cs typeface="Times New Roman"/>
              </a:rPr>
              <a:t>28</a:t>
            </a:r>
            <a:r>
              <a:rPr sz="2400" b="1" spc="-1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mEq/L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400" b="1" spc="-5" dirty="0">
                <a:latin typeface="Times New Roman"/>
                <a:cs typeface="Times New Roman"/>
              </a:rPr>
              <a:t>10</a:t>
            </a:r>
            <a:r>
              <a:rPr sz="2400" b="1" spc="-110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mg/dl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88845" y="1244282"/>
            <a:ext cx="38385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900">
              <a:lnSpc>
                <a:spcPct val="100000"/>
              </a:lnSpc>
              <a:spcBef>
                <a:spcPts val="100"/>
              </a:spcBef>
              <a:buClr>
                <a:srgbClr val="6E2E9F"/>
              </a:buClr>
              <a:buFont typeface="Arial MT"/>
              <a:buChar char="•"/>
              <a:tabLst>
                <a:tab pos="354965" algn="l"/>
                <a:tab pos="355600" algn="l"/>
                <a:tab pos="3749040" algn="l"/>
              </a:tabLst>
            </a:pPr>
            <a:r>
              <a:rPr sz="2400" b="1" dirty="0">
                <a:solidFill>
                  <a:srgbClr val="6E2E9F"/>
                </a:solidFill>
                <a:latin typeface="Times New Roman"/>
                <a:cs typeface="Times New Roman"/>
              </a:rPr>
              <a:t>C</a:t>
            </a:r>
            <a:r>
              <a:rPr sz="2400" b="1" spc="5" dirty="0">
                <a:solidFill>
                  <a:srgbClr val="6E2E9F"/>
                </a:solidFill>
                <a:latin typeface="Times New Roman"/>
                <a:cs typeface="Times New Roman"/>
              </a:rPr>
              <a:t>h</a:t>
            </a:r>
            <a:r>
              <a:rPr sz="2400" b="1" spc="-15" dirty="0">
                <a:solidFill>
                  <a:srgbClr val="6E2E9F"/>
                </a:solidFill>
                <a:latin typeface="Times New Roman"/>
                <a:cs typeface="Times New Roman"/>
              </a:rPr>
              <a:t>e</a:t>
            </a:r>
            <a:r>
              <a:rPr sz="2400" b="1" spc="25" dirty="0">
                <a:solidFill>
                  <a:srgbClr val="6E2E9F"/>
                </a:solidFill>
                <a:latin typeface="Times New Roman"/>
                <a:cs typeface="Times New Roman"/>
              </a:rPr>
              <a:t>m</a:t>
            </a:r>
            <a:r>
              <a:rPr sz="2400" b="1" spc="5" dirty="0">
                <a:solidFill>
                  <a:srgbClr val="6E2E9F"/>
                </a:solidFill>
                <a:latin typeface="Times New Roman"/>
                <a:cs typeface="Times New Roman"/>
              </a:rPr>
              <a:t>i</a:t>
            </a:r>
            <a:r>
              <a:rPr sz="2400" b="1" spc="-15" dirty="0">
                <a:solidFill>
                  <a:srgbClr val="6E2E9F"/>
                </a:solidFill>
                <a:latin typeface="Times New Roman"/>
                <a:cs typeface="Times New Roman"/>
              </a:rPr>
              <a:t>c</a:t>
            </a:r>
            <a:r>
              <a:rPr sz="2400" b="1" dirty="0">
                <a:solidFill>
                  <a:srgbClr val="6E2E9F"/>
                </a:solidFill>
                <a:latin typeface="Times New Roman"/>
                <a:cs typeface="Times New Roman"/>
              </a:rPr>
              <a:t>al</a:t>
            </a:r>
            <a:r>
              <a:rPr sz="2400" b="1" spc="-70" dirty="0">
                <a:solidFill>
                  <a:srgbClr val="6E2E9F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6E2E9F"/>
                </a:solidFill>
                <a:latin typeface="Times New Roman"/>
                <a:cs typeface="Times New Roman"/>
              </a:rPr>
              <a:t>e</a:t>
            </a:r>
            <a:r>
              <a:rPr sz="2400" b="1" dirty="0">
                <a:solidFill>
                  <a:srgbClr val="6E2E9F"/>
                </a:solidFill>
                <a:latin typeface="Times New Roman"/>
                <a:cs typeface="Times New Roman"/>
              </a:rPr>
              <a:t>xa</a:t>
            </a:r>
            <a:r>
              <a:rPr sz="2400" b="1" spc="20" dirty="0">
                <a:solidFill>
                  <a:srgbClr val="6E2E9F"/>
                </a:solidFill>
                <a:latin typeface="Times New Roman"/>
                <a:cs typeface="Times New Roman"/>
              </a:rPr>
              <a:t>m</a:t>
            </a:r>
            <a:r>
              <a:rPr sz="2400" b="1" spc="5" dirty="0">
                <a:solidFill>
                  <a:srgbClr val="6E2E9F"/>
                </a:solidFill>
                <a:latin typeface="Times New Roman"/>
                <a:cs typeface="Times New Roman"/>
              </a:rPr>
              <a:t>i</a:t>
            </a:r>
            <a:r>
              <a:rPr sz="2400" b="1" spc="15" dirty="0">
                <a:solidFill>
                  <a:srgbClr val="6E2E9F"/>
                </a:solidFill>
                <a:latin typeface="Times New Roman"/>
                <a:cs typeface="Times New Roman"/>
              </a:rPr>
              <a:t>n</a:t>
            </a:r>
            <a:r>
              <a:rPr sz="2400" b="1" spc="-5" dirty="0">
                <a:solidFill>
                  <a:srgbClr val="6E2E9F"/>
                </a:solidFill>
                <a:latin typeface="Times New Roman"/>
                <a:cs typeface="Times New Roman"/>
              </a:rPr>
              <a:t>a</a:t>
            </a:r>
            <a:r>
              <a:rPr sz="2400" b="1" spc="20" dirty="0">
                <a:solidFill>
                  <a:srgbClr val="6E2E9F"/>
                </a:solidFill>
                <a:latin typeface="Times New Roman"/>
                <a:cs typeface="Times New Roman"/>
              </a:rPr>
              <a:t>t</a:t>
            </a:r>
            <a:r>
              <a:rPr sz="2400" b="1" dirty="0">
                <a:solidFill>
                  <a:srgbClr val="6E2E9F"/>
                </a:solidFill>
                <a:latin typeface="Times New Roman"/>
                <a:cs typeface="Times New Roman"/>
              </a:rPr>
              <a:t>i</a:t>
            </a:r>
            <a:r>
              <a:rPr sz="2400" b="1" spc="5" dirty="0">
                <a:solidFill>
                  <a:srgbClr val="6E2E9F"/>
                </a:solidFill>
                <a:latin typeface="Times New Roman"/>
                <a:cs typeface="Times New Roman"/>
              </a:rPr>
              <a:t>o</a:t>
            </a:r>
            <a:r>
              <a:rPr sz="2400" b="1" dirty="0">
                <a:solidFill>
                  <a:srgbClr val="6E2E9F"/>
                </a:solidFill>
                <a:latin typeface="Times New Roman"/>
                <a:cs typeface="Times New Roman"/>
              </a:rPr>
              <a:t>n	</a:t>
            </a:r>
            <a:r>
              <a:rPr sz="1800" b="1" dirty="0">
                <a:solidFill>
                  <a:srgbClr val="6E2E9F"/>
                </a:solidFill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29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917319" y="1553146"/>
            <a:ext cx="1237615" cy="1351280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203200" indent="-191135">
              <a:lnSpc>
                <a:spcPct val="100000"/>
              </a:lnSpc>
              <a:spcBef>
                <a:spcPts val="670"/>
              </a:spcBef>
              <a:buFont typeface="Times New Roman"/>
              <a:buChar char="-"/>
              <a:tabLst>
                <a:tab pos="203835" algn="l"/>
              </a:tabLst>
            </a:pPr>
            <a:r>
              <a:rPr sz="2400" b="1" spc="-20" dirty="0">
                <a:latin typeface="Times New Roman"/>
                <a:cs typeface="Times New Roman"/>
              </a:rPr>
              <a:t>Glucose</a:t>
            </a:r>
            <a:endParaRPr sz="2400">
              <a:latin typeface="Times New Roman"/>
              <a:cs typeface="Times New Roman"/>
            </a:endParaRPr>
          </a:p>
          <a:p>
            <a:pPr marL="203200" indent="-191135">
              <a:lnSpc>
                <a:spcPct val="100000"/>
              </a:lnSpc>
              <a:spcBef>
                <a:spcPts val="575"/>
              </a:spcBef>
              <a:buFont typeface="Times New Roman"/>
              <a:buChar char="-"/>
              <a:tabLst>
                <a:tab pos="203835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Protein</a:t>
            </a:r>
            <a:endParaRPr sz="2400">
              <a:latin typeface="Times New Roman"/>
              <a:cs typeface="Times New Roman"/>
            </a:endParaRPr>
          </a:p>
          <a:p>
            <a:pPr marL="288925" indent="-276860">
              <a:lnSpc>
                <a:spcPct val="100000"/>
              </a:lnSpc>
              <a:spcBef>
                <a:spcPts val="650"/>
              </a:spcBef>
              <a:buFont typeface="Times New Roman"/>
              <a:buChar char="-"/>
              <a:tabLst>
                <a:tab pos="288925" algn="l"/>
                <a:tab pos="289560" algn="l"/>
              </a:tabLst>
            </a:pPr>
            <a:r>
              <a:rPr sz="2400" b="1" spc="10" dirty="0">
                <a:latin typeface="Times New Roman"/>
                <a:cs typeface="Times New Roman"/>
              </a:rPr>
              <a:t>Blood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77004" y="1476946"/>
            <a:ext cx="3921760" cy="2228215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269875" indent="-257810">
              <a:lnSpc>
                <a:spcPct val="100000"/>
              </a:lnSpc>
              <a:spcBef>
                <a:spcPts val="670"/>
              </a:spcBef>
              <a:buFont typeface="Times New Roman"/>
              <a:buChar char="–"/>
              <a:tabLst>
                <a:tab pos="270510" algn="l"/>
              </a:tabLst>
            </a:pPr>
            <a:r>
              <a:rPr sz="2400" b="1" spc="-15" dirty="0">
                <a:latin typeface="Times New Roman"/>
                <a:cs typeface="Times New Roman"/>
              </a:rPr>
              <a:t>glycosuria</a:t>
            </a:r>
            <a:endParaRPr sz="2400">
              <a:latin typeface="Times New Roman"/>
              <a:cs typeface="Times New Roman"/>
            </a:endParaRPr>
          </a:p>
          <a:p>
            <a:pPr marL="269875" indent="-257810">
              <a:lnSpc>
                <a:spcPct val="100000"/>
              </a:lnSpc>
              <a:spcBef>
                <a:spcPts val="575"/>
              </a:spcBef>
              <a:buFont typeface="Times New Roman"/>
              <a:buChar char="–"/>
              <a:tabLst>
                <a:tab pos="270510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proteinuria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2400" b="1" dirty="0">
                <a:latin typeface="Times New Roman"/>
                <a:cs typeface="Times New Roman"/>
              </a:rPr>
              <a:t>—hematuria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0"/>
              </a:spcBef>
            </a:pP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Albuminuria</a:t>
            </a:r>
            <a:endParaRPr sz="2400">
              <a:latin typeface="Times New Roman"/>
              <a:cs typeface="Times New Roman"/>
            </a:endParaRPr>
          </a:p>
          <a:p>
            <a:pPr marL="1442085">
              <a:lnSpc>
                <a:spcPct val="100000"/>
              </a:lnSpc>
              <a:spcBef>
                <a:spcPts val="950"/>
              </a:spcBef>
            </a:pPr>
            <a:r>
              <a:rPr sz="2400" b="1" spc="45" dirty="0">
                <a:latin typeface="Times New Roman"/>
                <a:cs typeface="Times New Roman"/>
              </a:rPr>
              <a:t>B</a:t>
            </a:r>
            <a:r>
              <a:rPr sz="2400" b="1" spc="-15" dirty="0">
                <a:latin typeface="Times New Roman"/>
                <a:cs typeface="Times New Roman"/>
              </a:rPr>
              <a:t>e</a:t>
            </a:r>
            <a:r>
              <a:rPr sz="2400" b="1" spc="10" dirty="0">
                <a:latin typeface="Times New Roman"/>
                <a:cs typeface="Times New Roman"/>
              </a:rPr>
              <a:t>n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gn</a:t>
            </a:r>
            <a:r>
              <a:rPr sz="2400" b="1" spc="-135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p</a:t>
            </a:r>
            <a:r>
              <a:rPr sz="2400" b="1" spc="-9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o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15" dirty="0">
                <a:latin typeface="Times New Roman"/>
                <a:cs typeface="Times New Roman"/>
              </a:rPr>
              <a:t>n</a:t>
            </a:r>
            <a:r>
              <a:rPr sz="2400" b="1" spc="10" dirty="0">
                <a:latin typeface="Times New Roman"/>
                <a:cs typeface="Times New Roman"/>
              </a:rPr>
              <a:t>u</a:t>
            </a:r>
            <a:r>
              <a:rPr sz="2400" b="1" spc="-2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ia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51354" y="3303841"/>
            <a:ext cx="15214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300</a:t>
            </a:r>
            <a:r>
              <a:rPr sz="2400" b="1" spc="-145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mg/day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451354" y="3688778"/>
            <a:ext cx="2236470" cy="902969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b="1" dirty="0">
                <a:latin typeface="Times New Roman"/>
                <a:cs typeface="Times New Roman"/>
              </a:rPr>
              <a:t>300-1000</a:t>
            </a:r>
            <a:r>
              <a:rPr sz="2400" b="1" spc="-135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mg/day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dirty="0">
                <a:latin typeface="Times New Roman"/>
                <a:cs typeface="Times New Roman"/>
              </a:rPr>
              <a:t>&gt;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1000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mg/day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426455" y="3688778"/>
            <a:ext cx="3178175" cy="9029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8415">
              <a:lnSpc>
                <a:spcPct val="120000"/>
              </a:lnSpc>
              <a:spcBef>
                <a:spcPts val="95"/>
              </a:spcBef>
            </a:pPr>
            <a:r>
              <a:rPr sz="2400" b="1" spc="10" dirty="0">
                <a:latin typeface="Times New Roman"/>
                <a:cs typeface="Times New Roman"/>
              </a:rPr>
              <a:t>p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spc="10" dirty="0">
                <a:latin typeface="Times New Roman"/>
                <a:cs typeface="Times New Roman"/>
              </a:rPr>
              <a:t>h</a:t>
            </a:r>
            <a:r>
              <a:rPr sz="2400" b="1" dirty="0">
                <a:latin typeface="Times New Roman"/>
                <a:cs typeface="Times New Roman"/>
              </a:rPr>
              <a:t>olog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spc="-20" dirty="0">
                <a:latin typeface="Times New Roman"/>
                <a:cs typeface="Times New Roman"/>
              </a:rPr>
              <a:t>c</a:t>
            </a:r>
            <a:r>
              <a:rPr sz="2400" b="1" dirty="0">
                <a:latin typeface="Times New Roman"/>
                <a:cs typeface="Times New Roman"/>
              </a:rPr>
              <a:t>al</a:t>
            </a:r>
            <a:r>
              <a:rPr sz="2400" b="1" spc="-200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p</a:t>
            </a:r>
            <a:r>
              <a:rPr sz="2400" b="1" spc="-9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o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15" dirty="0">
                <a:latin typeface="Times New Roman"/>
                <a:cs typeface="Times New Roman"/>
              </a:rPr>
              <a:t>n</a:t>
            </a:r>
            <a:r>
              <a:rPr sz="2400" b="1" spc="10" dirty="0">
                <a:latin typeface="Times New Roman"/>
                <a:cs typeface="Times New Roman"/>
              </a:rPr>
              <a:t>u</a:t>
            </a:r>
            <a:r>
              <a:rPr sz="2400" b="1" spc="-2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ia  glo</a:t>
            </a:r>
            <a:r>
              <a:rPr sz="2400" b="1" spc="25" dirty="0">
                <a:latin typeface="Times New Roman"/>
                <a:cs typeface="Times New Roman"/>
              </a:rPr>
              <a:t>m</a:t>
            </a:r>
            <a:r>
              <a:rPr sz="2400" b="1" spc="-20" dirty="0">
                <a:latin typeface="Times New Roman"/>
                <a:cs typeface="Times New Roman"/>
              </a:rPr>
              <a:t>er</a:t>
            </a:r>
            <a:r>
              <a:rPr sz="2400" b="1" spc="10" dirty="0">
                <a:latin typeface="Times New Roman"/>
                <a:cs typeface="Times New Roman"/>
              </a:rPr>
              <a:t>u</a:t>
            </a:r>
            <a:r>
              <a:rPr sz="2400" b="1" dirty="0">
                <a:latin typeface="Times New Roman"/>
                <a:cs typeface="Times New Roman"/>
              </a:rPr>
              <a:t>lar</a:t>
            </a:r>
            <a:r>
              <a:rPr sz="2400" b="1" spc="-150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p</a:t>
            </a:r>
            <a:r>
              <a:rPr sz="2400" b="1" spc="-9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o</a:t>
            </a:r>
            <a:r>
              <a:rPr sz="2400" b="1" spc="25" dirty="0">
                <a:latin typeface="Times New Roman"/>
                <a:cs typeface="Times New Roman"/>
              </a:rPr>
              <a:t>t</a:t>
            </a:r>
            <a:r>
              <a:rPr sz="2400" b="1" spc="-15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20" dirty="0">
                <a:latin typeface="Times New Roman"/>
                <a:cs typeface="Times New Roman"/>
              </a:rPr>
              <a:t>n</a:t>
            </a:r>
            <a:r>
              <a:rPr sz="2400" b="1" spc="10" dirty="0">
                <a:latin typeface="Times New Roman"/>
                <a:cs typeface="Times New Roman"/>
              </a:rPr>
              <a:t>u</a:t>
            </a:r>
            <a:r>
              <a:rPr sz="2400" b="1" spc="-1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ia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46300" y="4842827"/>
            <a:ext cx="7756525" cy="75438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355600" marR="5080" indent="-343535">
              <a:lnSpc>
                <a:spcPts val="2850"/>
              </a:lnSpc>
              <a:spcBef>
                <a:spcPts val="220"/>
              </a:spcBef>
              <a:tabLst>
                <a:tab pos="4139565" algn="l"/>
                <a:tab pos="5979160" algn="l"/>
              </a:tabLst>
            </a:pPr>
            <a:r>
              <a:rPr sz="24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Micro-albuminuria :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(30-300 mg/day </a:t>
            </a:r>
            <a:r>
              <a:rPr sz="2400" b="1" dirty="0">
                <a:latin typeface="Times New Roman"/>
                <a:cs typeface="Times New Roman"/>
              </a:rPr>
              <a:t>) </a:t>
            </a:r>
            <a:r>
              <a:rPr sz="2400" b="1" spc="-10" dirty="0">
                <a:latin typeface="Times New Roman"/>
                <a:cs typeface="Times New Roman"/>
              </a:rPr>
              <a:t>Early </a:t>
            </a:r>
            <a:r>
              <a:rPr sz="2400" b="1" spc="5" dirty="0">
                <a:latin typeface="Times New Roman"/>
                <a:cs typeface="Times New Roman"/>
              </a:rPr>
              <a:t>indication </a:t>
            </a:r>
            <a:r>
              <a:rPr sz="2400" b="1" dirty="0">
                <a:latin typeface="Times New Roman"/>
                <a:cs typeface="Times New Roman"/>
              </a:rPr>
              <a:t>of 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N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spc="10" dirty="0">
                <a:latin typeface="Times New Roman"/>
                <a:cs typeface="Times New Roman"/>
              </a:rPr>
              <a:t>ph</a:t>
            </a:r>
            <a:r>
              <a:rPr sz="2400" b="1" spc="-9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o</a:t>
            </a:r>
            <a:r>
              <a:rPr sz="2400" b="1" spc="5" dirty="0">
                <a:latin typeface="Times New Roman"/>
                <a:cs typeface="Times New Roman"/>
              </a:rPr>
              <a:t>p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spc="10" dirty="0">
                <a:latin typeface="Times New Roman"/>
                <a:cs typeface="Times New Roman"/>
              </a:rPr>
              <a:t>h</a:t>
            </a:r>
            <a:r>
              <a:rPr sz="2400" b="1" dirty="0">
                <a:latin typeface="Times New Roman"/>
                <a:cs typeface="Times New Roman"/>
              </a:rPr>
              <a:t>y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</a:t>
            </a:r>
            <a:r>
              <a:rPr sz="2400" b="1" spc="45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p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spc="-35" dirty="0">
                <a:latin typeface="Times New Roman"/>
                <a:cs typeface="Times New Roman"/>
              </a:rPr>
              <a:t>s</a:t>
            </a:r>
            <a:r>
              <a:rPr sz="2400" b="1" dirty="0">
                <a:latin typeface="Times New Roman"/>
                <a:cs typeface="Times New Roman"/>
              </a:rPr>
              <a:t>.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spc="-75" dirty="0">
                <a:latin typeface="Times New Roman"/>
                <a:cs typeface="Times New Roman"/>
              </a:rPr>
              <a:t>W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30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h	</a:t>
            </a:r>
            <a:r>
              <a:rPr sz="2400" b="1" spc="-10" dirty="0">
                <a:latin typeface="Times New Roman"/>
                <a:cs typeface="Times New Roman"/>
              </a:rPr>
              <a:t>D</a:t>
            </a:r>
            <a:r>
              <a:rPr sz="2400" b="1" dirty="0">
                <a:latin typeface="Times New Roman"/>
                <a:cs typeface="Times New Roman"/>
              </a:rPr>
              <a:t>ia</a:t>
            </a:r>
            <a:r>
              <a:rPr sz="2400" b="1" spc="15" dirty="0">
                <a:latin typeface="Times New Roman"/>
                <a:cs typeface="Times New Roman"/>
              </a:rPr>
              <a:t>b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s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5" dirty="0">
                <a:latin typeface="Times New Roman"/>
                <a:cs typeface="Times New Roman"/>
              </a:rPr>
              <a:t>n</a:t>
            </a:r>
            <a:r>
              <a:rPr sz="2400" b="1" dirty="0">
                <a:latin typeface="Times New Roman"/>
                <a:cs typeface="Times New Roman"/>
              </a:rPr>
              <a:t>d	</a:t>
            </a:r>
            <a:r>
              <a:rPr sz="2400" b="1" spc="10" dirty="0">
                <a:latin typeface="Times New Roman"/>
                <a:cs typeface="Times New Roman"/>
              </a:rPr>
              <a:t>h</a:t>
            </a:r>
            <a:r>
              <a:rPr sz="2400" b="1" spc="-75" dirty="0">
                <a:latin typeface="Times New Roman"/>
                <a:cs typeface="Times New Roman"/>
              </a:rPr>
              <a:t>y</a:t>
            </a:r>
            <a:r>
              <a:rPr sz="2400" b="1" spc="10" dirty="0">
                <a:latin typeface="Times New Roman"/>
                <a:cs typeface="Times New Roman"/>
              </a:rPr>
              <a:t>p</a:t>
            </a:r>
            <a:r>
              <a:rPr sz="2400" b="1" spc="-15" dirty="0">
                <a:latin typeface="Times New Roman"/>
                <a:cs typeface="Times New Roman"/>
              </a:rPr>
              <a:t>er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spc="-15" dirty="0">
                <a:latin typeface="Times New Roman"/>
                <a:cs typeface="Times New Roman"/>
              </a:rPr>
              <a:t>e</a:t>
            </a:r>
            <a:r>
              <a:rPr sz="2400" b="1" spc="10" dirty="0">
                <a:latin typeface="Times New Roman"/>
                <a:cs typeface="Times New Roman"/>
              </a:rPr>
              <a:t>n</a:t>
            </a:r>
            <a:r>
              <a:rPr sz="2400" b="1" spc="-35" dirty="0">
                <a:latin typeface="Times New Roman"/>
                <a:cs typeface="Times New Roman"/>
              </a:rPr>
              <a:t>s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o</a:t>
            </a:r>
            <a:r>
              <a:rPr sz="2400" b="1" spc="10" dirty="0">
                <a:latin typeface="Times New Roman"/>
                <a:cs typeface="Times New Roman"/>
              </a:rPr>
              <a:t>n</a:t>
            </a:r>
            <a:r>
              <a:rPr sz="2400" b="1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984120" y="405066"/>
            <a:ext cx="216281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10" dirty="0"/>
              <a:t>Urine</a:t>
            </a:r>
            <a:r>
              <a:rPr spc="-114" dirty="0"/>
              <a:t> </a:t>
            </a:r>
            <a:r>
              <a:rPr spc="5" dirty="0"/>
              <a:t>analysis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36775" y="634047"/>
            <a:ext cx="614934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b="0" spc="30" dirty="0">
                <a:latin typeface="Times New Roman"/>
                <a:cs typeface="Times New Roman"/>
              </a:rPr>
              <a:t>The</a:t>
            </a:r>
            <a:r>
              <a:rPr b="0" spc="-55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functional</a:t>
            </a:r>
            <a:r>
              <a:rPr b="0" spc="260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unit</a:t>
            </a:r>
            <a:r>
              <a:rPr b="0" spc="35" dirty="0">
                <a:latin typeface="Times New Roman"/>
                <a:cs typeface="Times New Roman"/>
              </a:rPr>
              <a:t> </a:t>
            </a:r>
            <a:r>
              <a:rPr b="0" spc="-10" dirty="0">
                <a:latin typeface="Times New Roman"/>
                <a:cs typeface="Times New Roman"/>
              </a:rPr>
              <a:t>of</a:t>
            </a:r>
            <a:r>
              <a:rPr b="0" spc="105" dirty="0">
                <a:latin typeface="Times New Roman"/>
                <a:cs typeface="Times New Roman"/>
              </a:rPr>
              <a:t> </a:t>
            </a:r>
            <a:r>
              <a:rPr b="0" spc="-20" dirty="0">
                <a:latin typeface="Times New Roman"/>
                <a:cs typeface="Times New Roman"/>
              </a:rPr>
              <a:t>kidney</a:t>
            </a:r>
            <a:r>
              <a:rPr b="0" spc="229" dirty="0">
                <a:latin typeface="Times New Roman"/>
                <a:cs typeface="Times New Roman"/>
              </a:rPr>
              <a:t> </a:t>
            </a:r>
            <a:r>
              <a:rPr b="0" spc="5" dirty="0">
                <a:latin typeface="Times New Roman"/>
                <a:cs typeface="Times New Roman"/>
              </a:rPr>
              <a:t>-</a:t>
            </a:r>
            <a:r>
              <a:rPr b="0" spc="-110" dirty="0">
                <a:latin typeface="Times New Roman"/>
                <a:cs typeface="Times New Roman"/>
              </a:rPr>
              <a:t> </a:t>
            </a:r>
            <a:r>
              <a:rPr b="0" spc="30" dirty="0">
                <a:latin typeface="Times New Roman"/>
                <a:cs typeface="Times New Roman"/>
              </a:rPr>
              <a:t>NEPHRON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5400" y="1295019"/>
            <a:ext cx="9906000" cy="502793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11304905" y="6470412"/>
            <a:ext cx="2298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t>3</a:t>
            </a:fld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12264" y="1324038"/>
            <a:ext cx="7970520" cy="216154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675"/>
              </a:spcBef>
              <a:buClr>
                <a:srgbClr val="6E2E9F"/>
              </a:buClr>
              <a:buFont typeface="Arial MT"/>
              <a:buChar char="•"/>
              <a:tabLst>
                <a:tab pos="355600" algn="l"/>
                <a:tab pos="356235" algn="l"/>
                <a:tab pos="2309495" algn="l"/>
                <a:tab pos="4254500" algn="l"/>
              </a:tabLst>
            </a:pPr>
            <a:r>
              <a:rPr sz="2400" b="1" spc="-10" dirty="0">
                <a:solidFill>
                  <a:srgbClr val="6E2E9F"/>
                </a:solidFill>
                <a:latin typeface="Times New Roman"/>
                <a:cs typeface="Times New Roman"/>
              </a:rPr>
              <a:t>Microscopic	</a:t>
            </a:r>
            <a:r>
              <a:rPr sz="2400" b="1" dirty="0">
                <a:solidFill>
                  <a:srgbClr val="6E2E9F"/>
                </a:solidFill>
                <a:latin typeface="Times New Roman"/>
                <a:cs typeface="Times New Roman"/>
              </a:rPr>
              <a:t>examination	:</a:t>
            </a:r>
            <a:endParaRPr sz="2400">
              <a:latin typeface="Times New Roman"/>
              <a:cs typeface="Times New Roman"/>
            </a:endParaRPr>
          </a:p>
          <a:p>
            <a:pPr marL="632460" lvl="1" indent="-276860">
              <a:lnSpc>
                <a:spcPct val="100000"/>
              </a:lnSpc>
              <a:spcBef>
                <a:spcPts val="575"/>
              </a:spcBef>
              <a:buFont typeface="Times New Roman"/>
              <a:buChar char="-"/>
              <a:tabLst>
                <a:tab pos="631825" algn="l"/>
                <a:tab pos="632460" algn="l"/>
                <a:tab pos="1480185" algn="l"/>
              </a:tabLst>
            </a:pPr>
            <a:r>
              <a:rPr sz="2400" b="1" spc="-20" dirty="0">
                <a:latin typeface="Times New Roman"/>
                <a:cs typeface="Times New Roman"/>
              </a:rPr>
              <a:t>ce</a:t>
            </a:r>
            <a:r>
              <a:rPr sz="2400" b="1" dirty="0">
                <a:latin typeface="Times New Roman"/>
                <a:cs typeface="Times New Roman"/>
              </a:rPr>
              <a:t>l</a:t>
            </a:r>
            <a:r>
              <a:rPr sz="2400" b="1" spc="10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s	(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R</a:t>
            </a:r>
            <a:r>
              <a:rPr sz="2400" b="1" spc="40" dirty="0">
                <a:latin typeface="Times New Roman"/>
                <a:cs typeface="Times New Roman"/>
              </a:rPr>
              <a:t>B</a:t>
            </a:r>
            <a:r>
              <a:rPr sz="2400" b="1" dirty="0">
                <a:latin typeface="Times New Roman"/>
                <a:cs typeface="Times New Roman"/>
              </a:rPr>
              <a:t>C,</a:t>
            </a:r>
            <a:r>
              <a:rPr sz="2400" b="1" spc="-1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W</a:t>
            </a:r>
            <a:r>
              <a:rPr sz="2400" b="1" spc="45" dirty="0">
                <a:latin typeface="Times New Roman"/>
                <a:cs typeface="Times New Roman"/>
              </a:rPr>
              <a:t>B</a:t>
            </a:r>
            <a:r>
              <a:rPr sz="2400" b="1" dirty="0">
                <a:latin typeface="Times New Roman"/>
                <a:cs typeface="Times New Roman"/>
              </a:rPr>
              <a:t>C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– </a:t>
            </a:r>
            <a:r>
              <a:rPr sz="2400" b="1" spc="25" dirty="0">
                <a:latin typeface="Times New Roman"/>
                <a:cs typeface="Times New Roman"/>
              </a:rPr>
              <a:t>P</a:t>
            </a:r>
            <a:r>
              <a:rPr sz="2400" b="1" spc="10" dirty="0">
                <a:latin typeface="Times New Roman"/>
                <a:cs typeface="Times New Roman"/>
              </a:rPr>
              <a:t>u</a:t>
            </a:r>
            <a:r>
              <a:rPr sz="2400" b="1" dirty="0">
                <a:latin typeface="Times New Roman"/>
                <a:cs typeface="Times New Roman"/>
              </a:rPr>
              <a:t>s</a:t>
            </a:r>
            <a:r>
              <a:rPr sz="2400" b="1" spc="-110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ce</a:t>
            </a:r>
            <a:r>
              <a:rPr sz="2400" b="1" dirty="0">
                <a:latin typeface="Times New Roman"/>
                <a:cs typeface="Times New Roman"/>
              </a:rPr>
              <a:t>l</a:t>
            </a:r>
            <a:r>
              <a:rPr sz="2400" b="1" spc="10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s</a:t>
            </a:r>
            <a:r>
              <a:rPr sz="2400" b="1" spc="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355600">
              <a:lnSpc>
                <a:spcPts val="2865"/>
              </a:lnSpc>
              <a:spcBef>
                <a:spcPts val="645"/>
              </a:spcBef>
              <a:tabLst>
                <a:tab pos="2004695" algn="l"/>
                <a:tab pos="6646545" algn="l"/>
              </a:tabLst>
            </a:pPr>
            <a:r>
              <a:rPr sz="2400" spc="-10" dirty="0">
                <a:latin typeface="Times New Roman"/>
                <a:cs typeface="Times New Roman"/>
              </a:rPr>
              <a:t>-</a:t>
            </a:r>
            <a:r>
              <a:rPr sz="2400" b="1" spc="-10" dirty="0">
                <a:latin typeface="Times New Roman"/>
                <a:cs typeface="Times New Roman"/>
              </a:rPr>
              <a:t>Crystals	</a:t>
            </a:r>
            <a:r>
              <a:rPr sz="2400" b="1" dirty="0">
                <a:latin typeface="Times New Roman"/>
                <a:cs typeface="Times New Roman"/>
              </a:rPr>
              <a:t>(</a:t>
            </a:r>
            <a:r>
              <a:rPr sz="2400" b="1" spc="3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calcium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phosphate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&amp;</a:t>
            </a:r>
            <a:r>
              <a:rPr sz="2400" b="1" spc="-12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ca.oxalates,	</a:t>
            </a:r>
            <a:r>
              <a:rPr sz="2400" b="1" dirty="0">
                <a:latin typeface="Times New Roman"/>
                <a:cs typeface="Times New Roman"/>
              </a:rPr>
              <a:t>amorphos</a:t>
            </a:r>
            <a:endParaRPr sz="2400">
              <a:latin typeface="Times New Roman"/>
              <a:cs typeface="Times New Roman"/>
            </a:endParaRPr>
          </a:p>
          <a:p>
            <a:pPr marL="355600">
              <a:lnSpc>
                <a:spcPts val="2865"/>
              </a:lnSpc>
            </a:pPr>
            <a:r>
              <a:rPr sz="2400" b="1" dirty="0">
                <a:latin typeface="Times New Roman"/>
                <a:cs typeface="Times New Roman"/>
              </a:rPr>
              <a:t>phosphates</a:t>
            </a:r>
            <a:r>
              <a:rPr sz="2400" b="1" spc="-1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632460" lvl="1" indent="-276860">
              <a:lnSpc>
                <a:spcPct val="100000"/>
              </a:lnSpc>
              <a:spcBef>
                <a:spcPts val="650"/>
              </a:spcBef>
              <a:buFont typeface="Times New Roman"/>
              <a:buChar char="-"/>
              <a:tabLst>
                <a:tab pos="631825" algn="l"/>
                <a:tab pos="632460" algn="l"/>
                <a:tab pos="1632585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Casts	</a:t>
            </a:r>
            <a:r>
              <a:rPr sz="2400" b="1" dirty="0">
                <a:latin typeface="Times New Roman"/>
                <a:cs typeface="Times New Roman"/>
              </a:rPr>
              <a:t>(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hyaline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casts,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granular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casts</a:t>
            </a:r>
            <a:r>
              <a:rPr sz="2400" b="1" spc="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&amp;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RBC</a:t>
            </a:r>
            <a:r>
              <a:rPr sz="2400" b="1" spc="8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casts)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30</a:t>
            </a:fld>
            <a:endParaRPr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7920" y="710247"/>
            <a:ext cx="385381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110" dirty="0"/>
              <a:t>Tests</a:t>
            </a:r>
            <a:r>
              <a:rPr spc="80" dirty="0"/>
              <a:t> </a:t>
            </a:r>
            <a:r>
              <a:rPr spc="15" dirty="0"/>
              <a:t>for</a:t>
            </a:r>
            <a:r>
              <a:rPr spc="-65" dirty="0"/>
              <a:t> </a:t>
            </a:r>
            <a:r>
              <a:rPr spc="20" dirty="0"/>
              <a:t>tubular</a:t>
            </a:r>
            <a:r>
              <a:rPr spc="-60" dirty="0"/>
              <a:t> </a:t>
            </a:r>
            <a:r>
              <a:rPr spc="10" dirty="0"/>
              <a:t>function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99026" y="4814887"/>
            <a:ext cx="476250" cy="33369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383664" y="1353883"/>
            <a:ext cx="9319260" cy="4183379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b="1" spc="10" dirty="0">
                <a:latin typeface="Times New Roman"/>
                <a:cs typeface="Times New Roman"/>
              </a:rPr>
              <a:t>Sp</a:t>
            </a:r>
            <a:r>
              <a:rPr sz="2400" b="1" spc="-20" dirty="0">
                <a:latin typeface="Times New Roman"/>
                <a:cs typeface="Times New Roman"/>
              </a:rPr>
              <a:t>ec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105" dirty="0">
                <a:latin typeface="Times New Roman"/>
                <a:cs typeface="Times New Roman"/>
              </a:rPr>
              <a:t>f</a:t>
            </a:r>
            <a:r>
              <a:rPr sz="2400" b="1" dirty="0">
                <a:latin typeface="Times New Roman"/>
                <a:cs typeface="Times New Roman"/>
              </a:rPr>
              <a:t>ic</a:t>
            </a:r>
            <a:r>
              <a:rPr sz="2400" b="1" spc="-1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g</a:t>
            </a:r>
            <a:r>
              <a:rPr sz="2400" b="1" spc="-2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avi</a:t>
            </a:r>
            <a:r>
              <a:rPr sz="2400" b="1" spc="2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y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u</a:t>
            </a:r>
            <a:r>
              <a:rPr sz="2400" b="1" spc="-15" dirty="0">
                <a:latin typeface="Times New Roman"/>
                <a:cs typeface="Times New Roman"/>
              </a:rPr>
              <a:t>r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spc="10" dirty="0">
                <a:latin typeface="Times New Roman"/>
                <a:cs typeface="Times New Roman"/>
              </a:rPr>
              <a:t>n</a:t>
            </a:r>
            <a:r>
              <a:rPr sz="2400" b="1" dirty="0">
                <a:latin typeface="Times New Roman"/>
                <a:cs typeface="Times New Roman"/>
              </a:rPr>
              <a:t>e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– </a:t>
            </a:r>
            <a:r>
              <a:rPr sz="2400" b="1" spc="-10" dirty="0">
                <a:latin typeface="Times New Roman"/>
                <a:cs typeface="Times New Roman"/>
              </a:rPr>
              <a:t>N</a:t>
            </a:r>
            <a:r>
              <a:rPr sz="2400" b="1" dirty="0">
                <a:latin typeface="Times New Roman"/>
                <a:cs typeface="Times New Roman"/>
              </a:rPr>
              <a:t>o</a:t>
            </a:r>
            <a:r>
              <a:rPr sz="2400" b="1" spc="-20" dirty="0">
                <a:latin typeface="Times New Roman"/>
                <a:cs typeface="Times New Roman"/>
              </a:rPr>
              <a:t>r</a:t>
            </a:r>
            <a:r>
              <a:rPr sz="2400" b="1" spc="20" dirty="0">
                <a:latin typeface="Times New Roman"/>
                <a:cs typeface="Times New Roman"/>
              </a:rPr>
              <a:t>m</a:t>
            </a:r>
            <a:r>
              <a:rPr sz="2400" b="1" dirty="0">
                <a:latin typeface="Times New Roman"/>
                <a:cs typeface="Times New Roman"/>
              </a:rPr>
              <a:t>al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1.01</a:t>
            </a:r>
            <a:r>
              <a:rPr sz="2400" b="1" spc="-10" dirty="0">
                <a:latin typeface="Times New Roman"/>
                <a:cs typeface="Times New Roman"/>
              </a:rPr>
              <a:t>5</a:t>
            </a:r>
            <a:r>
              <a:rPr sz="2400" b="1" spc="25" dirty="0">
                <a:latin typeface="Times New Roman"/>
                <a:cs typeface="Times New Roman"/>
              </a:rPr>
              <a:t>-</a:t>
            </a:r>
            <a:r>
              <a:rPr sz="2400" b="1" dirty="0">
                <a:latin typeface="Times New Roman"/>
                <a:cs typeface="Times New Roman"/>
              </a:rPr>
              <a:t>1.025</a:t>
            </a:r>
            <a:endParaRPr sz="2400">
              <a:latin typeface="Times New Roman"/>
              <a:cs typeface="Times New Roman"/>
            </a:endParaRPr>
          </a:p>
          <a:p>
            <a:pPr marL="469900" indent="-457834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469900" algn="l"/>
                <a:tab pos="470534" algn="l"/>
                <a:tab pos="127063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This	</a:t>
            </a:r>
            <a:r>
              <a:rPr sz="2400" b="1" dirty="0">
                <a:latin typeface="Times New Roman"/>
                <a:cs typeface="Times New Roman"/>
              </a:rPr>
              <a:t>is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 </a:t>
            </a:r>
            <a:r>
              <a:rPr sz="2400" b="1" spc="5" dirty="0">
                <a:latin typeface="Times New Roman"/>
                <a:cs typeface="Times New Roman"/>
              </a:rPr>
              <a:t>indication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130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osmolality.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5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25" dirty="0">
                <a:latin typeface="Times New Roman"/>
                <a:cs typeface="Times New Roman"/>
              </a:rPr>
              <a:t>Incase</a:t>
            </a:r>
            <a:r>
              <a:rPr sz="2400" b="1" spc="1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proteinuria</a:t>
            </a:r>
            <a:r>
              <a:rPr sz="2400" b="1" spc="-15" dirty="0">
                <a:latin typeface="Times New Roman"/>
                <a:cs typeface="Times New Roman"/>
              </a:rPr>
              <a:t> S.G.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elevated.</a:t>
            </a:r>
            <a:endParaRPr sz="2400">
              <a:latin typeface="Times New Roman"/>
              <a:cs typeface="Times New Roman"/>
            </a:endParaRPr>
          </a:p>
          <a:p>
            <a:pPr marL="354965" marR="1343660" indent="-342900">
              <a:lnSpc>
                <a:spcPct val="101600"/>
              </a:lnSpc>
              <a:spcBef>
                <a:spcPts val="525"/>
              </a:spcBef>
              <a:buFont typeface="Arial MT"/>
              <a:buChar char="•"/>
              <a:tabLst>
                <a:tab pos="354965" algn="l"/>
                <a:tab pos="355600" algn="l"/>
                <a:tab pos="6456045" algn="l"/>
              </a:tabLst>
            </a:pPr>
            <a:r>
              <a:rPr sz="2400" b="1" spc="-25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-15" dirty="0">
                <a:latin typeface="Times New Roman"/>
                <a:cs typeface="Times New Roman"/>
              </a:rPr>
              <a:t>r</a:t>
            </a:r>
            <a:r>
              <a:rPr sz="2400" b="1" spc="5" dirty="0">
                <a:latin typeface="Times New Roman"/>
                <a:cs typeface="Times New Roman"/>
              </a:rPr>
              <a:t>li</a:t>
            </a:r>
            <a:r>
              <a:rPr sz="2400" b="1" spc="-15" dirty="0">
                <a:latin typeface="Times New Roman"/>
                <a:cs typeface="Times New Roman"/>
              </a:rPr>
              <a:t>e</a:t>
            </a:r>
            <a:r>
              <a:rPr sz="2400" b="1" spc="-35" dirty="0">
                <a:latin typeface="Times New Roman"/>
                <a:cs typeface="Times New Roman"/>
              </a:rPr>
              <a:t>s</a:t>
            </a:r>
            <a:r>
              <a:rPr sz="2400" b="1" dirty="0">
                <a:latin typeface="Times New Roman"/>
                <a:cs typeface="Times New Roman"/>
              </a:rPr>
              <a:t>t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spc="25" dirty="0">
                <a:latin typeface="Times New Roman"/>
                <a:cs typeface="Times New Roman"/>
              </a:rPr>
              <a:t>m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10" dirty="0">
                <a:latin typeface="Times New Roman"/>
                <a:cs typeface="Times New Roman"/>
              </a:rPr>
              <a:t>n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spc="100" dirty="0">
                <a:latin typeface="Times New Roman"/>
                <a:cs typeface="Times New Roman"/>
              </a:rPr>
              <a:t>f</a:t>
            </a:r>
            <a:r>
              <a:rPr sz="2400" b="1" spc="-15" dirty="0">
                <a:latin typeface="Times New Roman"/>
                <a:cs typeface="Times New Roman"/>
              </a:rPr>
              <a:t>e</a:t>
            </a:r>
            <a:r>
              <a:rPr sz="2400" b="1" spc="-35" dirty="0">
                <a:latin typeface="Times New Roman"/>
                <a:cs typeface="Times New Roman"/>
              </a:rPr>
              <a:t>s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25" dirty="0">
                <a:latin typeface="Times New Roman"/>
                <a:cs typeface="Times New Roman"/>
              </a:rPr>
              <a:t>t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on</a:t>
            </a:r>
            <a:r>
              <a:rPr sz="2400" b="1" spc="-1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-90" dirty="0">
                <a:latin typeface="Times New Roman"/>
                <a:cs typeface="Times New Roman"/>
              </a:rPr>
              <a:t>r</a:t>
            </a:r>
            <a:r>
              <a:rPr sz="2400" b="1" spc="-15" dirty="0">
                <a:latin typeface="Times New Roman"/>
                <a:cs typeface="Times New Roman"/>
              </a:rPr>
              <a:t>e</a:t>
            </a:r>
            <a:r>
              <a:rPr sz="2400" b="1" spc="10" dirty="0">
                <a:latin typeface="Times New Roman"/>
                <a:cs typeface="Times New Roman"/>
              </a:rPr>
              <a:t>n</a:t>
            </a:r>
            <a:r>
              <a:rPr sz="2400" b="1" dirty="0">
                <a:latin typeface="Times New Roman"/>
                <a:cs typeface="Times New Roman"/>
              </a:rPr>
              <a:t>al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d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-30" dirty="0">
                <a:latin typeface="Times New Roman"/>
                <a:cs typeface="Times New Roman"/>
              </a:rPr>
              <a:t>s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-40" dirty="0">
                <a:latin typeface="Times New Roman"/>
                <a:cs typeface="Times New Roman"/>
              </a:rPr>
              <a:t>s</a:t>
            </a:r>
            <a:r>
              <a:rPr sz="2400" b="1" dirty="0">
                <a:latin typeface="Times New Roman"/>
                <a:cs typeface="Times New Roman"/>
              </a:rPr>
              <a:t>e</a:t>
            </a:r>
            <a:r>
              <a:rPr sz="2400" b="1" spc="60" dirty="0">
                <a:latin typeface="Times New Roman"/>
                <a:cs typeface="Times New Roman"/>
              </a:rPr>
              <a:t> </a:t>
            </a:r>
            <a:r>
              <a:rPr sz="2400" b="1" spc="20" dirty="0">
                <a:latin typeface="Times New Roman"/>
                <a:cs typeface="Times New Roman"/>
              </a:rPr>
              <a:t>m</a:t>
            </a:r>
            <a:r>
              <a:rPr sz="2400" b="1" dirty="0">
                <a:latin typeface="Times New Roman"/>
                <a:cs typeface="Times New Roman"/>
              </a:rPr>
              <a:t>ay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15" dirty="0">
                <a:latin typeface="Times New Roman"/>
                <a:cs typeface="Times New Roman"/>
              </a:rPr>
              <a:t>b</a:t>
            </a:r>
            <a:r>
              <a:rPr sz="2400" b="1" dirty="0">
                <a:latin typeface="Times New Roman"/>
                <a:cs typeface="Times New Roman"/>
              </a:rPr>
              <a:t>e	</a:t>
            </a:r>
            <a:r>
              <a:rPr sz="2400" b="1" spc="10" dirty="0">
                <a:latin typeface="Times New Roman"/>
                <a:cs typeface="Times New Roman"/>
              </a:rPr>
              <a:t>d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105" dirty="0">
                <a:latin typeface="Times New Roman"/>
                <a:cs typeface="Times New Roman"/>
              </a:rPr>
              <a:t>f</a:t>
            </a:r>
            <a:r>
              <a:rPr sz="2400" b="1" spc="95" dirty="0">
                <a:latin typeface="Times New Roman"/>
                <a:cs typeface="Times New Roman"/>
              </a:rPr>
              <a:t>f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-10" dirty="0">
                <a:latin typeface="Times New Roman"/>
                <a:cs typeface="Times New Roman"/>
              </a:rPr>
              <a:t>c</a:t>
            </a:r>
            <a:r>
              <a:rPr sz="2400" b="1" spc="10" dirty="0">
                <a:latin typeface="Times New Roman"/>
                <a:cs typeface="Times New Roman"/>
              </a:rPr>
              <a:t>u</a:t>
            </a:r>
            <a:r>
              <a:rPr sz="2400" b="1" dirty="0">
                <a:latin typeface="Times New Roman"/>
                <a:cs typeface="Times New Roman"/>
              </a:rPr>
              <a:t>l</a:t>
            </a:r>
            <a:r>
              <a:rPr sz="2400" b="1" spc="-45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y</a:t>
            </a:r>
            <a:r>
              <a:rPr sz="2400" b="1" spc="-229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  concentrating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the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urine.</a:t>
            </a:r>
            <a:endParaRPr sz="2400">
              <a:latin typeface="Times New Roman"/>
              <a:cs typeface="Times New Roman"/>
            </a:endParaRPr>
          </a:p>
          <a:p>
            <a:pPr marL="354965" marR="1765300" indent="-342900">
              <a:lnSpc>
                <a:spcPts val="2850"/>
              </a:lnSpc>
              <a:spcBef>
                <a:spcPts val="62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↓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35" dirty="0">
                <a:latin typeface="Times New Roman"/>
                <a:cs typeface="Times New Roman"/>
              </a:rPr>
              <a:t>Sp.gr.—</a:t>
            </a:r>
            <a:r>
              <a:rPr sz="2400" b="1" spc="-14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excessive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water </a:t>
            </a:r>
            <a:r>
              <a:rPr sz="2400" b="1" spc="-10" dirty="0">
                <a:latin typeface="Times New Roman"/>
                <a:cs typeface="Times New Roman"/>
              </a:rPr>
              <a:t>intake,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ch.nephritis,</a:t>
            </a:r>
            <a:r>
              <a:rPr sz="2400" b="1" spc="7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Diabetes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Insipidus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409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30" dirty="0">
                <a:latin typeface="Times New Roman"/>
                <a:cs typeface="Times New Roman"/>
              </a:rPr>
              <a:t>↑Sp.gr.—</a:t>
            </a:r>
            <a:r>
              <a:rPr sz="2400" b="1" spc="-229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diabetes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mellitus,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nephrosis,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Ch.Renal</a:t>
            </a:r>
            <a:r>
              <a:rPr sz="2400" b="1" spc="1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failure.</a:t>
            </a:r>
            <a:endParaRPr sz="24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1699"/>
              </a:lnSpc>
              <a:spcBef>
                <a:spcPts val="450"/>
              </a:spcBef>
              <a:buFont typeface="Arial MT"/>
              <a:buChar char="•"/>
              <a:tabLst>
                <a:tab pos="354965" algn="l"/>
                <a:tab pos="355600" algn="l"/>
                <a:tab pos="3329304" algn="l"/>
                <a:tab pos="8639175" algn="l"/>
              </a:tabLst>
            </a:pPr>
            <a:r>
              <a:rPr sz="2400" b="1" spc="30" dirty="0">
                <a:latin typeface="Times New Roman"/>
                <a:cs typeface="Times New Roman"/>
              </a:rPr>
              <a:t>F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x</a:t>
            </a:r>
            <a:r>
              <a:rPr sz="2400" b="1" spc="-15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d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spc="-35" dirty="0">
                <a:latin typeface="Times New Roman"/>
                <a:cs typeface="Times New Roman"/>
              </a:rPr>
              <a:t>s</a:t>
            </a:r>
            <a:r>
              <a:rPr sz="2400" b="1" spc="10" dirty="0">
                <a:latin typeface="Times New Roman"/>
                <a:cs typeface="Times New Roman"/>
              </a:rPr>
              <a:t>p</a:t>
            </a:r>
            <a:r>
              <a:rPr sz="2400" b="1" dirty="0">
                <a:latin typeface="Times New Roman"/>
                <a:cs typeface="Times New Roman"/>
              </a:rPr>
              <a:t>.g</a:t>
            </a:r>
            <a:r>
              <a:rPr sz="2400" b="1" spc="-24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.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at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1.010	i</a:t>
            </a:r>
            <a:r>
              <a:rPr sz="2400" b="1" spc="-30" dirty="0">
                <a:latin typeface="Times New Roman"/>
                <a:cs typeface="Times New Roman"/>
              </a:rPr>
              <a:t>s</a:t>
            </a:r>
            <a:r>
              <a:rPr sz="2400" b="1" dirty="0">
                <a:latin typeface="Times New Roman"/>
                <a:cs typeface="Times New Roman"/>
              </a:rPr>
              <a:t>o</a:t>
            </a:r>
            <a:r>
              <a:rPr sz="2400" b="1" spc="-40" dirty="0">
                <a:latin typeface="Times New Roman"/>
                <a:cs typeface="Times New Roman"/>
              </a:rPr>
              <a:t>s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spc="10" dirty="0">
                <a:latin typeface="Times New Roman"/>
                <a:cs typeface="Times New Roman"/>
              </a:rPr>
              <a:t>h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spc="10" dirty="0">
                <a:latin typeface="Times New Roman"/>
                <a:cs typeface="Times New Roman"/>
              </a:rPr>
              <a:t>nu</a:t>
            </a:r>
            <a:r>
              <a:rPr sz="2400" b="1" spc="-2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ia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— 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-2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l</a:t>
            </a:r>
            <a:r>
              <a:rPr sz="2400" b="1" spc="10" dirty="0">
                <a:latin typeface="Times New Roman"/>
                <a:cs typeface="Times New Roman"/>
              </a:rPr>
              <a:t>i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spc="-35" dirty="0">
                <a:latin typeface="Times New Roman"/>
                <a:cs typeface="Times New Roman"/>
              </a:rPr>
              <a:t>s</a:t>
            </a:r>
            <a:r>
              <a:rPr sz="2400" b="1" dirty="0">
                <a:latin typeface="Times New Roman"/>
                <a:cs typeface="Times New Roman"/>
              </a:rPr>
              <a:t>t</a:t>
            </a:r>
            <a:r>
              <a:rPr sz="2400" b="1" spc="20" dirty="0">
                <a:latin typeface="Times New Roman"/>
                <a:cs typeface="Times New Roman"/>
              </a:rPr>
              <a:t> m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5" dirty="0">
                <a:latin typeface="Times New Roman"/>
                <a:cs typeface="Times New Roman"/>
              </a:rPr>
              <a:t>n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105" dirty="0">
                <a:latin typeface="Times New Roman"/>
                <a:cs typeface="Times New Roman"/>
              </a:rPr>
              <a:t>f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spc="-35" dirty="0">
                <a:latin typeface="Times New Roman"/>
                <a:cs typeface="Times New Roman"/>
              </a:rPr>
              <a:t>s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ion</a:t>
            </a:r>
            <a:r>
              <a:rPr sz="2400" b="1" spc="-254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	</a:t>
            </a:r>
            <a:r>
              <a:rPr sz="2400" b="1" spc="-90" dirty="0">
                <a:latin typeface="Times New Roman"/>
                <a:cs typeface="Times New Roman"/>
              </a:rPr>
              <a:t>r</a:t>
            </a:r>
            <a:r>
              <a:rPr sz="2400" b="1" spc="-15" dirty="0">
                <a:latin typeface="Times New Roman"/>
                <a:cs typeface="Times New Roman"/>
              </a:rPr>
              <a:t>e</a:t>
            </a:r>
            <a:r>
              <a:rPr sz="2400" b="1" spc="10" dirty="0">
                <a:latin typeface="Times New Roman"/>
                <a:cs typeface="Times New Roman"/>
              </a:rPr>
              <a:t>n</a:t>
            </a:r>
            <a:r>
              <a:rPr sz="2400" b="1" dirty="0">
                <a:latin typeface="Times New Roman"/>
                <a:cs typeface="Times New Roman"/>
              </a:rPr>
              <a:t>al  </a:t>
            </a:r>
            <a:r>
              <a:rPr sz="2400" b="1" spc="5" dirty="0">
                <a:latin typeface="Times New Roman"/>
                <a:cs typeface="Times New Roman"/>
              </a:rPr>
              <a:t>dammage.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31</a:t>
            </a:fld>
            <a:endParaRPr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07409" y="2610802"/>
            <a:ext cx="476885" cy="33369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307211" y="1172019"/>
            <a:ext cx="9815195" cy="1789430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Co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ce</a:t>
            </a:r>
            <a:r>
              <a:rPr sz="24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4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r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a</a:t>
            </a:r>
            <a:r>
              <a:rPr sz="2400" b="1" spc="25" dirty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i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o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400" b="1" spc="-1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4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s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400" b="1" spc="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570"/>
              </a:spcBef>
              <a:buFont typeface="Arial MT"/>
              <a:buChar char="•"/>
              <a:tabLst>
                <a:tab pos="355600" algn="l"/>
                <a:tab pos="356235" algn="l"/>
                <a:tab pos="1661160" algn="l"/>
                <a:tab pos="6417945" algn="l"/>
              </a:tabLst>
            </a:pPr>
            <a:r>
              <a:rPr sz="2400" b="1" spc="5" dirty="0">
                <a:latin typeface="Times New Roman"/>
                <a:cs typeface="Times New Roman"/>
              </a:rPr>
              <a:t>Bladder	</a:t>
            </a:r>
            <a:r>
              <a:rPr sz="2400" b="1" dirty="0">
                <a:latin typeface="Times New Roman"/>
                <a:cs typeface="Times New Roman"/>
              </a:rPr>
              <a:t>is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emptied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</a:t>
            </a:r>
            <a:r>
              <a:rPr sz="2400" b="1" spc="30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the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morning</a:t>
            </a:r>
            <a:r>
              <a:rPr sz="2400" b="1" spc="-13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specimen	</a:t>
            </a:r>
            <a:r>
              <a:rPr sz="2400" b="1" spc="-5" dirty="0">
                <a:latin typeface="Times New Roman"/>
                <a:cs typeface="Times New Roman"/>
              </a:rPr>
              <a:t>discarded.</a:t>
            </a:r>
            <a:endParaRPr sz="24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655"/>
              </a:spcBef>
              <a:buFont typeface="Arial MT"/>
              <a:buChar char="•"/>
              <a:tabLst>
                <a:tab pos="355600" algn="l"/>
                <a:tab pos="356235" algn="l"/>
                <a:tab pos="641794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Second</a:t>
            </a:r>
            <a:r>
              <a:rPr sz="2400" b="1" spc="3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specimen</a:t>
            </a:r>
            <a:r>
              <a:rPr sz="2400" b="1" spc="30" dirty="0">
                <a:latin typeface="Times New Roman"/>
                <a:cs typeface="Times New Roman"/>
              </a:rPr>
              <a:t> </a:t>
            </a:r>
            <a:r>
              <a:rPr sz="2400" b="1" spc="20" dirty="0">
                <a:latin typeface="Times New Roman"/>
                <a:cs typeface="Times New Roman"/>
              </a:rPr>
              <a:t>after</a:t>
            </a:r>
            <a:r>
              <a:rPr sz="2400" b="1" spc="-1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one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hour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collected</a:t>
            </a:r>
            <a:r>
              <a:rPr sz="2400" b="1" dirty="0">
                <a:latin typeface="Times New Roman"/>
                <a:cs typeface="Times New Roman"/>
              </a:rPr>
              <a:t> and	</a:t>
            </a:r>
            <a:r>
              <a:rPr sz="2400" b="1" spc="5" dirty="0">
                <a:latin typeface="Times New Roman"/>
                <a:cs typeface="Times New Roman"/>
              </a:rPr>
              <a:t>specific</a:t>
            </a:r>
            <a:r>
              <a:rPr sz="2400" b="1" spc="-10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gravity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measured.</a:t>
            </a:r>
            <a:endParaRPr sz="24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570"/>
              </a:spcBef>
              <a:buFont typeface="Arial MT"/>
              <a:buChar char="•"/>
              <a:tabLst>
                <a:tab pos="355600" algn="l"/>
                <a:tab pos="356235" algn="l"/>
                <a:tab pos="2404745" algn="l"/>
              </a:tabLst>
            </a:pPr>
            <a:r>
              <a:rPr sz="2400" b="1" spc="-40" dirty="0">
                <a:latin typeface="Times New Roman"/>
                <a:cs typeface="Times New Roman"/>
              </a:rPr>
              <a:t>Sp.gr.</a:t>
            </a:r>
            <a:r>
              <a:rPr sz="2400" b="1" spc="-13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&gt;1.022	</a:t>
            </a:r>
            <a:r>
              <a:rPr sz="2400" b="1" dirty="0">
                <a:latin typeface="Times New Roman"/>
                <a:cs typeface="Times New Roman"/>
              </a:rPr>
              <a:t>adequate</a:t>
            </a:r>
            <a:r>
              <a:rPr sz="2400" b="1" spc="-110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renal</a:t>
            </a:r>
            <a:r>
              <a:rPr sz="2400" b="1" spc="75" dirty="0">
                <a:latin typeface="Times New Roman"/>
                <a:cs typeface="Times New Roman"/>
              </a:rPr>
              <a:t> </a:t>
            </a:r>
            <a:r>
              <a:rPr sz="2400" b="1" spc="15" dirty="0">
                <a:latin typeface="Times New Roman"/>
                <a:cs typeface="Times New Roman"/>
              </a:rPr>
              <a:t>function.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32</a:t>
            </a:fld>
            <a:endParaRPr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59864" y="1095311"/>
            <a:ext cx="8490585" cy="3487420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Dilution</a:t>
            </a:r>
            <a:r>
              <a:rPr sz="2400" b="1" spc="-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test</a:t>
            </a:r>
            <a:r>
              <a:rPr sz="24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spc="25" dirty="0">
                <a:latin typeface="Times New Roman"/>
                <a:cs typeface="Times New Roman"/>
              </a:rPr>
              <a:t>P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-10" dirty="0">
                <a:latin typeface="Times New Roman"/>
                <a:cs typeface="Times New Roman"/>
              </a:rPr>
              <a:t>e</a:t>
            </a:r>
            <a:r>
              <a:rPr sz="2400" b="1" spc="10" dirty="0">
                <a:latin typeface="Times New Roman"/>
                <a:cs typeface="Times New Roman"/>
              </a:rPr>
              <a:t>n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s</a:t>
            </a:r>
            <a:r>
              <a:rPr sz="2400" b="1" spc="-110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n</a:t>
            </a:r>
            <a:r>
              <a:rPr sz="2400" b="1" dirty="0">
                <a:latin typeface="Times New Roman"/>
                <a:cs typeface="Times New Roman"/>
              </a:rPr>
              <a:t>ot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al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o</a:t>
            </a:r>
            <a:r>
              <a:rPr sz="2400" b="1" spc="-15" dirty="0">
                <a:latin typeface="Times New Roman"/>
                <a:cs typeface="Times New Roman"/>
              </a:rPr>
              <a:t>w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d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o </a:t>
            </a:r>
            <a:r>
              <a:rPr sz="2400" b="1" spc="5" dirty="0">
                <a:latin typeface="Times New Roman"/>
                <a:cs typeface="Times New Roman"/>
              </a:rPr>
              <a:t>d</a:t>
            </a:r>
            <a:r>
              <a:rPr sz="2400" b="1" spc="-2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15" dirty="0">
                <a:latin typeface="Times New Roman"/>
                <a:cs typeface="Times New Roman"/>
              </a:rPr>
              <a:t>n</a:t>
            </a:r>
            <a:r>
              <a:rPr sz="2400" b="1" dirty="0">
                <a:latin typeface="Times New Roman"/>
                <a:cs typeface="Times New Roman"/>
              </a:rPr>
              <a:t>k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95" dirty="0">
                <a:latin typeface="Times New Roman"/>
                <a:cs typeface="Times New Roman"/>
              </a:rPr>
              <a:t>f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r</a:t>
            </a:r>
            <a:r>
              <a:rPr sz="2400" b="1" spc="-165" dirty="0">
                <a:latin typeface="Times New Roman"/>
                <a:cs typeface="Times New Roman"/>
              </a:rPr>
              <a:t> </a:t>
            </a:r>
            <a:r>
              <a:rPr sz="2400" b="1" spc="20" dirty="0">
                <a:latin typeface="Times New Roman"/>
                <a:cs typeface="Times New Roman"/>
              </a:rPr>
              <a:t>m</a:t>
            </a:r>
            <a:r>
              <a:rPr sz="2400" b="1" dirty="0">
                <a:latin typeface="Times New Roman"/>
                <a:cs typeface="Times New Roman"/>
              </a:rPr>
              <a:t>id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n</a:t>
            </a:r>
            <a:r>
              <a:rPr sz="2400" b="1" dirty="0">
                <a:latin typeface="Times New Roman"/>
                <a:cs typeface="Times New Roman"/>
              </a:rPr>
              <a:t>ig</a:t>
            </a:r>
            <a:r>
              <a:rPr sz="2400" b="1" spc="15" dirty="0">
                <a:latin typeface="Times New Roman"/>
                <a:cs typeface="Times New Roman"/>
              </a:rPr>
              <a:t>h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65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spc="45" dirty="0">
                <a:latin typeface="Times New Roman"/>
                <a:cs typeface="Times New Roman"/>
              </a:rPr>
              <a:t>B</a:t>
            </a:r>
            <a:r>
              <a:rPr sz="2400" b="1" dirty="0">
                <a:latin typeface="Times New Roman"/>
                <a:cs typeface="Times New Roman"/>
              </a:rPr>
              <a:t>la</a:t>
            </a:r>
            <a:r>
              <a:rPr sz="2400" b="1" spc="15" dirty="0">
                <a:latin typeface="Times New Roman"/>
                <a:cs typeface="Times New Roman"/>
              </a:rPr>
              <a:t>d</a:t>
            </a:r>
            <a:r>
              <a:rPr sz="2400" b="1" spc="10" dirty="0">
                <a:latin typeface="Times New Roman"/>
                <a:cs typeface="Times New Roman"/>
              </a:rPr>
              <a:t>d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r</a:t>
            </a:r>
            <a:r>
              <a:rPr sz="2400" b="1" spc="-15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e</a:t>
            </a:r>
            <a:r>
              <a:rPr sz="2400" b="1" spc="20" dirty="0">
                <a:latin typeface="Times New Roman"/>
                <a:cs typeface="Times New Roman"/>
              </a:rPr>
              <a:t>m</a:t>
            </a:r>
            <a:r>
              <a:rPr sz="2400" b="1" spc="10" dirty="0">
                <a:latin typeface="Times New Roman"/>
                <a:cs typeface="Times New Roman"/>
              </a:rPr>
              <a:t>p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spc="-15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d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at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7 am</a:t>
            </a:r>
            <a:endParaRPr sz="24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spc="-155" dirty="0">
                <a:latin typeface="Times New Roman"/>
                <a:cs typeface="Times New Roman"/>
              </a:rPr>
              <a:t>W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r</a:t>
            </a:r>
            <a:r>
              <a:rPr sz="2400" b="1" spc="-1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load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1200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spc="20" dirty="0">
                <a:latin typeface="Times New Roman"/>
                <a:cs typeface="Times New Roman"/>
              </a:rPr>
              <a:t>m</a:t>
            </a:r>
            <a:r>
              <a:rPr sz="2400" b="1" dirty="0">
                <a:latin typeface="Times New Roman"/>
                <a:cs typeface="Times New Roman"/>
              </a:rPr>
              <a:t>l ov</a:t>
            </a:r>
            <a:r>
              <a:rPr sz="2400" b="1" spc="-15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r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n</a:t>
            </a:r>
            <a:r>
              <a:rPr sz="2400" b="1" spc="-15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xt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30</a:t>
            </a:r>
            <a:r>
              <a:rPr sz="2400" b="1" spc="60" dirty="0">
                <a:latin typeface="Times New Roman"/>
                <a:cs typeface="Times New Roman"/>
              </a:rPr>
              <a:t> </a:t>
            </a:r>
            <a:r>
              <a:rPr sz="2400" b="1" spc="20" dirty="0">
                <a:latin typeface="Times New Roman"/>
                <a:cs typeface="Times New Roman"/>
              </a:rPr>
              <a:t>m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15" dirty="0">
                <a:latin typeface="Times New Roman"/>
                <a:cs typeface="Times New Roman"/>
              </a:rPr>
              <a:t>n</a:t>
            </a:r>
            <a:r>
              <a:rPr sz="2400" b="1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355600" marR="5080" indent="-343535">
              <a:lnSpc>
                <a:spcPts val="2850"/>
              </a:lnSpc>
              <a:spcBef>
                <a:spcPts val="770"/>
              </a:spcBef>
              <a:buFont typeface="Arial MT"/>
              <a:buChar char="•"/>
              <a:tabLst>
                <a:tab pos="355600" algn="l"/>
                <a:tab pos="356235" algn="l"/>
                <a:tab pos="6608445" algn="l"/>
              </a:tabLst>
            </a:pPr>
            <a:r>
              <a:rPr sz="2400" b="1" dirty="0">
                <a:latin typeface="Times New Roman"/>
                <a:cs typeface="Times New Roman"/>
              </a:rPr>
              <a:t>Ho</a:t>
            </a:r>
            <a:r>
              <a:rPr sz="2400" b="1" spc="15" dirty="0">
                <a:latin typeface="Times New Roman"/>
                <a:cs typeface="Times New Roman"/>
              </a:rPr>
              <a:t>u</a:t>
            </a:r>
            <a:r>
              <a:rPr sz="2400" b="1" spc="-2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ly </a:t>
            </a:r>
            <a:r>
              <a:rPr sz="2400" b="1" spc="10" dirty="0">
                <a:latin typeface="Times New Roman"/>
                <a:cs typeface="Times New Roman"/>
              </a:rPr>
              <a:t>u</a:t>
            </a:r>
            <a:r>
              <a:rPr sz="2400" b="1" spc="-2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15" dirty="0">
                <a:latin typeface="Times New Roman"/>
                <a:cs typeface="Times New Roman"/>
              </a:rPr>
              <a:t>n</a:t>
            </a:r>
            <a:r>
              <a:rPr sz="2400" b="1" dirty="0">
                <a:latin typeface="Times New Roman"/>
                <a:cs typeface="Times New Roman"/>
              </a:rPr>
              <a:t>e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spc="-35" dirty="0">
                <a:latin typeface="Times New Roman"/>
                <a:cs typeface="Times New Roman"/>
              </a:rPr>
              <a:t>s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15" dirty="0">
                <a:latin typeface="Times New Roman"/>
                <a:cs typeface="Times New Roman"/>
              </a:rPr>
              <a:t>m</a:t>
            </a:r>
            <a:r>
              <a:rPr sz="2400" b="1" spc="10" dirty="0">
                <a:latin typeface="Times New Roman"/>
                <a:cs typeface="Times New Roman"/>
              </a:rPr>
              <a:t>p</a:t>
            </a:r>
            <a:r>
              <a:rPr sz="2400" b="1" dirty="0">
                <a:latin typeface="Times New Roman"/>
                <a:cs typeface="Times New Roman"/>
              </a:rPr>
              <a:t>le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c</a:t>
            </a:r>
            <a:r>
              <a:rPr sz="2400" b="1" dirty="0">
                <a:latin typeface="Times New Roman"/>
                <a:cs typeface="Times New Roman"/>
              </a:rPr>
              <a:t>ol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spc="-20" dirty="0">
                <a:latin typeface="Times New Roman"/>
                <a:cs typeface="Times New Roman"/>
              </a:rPr>
              <a:t>ec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d</a:t>
            </a:r>
            <a:r>
              <a:rPr sz="2400" b="1" spc="55" dirty="0">
                <a:latin typeface="Times New Roman"/>
                <a:cs typeface="Times New Roman"/>
              </a:rPr>
              <a:t> </a:t>
            </a:r>
            <a:r>
              <a:rPr sz="2400" b="1" spc="95" dirty="0">
                <a:latin typeface="Times New Roman"/>
                <a:cs typeface="Times New Roman"/>
              </a:rPr>
              <a:t>f</a:t>
            </a:r>
            <a:r>
              <a:rPr sz="2400" b="1" dirty="0">
                <a:latin typeface="Times New Roman"/>
                <a:cs typeface="Times New Roman"/>
              </a:rPr>
              <a:t>or</a:t>
            </a:r>
            <a:r>
              <a:rPr sz="2400" b="1" spc="-165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n</a:t>
            </a:r>
            <a:r>
              <a:rPr sz="2400" b="1" spc="-15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xt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4</a:t>
            </a:r>
            <a:r>
              <a:rPr sz="2400" b="1" spc="-150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hu</a:t>
            </a:r>
            <a:r>
              <a:rPr sz="2400" b="1" dirty="0">
                <a:latin typeface="Times New Roman"/>
                <a:cs typeface="Times New Roman"/>
              </a:rPr>
              <a:t>o</a:t>
            </a:r>
            <a:r>
              <a:rPr sz="2400" b="1" spc="-15" dirty="0">
                <a:latin typeface="Times New Roman"/>
                <a:cs typeface="Times New Roman"/>
              </a:rPr>
              <a:t>r</a:t>
            </a:r>
            <a:r>
              <a:rPr sz="2400" b="1" spc="-40" dirty="0">
                <a:latin typeface="Times New Roman"/>
                <a:cs typeface="Times New Roman"/>
              </a:rPr>
              <a:t>s</a:t>
            </a:r>
            <a:r>
              <a:rPr sz="2400" b="1" dirty="0">
                <a:latin typeface="Times New Roman"/>
                <a:cs typeface="Times New Roman"/>
              </a:rPr>
              <a:t>.	</a:t>
            </a:r>
            <a:r>
              <a:rPr sz="2400" b="1" spc="-240" dirty="0">
                <a:latin typeface="Times New Roman"/>
                <a:cs typeface="Times New Roman"/>
              </a:rPr>
              <a:t>V</a:t>
            </a:r>
            <a:r>
              <a:rPr sz="2400" b="1" dirty="0">
                <a:latin typeface="Times New Roman"/>
                <a:cs typeface="Times New Roman"/>
              </a:rPr>
              <a:t>ol</a:t>
            </a:r>
            <a:r>
              <a:rPr sz="2400" b="1" spc="15" dirty="0">
                <a:latin typeface="Times New Roman"/>
                <a:cs typeface="Times New Roman"/>
              </a:rPr>
              <a:t>u</a:t>
            </a:r>
            <a:r>
              <a:rPr sz="2400" b="1" spc="20" dirty="0">
                <a:latin typeface="Times New Roman"/>
                <a:cs typeface="Times New Roman"/>
              </a:rPr>
              <a:t>m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,</a:t>
            </a:r>
            <a:r>
              <a:rPr sz="2400" b="1" spc="-215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Sp</a:t>
            </a:r>
            <a:r>
              <a:rPr sz="2400" b="1" dirty="0">
                <a:latin typeface="Times New Roman"/>
                <a:cs typeface="Times New Roman"/>
              </a:rPr>
              <a:t>.g</a:t>
            </a:r>
            <a:r>
              <a:rPr sz="2400" b="1" spc="-24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.  </a:t>
            </a:r>
            <a:r>
              <a:rPr sz="2400" b="1" spc="-15" dirty="0">
                <a:latin typeface="Times New Roman"/>
                <a:cs typeface="Times New Roman"/>
              </a:rPr>
              <a:t>measured.</a:t>
            </a:r>
            <a:endParaRPr sz="24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484"/>
              </a:spcBef>
              <a:buFont typeface="Arial MT"/>
              <a:buChar char="•"/>
              <a:tabLst>
                <a:tab pos="355600" algn="l"/>
                <a:tab pos="356235" algn="l"/>
                <a:tab pos="731393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Normal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person</a:t>
            </a:r>
            <a:r>
              <a:rPr sz="2400" b="1" spc="10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will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excrete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all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the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water load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with</a:t>
            </a:r>
            <a:r>
              <a:rPr sz="2400" b="1" spc="-1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	4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hours.</a:t>
            </a:r>
            <a:endParaRPr sz="24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65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spc="10" dirty="0">
                <a:latin typeface="Times New Roman"/>
                <a:cs typeface="Times New Roman"/>
              </a:rPr>
              <a:t>Sp</a:t>
            </a:r>
            <a:r>
              <a:rPr sz="2400" b="1" dirty="0">
                <a:latin typeface="Times New Roman"/>
                <a:cs typeface="Times New Roman"/>
              </a:rPr>
              <a:t>.g</a:t>
            </a:r>
            <a:r>
              <a:rPr sz="2400" b="1" spc="-24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.</a:t>
            </a:r>
            <a:r>
              <a:rPr sz="2400" b="1" spc="-1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at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spc="-15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-35" dirty="0">
                <a:latin typeface="Times New Roman"/>
                <a:cs typeface="Times New Roman"/>
              </a:rPr>
              <a:t>s</a:t>
            </a:r>
            <a:r>
              <a:rPr sz="2400" b="1" dirty="0">
                <a:latin typeface="Times New Roman"/>
                <a:cs typeface="Times New Roman"/>
              </a:rPr>
              <a:t>t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on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40" dirty="0">
                <a:latin typeface="Times New Roman"/>
                <a:cs typeface="Times New Roman"/>
              </a:rPr>
              <a:t>s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15" dirty="0">
                <a:latin typeface="Times New Roman"/>
                <a:cs typeface="Times New Roman"/>
              </a:rPr>
              <a:t>m</a:t>
            </a:r>
            <a:r>
              <a:rPr sz="2400" b="1" spc="10" dirty="0">
                <a:latin typeface="Times New Roman"/>
                <a:cs typeface="Times New Roman"/>
              </a:rPr>
              <a:t>p</a:t>
            </a:r>
            <a:r>
              <a:rPr sz="2400" b="1" dirty="0">
                <a:latin typeface="Times New Roman"/>
                <a:cs typeface="Times New Roman"/>
              </a:rPr>
              <a:t>le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40" dirty="0">
                <a:latin typeface="Times New Roman"/>
                <a:cs typeface="Times New Roman"/>
              </a:rPr>
              <a:t>s</a:t>
            </a:r>
            <a:r>
              <a:rPr sz="2400" b="1" spc="10" dirty="0">
                <a:latin typeface="Times New Roman"/>
                <a:cs typeface="Times New Roman"/>
              </a:rPr>
              <a:t>h</a:t>
            </a:r>
            <a:r>
              <a:rPr sz="2400" b="1" dirty="0">
                <a:latin typeface="Times New Roman"/>
                <a:cs typeface="Times New Roman"/>
              </a:rPr>
              <a:t>o</a:t>
            </a:r>
            <a:r>
              <a:rPr sz="2400" b="1" spc="5" dirty="0">
                <a:latin typeface="Times New Roman"/>
                <a:cs typeface="Times New Roman"/>
              </a:rPr>
              <a:t>u</a:t>
            </a:r>
            <a:r>
              <a:rPr sz="2400" b="1" dirty="0">
                <a:latin typeface="Times New Roman"/>
                <a:cs typeface="Times New Roman"/>
              </a:rPr>
              <a:t>ld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spc="95" dirty="0">
                <a:latin typeface="Times New Roman"/>
                <a:cs typeface="Times New Roman"/>
              </a:rPr>
              <a:t>f</a:t>
            </a:r>
            <a:r>
              <a:rPr sz="2400" b="1" dirty="0">
                <a:latin typeface="Times New Roman"/>
                <a:cs typeface="Times New Roman"/>
              </a:rPr>
              <a:t>all</a:t>
            </a:r>
            <a:r>
              <a:rPr sz="2400" b="1" spc="-145" dirty="0">
                <a:latin typeface="Times New Roman"/>
                <a:cs typeface="Times New Roman"/>
              </a:rPr>
              <a:t> 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o</a:t>
            </a:r>
            <a:r>
              <a:rPr sz="2400" b="1" spc="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1.003.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33</a:t>
            </a:fld>
            <a:endParaRPr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50339" y="2209556"/>
            <a:ext cx="4676775" cy="13163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8450" b="0" i="1" spc="-260" dirty="0">
                <a:solidFill>
                  <a:srgbClr val="000000"/>
                </a:solidFill>
                <a:latin typeface="Cambria"/>
                <a:cs typeface="Cambria"/>
              </a:rPr>
              <a:t>Thank</a:t>
            </a:r>
            <a:r>
              <a:rPr sz="8450" b="0" i="1" spc="-75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8450" b="0" i="1" spc="275" dirty="0">
                <a:solidFill>
                  <a:srgbClr val="000000"/>
                </a:solidFill>
                <a:latin typeface="Cambria"/>
                <a:cs typeface="Cambria"/>
              </a:rPr>
              <a:t>you</a:t>
            </a:r>
            <a:endParaRPr sz="8450">
              <a:latin typeface="Cambria"/>
              <a:cs typeface="Cambr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63000" y="3504260"/>
            <a:ext cx="2362200" cy="3009138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34</a:t>
            </a:fld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6800" y="295173"/>
            <a:ext cx="10210800" cy="5932551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5" name="object 5"/>
          <p:cNvSpPr txBox="1"/>
          <p:nvPr/>
        </p:nvSpPr>
        <p:spPr>
          <a:xfrm>
            <a:off x="11304905" y="6470412"/>
            <a:ext cx="2298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4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t>4</a:t>
            </a:fld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0600" y="704672"/>
            <a:ext cx="10287000" cy="5313553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5" name="object 5"/>
          <p:cNvSpPr txBox="1"/>
          <p:nvPr/>
        </p:nvSpPr>
        <p:spPr>
          <a:xfrm>
            <a:off x="11304905" y="6470412"/>
            <a:ext cx="2298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5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t>5</a:t>
            </a:fld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09645" y="767397"/>
            <a:ext cx="308991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10" dirty="0"/>
              <a:t>Functions</a:t>
            </a:r>
            <a:r>
              <a:rPr spc="60" dirty="0"/>
              <a:t> </a:t>
            </a:r>
            <a:r>
              <a:rPr spc="-10" dirty="0"/>
              <a:t>of</a:t>
            </a:r>
            <a:r>
              <a:rPr spc="-70" dirty="0"/>
              <a:t> </a:t>
            </a:r>
            <a:r>
              <a:rPr spc="15" dirty="0"/>
              <a:t>Kidney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11304905" y="6470412"/>
            <a:ext cx="2298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6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54747" y="1381188"/>
            <a:ext cx="8070850" cy="2219325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82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spc="5" dirty="0">
                <a:latin typeface="Times New Roman"/>
                <a:cs typeface="Times New Roman"/>
              </a:rPr>
              <a:t>Formation</a:t>
            </a:r>
            <a:r>
              <a:rPr sz="2400" b="1" spc="-1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Urine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as</a:t>
            </a:r>
            <a:r>
              <a:rPr sz="2400" b="1" spc="30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the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waste</a:t>
            </a:r>
            <a:r>
              <a:rPr sz="2400" b="1" spc="17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product</a:t>
            </a:r>
            <a:endParaRPr sz="2400">
              <a:latin typeface="Times New Roman"/>
              <a:cs typeface="Times New Roman"/>
            </a:endParaRPr>
          </a:p>
          <a:p>
            <a:pPr marL="355600" marR="185420" indent="-343535">
              <a:lnSpc>
                <a:spcPts val="2850"/>
              </a:lnSpc>
              <a:spcBef>
                <a:spcPts val="845"/>
              </a:spcBef>
              <a:buFont typeface="Arial MT"/>
              <a:buChar char="•"/>
              <a:tabLst>
                <a:tab pos="355600" algn="l"/>
                <a:tab pos="356235" algn="l"/>
                <a:tab pos="5283835" algn="l"/>
              </a:tabLst>
            </a:pPr>
            <a:r>
              <a:rPr sz="2400" b="1" spc="-15" dirty="0">
                <a:latin typeface="Times New Roman"/>
                <a:cs typeface="Times New Roman"/>
              </a:rPr>
              <a:t>Excretion</a:t>
            </a:r>
            <a:r>
              <a:rPr sz="2400" b="1" spc="10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NPN </a:t>
            </a:r>
            <a:r>
              <a:rPr sz="2400" b="1" spc="-5" dirty="0">
                <a:latin typeface="Times New Roman"/>
                <a:cs typeface="Times New Roman"/>
              </a:rPr>
              <a:t>substances</a:t>
            </a:r>
            <a:r>
              <a:rPr sz="2400" b="1" spc="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–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Urea,	</a:t>
            </a:r>
            <a:r>
              <a:rPr sz="2400" b="1" spc="-10" dirty="0">
                <a:latin typeface="Times New Roman"/>
                <a:cs typeface="Times New Roman"/>
              </a:rPr>
              <a:t>Creatinine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and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Uric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acid</a:t>
            </a:r>
            <a:endParaRPr sz="24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635"/>
              </a:spcBef>
              <a:buFont typeface="Arial MT"/>
              <a:buChar char="•"/>
              <a:tabLst>
                <a:tab pos="355600" algn="l"/>
                <a:tab pos="356235" algn="l"/>
                <a:tab pos="6246495" algn="l"/>
              </a:tabLst>
            </a:pPr>
            <a:r>
              <a:rPr sz="2400" b="1" dirty="0">
                <a:latin typeface="Times New Roman"/>
                <a:cs typeface="Times New Roman"/>
              </a:rPr>
              <a:t>Regulation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45" dirty="0">
                <a:latin typeface="Times New Roman"/>
                <a:cs typeface="Times New Roman"/>
              </a:rPr>
              <a:t>water,</a:t>
            </a:r>
            <a:r>
              <a:rPr sz="2400" b="1" spc="-130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electrolytes</a:t>
            </a:r>
            <a:r>
              <a:rPr sz="2400" b="1" spc="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&amp;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acid-base	balance</a:t>
            </a:r>
            <a:endParaRPr sz="24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725"/>
              </a:spcBef>
              <a:buFont typeface="Arial MT"/>
              <a:buChar char="•"/>
              <a:tabLst>
                <a:tab pos="355600" algn="l"/>
                <a:tab pos="356235" algn="l"/>
                <a:tab pos="581787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Production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hormones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–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Erythropoitin,	</a:t>
            </a:r>
            <a:r>
              <a:rPr sz="2400" b="1" spc="-20" dirty="0">
                <a:latin typeface="Times New Roman"/>
                <a:cs typeface="Times New Roman"/>
              </a:rPr>
              <a:t>renin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&amp;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calcitriol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t>6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47010" y="634047"/>
            <a:ext cx="454723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1832610" algn="l"/>
              </a:tabLst>
            </a:pPr>
            <a:r>
              <a:rPr spc="-20" dirty="0"/>
              <a:t>Assessment	</a:t>
            </a:r>
            <a:r>
              <a:rPr spc="-10" dirty="0"/>
              <a:t>of</a:t>
            </a:r>
            <a:r>
              <a:rPr spc="65" dirty="0"/>
              <a:t> </a:t>
            </a:r>
            <a:r>
              <a:rPr spc="20" dirty="0"/>
              <a:t>Renal</a:t>
            </a:r>
            <a:r>
              <a:rPr spc="-130" dirty="0"/>
              <a:t> </a:t>
            </a:r>
            <a:r>
              <a:rPr spc="5" dirty="0"/>
              <a:t>Function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8" name="object 8"/>
          <p:cNvSpPr txBox="1"/>
          <p:nvPr/>
        </p:nvSpPr>
        <p:spPr>
          <a:xfrm>
            <a:off x="11304905" y="6470412"/>
            <a:ext cx="2298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7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83664" y="1248092"/>
            <a:ext cx="8433435" cy="1779905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15" dirty="0">
                <a:latin typeface="Times New Roman"/>
                <a:cs typeface="Times New Roman"/>
              </a:rPr>
              <a:t>Assessment</a:t>
            </a:r>
            <a:r>
              <a:rPr sz="2400" b="1" spc="1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the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extent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renal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damage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55" dirty="0">
                <a:latin typeface="Times New Roman"/>
                <a:cs typeface="Times New Roman"/>
              </a:rPr>
              <a:t>M</a:t>
            </a:r>
            <a:r>
              <a:rPr sz="2400" b="1" dirty="0">
                <a:latin typeface="Times New Roman"/>
                <a:cs typeface="Times New Roman"/>
              </a:rPr>
              <a:t>o</a:t>
            </a:r>
            <a:r>
              <a:rPr sz="2400" b="1" spc="10" dirty="0">
                <a:latin typeface="Times New Roman"/>
                <a:cs typeface="Times New Roman"/>
              </a:rPr>
              <a:t>n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o</a:t>
            </a:r>
            <a:r>
              <a:rPr sz="2400" b="1" spc="-15" dirty="0">
                <a:latin typeface="Times New Roman"/>
                <a:cs typeface="Times New Roman"/>
              </a:rPr>
              <a:t>r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spc="10" dirty="0">
                <a:latin typeface="Times New Roman"/>
                <a:cs typeface="Times New Roman"/>
              </a:rPr>
              <a:t>n</a:t>
            </a:r>
            <a:r>
              <a:rPr sz="2400" b="1" dirty="0">
                <a:latin typeface="Times New Roman"/>
                <a:cs typeface="Times New Roman"/>
              </a:rPr>
              <a:t>g</a:t>
            </a:r>
            <a:r>
              <a:rPr sz="2400" b="1" spc="-150" dirty="0">
                <a:latin typeface="Times New Roman"/>
                <a:cs typeface="Times New Roman"/>
              </a:rPr>
              <a:t> 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spc="10" dirty="0">
                <a:latin typeface="Times New Roman"/>
                <a:cs typeface="Times New Roman"/>
              </a:rPr>
              <a:t>h</a:t>
            </a:r>
            <a:r>
              <a:rPr sz="2400" b="1" dirty="0">
                <a:latin typeface="Times New Roman"/>
                <a:cs typeface="Times New Roman"/>
              </a:rPr>
              <a:t>e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15" dirty="0">
                <a:latin typeface="Times New Roman"/>
                <a:cs typeface="Times New Roman"/>
              </a:rPr>
              <a:t>p</a:t>
            </a:r>
            <a:r>
              <a:rPr sz="2400" b="1" spc="-9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og</a:t>
            </a:r>
            <a:r>
              <a:rPr sz="2400" b="1" spc="-90" dirty="0">
                <a:latin typeface="Times New Roman"/>
                <a:cs typeface="Times New Roman"/>
              </a:rPr>
              <a:t>r</a:t>
            </a:r>
            <a:r>
              <a:rPr sz="2400" b="1" spc="-15" dirty="0">
                <a:latin typeface="Times New Roman"/>
                <a:cs typeface="Times New Roman"/>
              </a:rPr>
              <a:t>e</a:t>
            </a:r>
            <a:r>
              <a:rPr sz="2400" b="1" spc="-35" dirty="0">
                <a:latin typeface="Times New Roman"/>
                <a:cs typeface="Times New Roman"/>
              </a:rPr>
              <a:t>ss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on</a:t>
            </a:r>
            <a:r>
              <a:rPr sz="2400" b="1" spc="1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spc="-90" dirty="0">
                <a:latin typeface="Times New Roman"/>
                <a:cs typeface="Times New Roman"/>
              </a:rPr>
              <a:t>r</a:t>
            </a:r>
            <a:r>
              <a:rPr sz="2400" b="1" spc="-15" dirty="0">
                <a:latin typeface="Times New Roman"/>
                <a:cs typeface="Times New Roman"/>
              </a:rPr>
              <a:t>e</a:t>
            </a:r>
            <a:r>
              <a:rPr sz="2400" b="1" spc="10" dirty="0">
                <a:latin typeface="Times New Roman"/>
                <a:cs typeface="Times New Roman"/>
              </a:rPr>
              <a:t>n</a:t>
            </a:r>
            <a:r>
              <a:rPr sz="2400" b="1" dirty="0">
                <a:latin typeface="Times New Roman"/>
                <a:cs typeface="Times New Roman"/>
              </a:rPr>
              <a:t>al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d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-30" dirty="0">
                <a:latin typeface="Times New Roman"/>
                <a:cs typeface="Times New Roman"/>
              </a:rPr>
              <a:t>s</a:t>
            </a:r>
            <a:r>
              <a:rPr sz="2400" b="1" spc="-20" dirty="0">
                <a:latin typeface="Times New Roman"/>
                <a:cs typeface="Times New Roman"/>
              </a:rPr>
              <a:t>e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-40" dirty="0">
                <a:latin typeface="Times New Roman"/>
                <a:cs typeface="Times New Roman"/>
              </a:rPr>
              <a:t>s</a:t>
            </a:r>
            <a:r>
              <a:rPr sz="2400" b="1" dirty="0">
                <a:latin typeface="Times New Roman"/>
                <a:cs typeface="Times New Roman"/>
              </a:rPr>
              <a:t>e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650"/>
              </a:spcBef>
              <a:buFont typeface="Arial MT"/>
              <a:buChar char="•"/>
              <a:tabLst>
                <a:tab pos="354965" algn="l"/>
                <a:tab pos="355600" algn="l"/>
                <a:tab pos="2252345" algn="l"/>
                <a:tab pos="6865620" algn="l"/>
              </a:tabLst>
            </a:pPr>
            <a:r>
              <a:rPr sz="2400" b="1" spc="10" dirty="0">
                <a:latin typeface="Times New Roman"/>
                <a:cs typeface="Times New Roman"/>
              </a:rPr>
              <a:t>Monitoring	</a:t>
            </a:r>
            <a:r>
              <a:rPr sz="2400" b="1" dirty="0">
                <a:latin typeface="Times New Roman"/>
                <a:cs typeface="Times New Roman"/>
              </a:rPr>
              <a:t>&amp;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adjusting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spc="10" dirty="0">
                <a:latin typeface="Times New Roman"/>
                <a:cs typeface="Times New Roman"/>
              </a:rPr>
              <a:t>the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dose</a:t>
            </a:r>
            <a:r>
              <a:rPr sz="2400" b="1" spc="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30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renal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toxic	</a:t>
            </a:r>
            <a:r>
              <a:rPr sz="2400" b="1" dirty="0">
                <a:latin typeface="Times New Roman"/>
                <a:cs typeface="Times New Roman"/>
              </a:rPr>
              <a:t>drugs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95"/>
              </a:spcBef>
              <a:tabLst>
                <a:tab pos="2814320" algn="l"/>
                <a:tab pos="7031355" algn="l"/>
              </a:tabLst>
            </a:pPr>
            <a:r>
              <a:rPr sz="2400" b="1" i="1" spc="-30" dirty="0">
                <a:solidFill>
                  <a:srgbClr val="C00000"/>
                </a:solidFill>
                <a:latin typeface="Times New Roman"/>
                <a:cs typeface="Times New Roman"/>
              </a:rPr>
              <a:t>RF</a:t>
            </a: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T</a:t>
            </a:r>
            <a:r>
              <a:rPr sz="2400" b="1" i="1" spc="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d</a:t>
            </a:r>
            <a:r>
              <a:rPr sz="2400" b="1" i="1" spc="-25" dirty="0">
                <a:solidFill>
                  <a:srgbClr val="C00000"/>
                </a:solidFill>
                <a:latin typeface="Times New Roman"/>
                <a:cs typeface="Times New Roman"/>
              </a:rPr>
              <a:t>e</a:t>
            </a:r>
            <a:r>
              <a:rPr sz="2400" b="1" i="1" spc="-20" dirty="0">
                <a:solidFill>
                  <a:srgbClr val="C00000"/>
                </a:solidFill>
                <a:latin typeface="Times New Roman"/>
                <a:cs typeface="Times New Roman"/>
              </a:rPr>
              <a:t>v</a:t>
            </a: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i</a:t>
            </a:r>
            <a:r>
              <a:rPr sz="2400" b="1" i="1" spc="-30" dirty="0">
                <a:solidFill>
                  <a:srgbClr val="C00000"/>
                </a:solidFill>
                <a:latin typeface="Times New Roman"/>
                <a:cs typeface="Times New Roman"/>
              </a:rPr>
              <a:t>s</a:t>
            </a:r>
            <a:r>
              <a:rPr sz="2400" b="1" i="1" spc="-20" dirty="0">
                <a:solidFill>
                  <a:srgbClr val="C00000"/>
                </a:solidFill>
                <a:latin typeface="Times New Roman"/>
                <a:cs typeface="Times New Roman"/>
              </a:rPr>
              <a:t>e</a:t>
            </a: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d</a:t>
            </a:r>
            <a:r>
              <a:rPr sz="2400" b="1" i="1" spc="8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i="1" spc="5" dirty="0">
                <a:solidFill>
                  <a:srgbClr val="C00000"/>
                </a:solidFill>
                <a:latin typeface="Times New Roman"/>
                <a:cs typeface="Times New Roman"/>
              </a:rPr>
              <a:t>t</a:t>
            </a: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o</a:t>
            </a:r>
            <a:r>
              <a:rPr sz="2400" b="1" i="1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gi</a:t>
            </a:r>
            <a:r>
              <a:rPr sz="24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v</a:t>
            </a: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e	</a:t>
            </a:r>
            <a:r>
              <a:rPr sz="2400" b="1" i="1" spc="5" dirty="0">
                <a:solidFill>
                  <a:srgbClr val="C00000"/>
                </a:solidFill>
                <a:latin typeface="Times New Roman"/>
                <a:cs typeface="Times New Roman"/>
              </a:rPr>
              <a:t>i</a:t>
            </a:r>
            <a:r>
              <a:rPr sz="2400" b="1" i="1" spc="-65" dirty="0">
                <a:solidFill>
                  <a:srgbClr val="C00000"/>
                </a:solidFill>
                <a:latin typeface="Times New Roman"/>
                <a:cs typeface="Times New Roman"/>
              </a:rPr>
              <a:t>n</a:t>
            </a:r>
            <a:r>
              <a:rPr sz="2400" b="1" i="1" spc="20" dirty="0">
                <a:solidFill>
                  <a:srgbClr val="C00000"/>
                </a:solidFill>
                <a:latin typeface="Times New Roman"/>
                <a:cs typeface="Times New Roman"/>
              </a:rPr>
              <a:t>f</a:t>
            </a: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o</a:t>
            </a:r>
            <a:r>
              <a:rPr sz="2400" b="1" i="1" spc="-35" dirty="0">
                <a:solidFill>
                  <a:srgbClr val="C00000"/>
                </a:solidFill>
                <a:latin typeface="Times New Roman"/>
                <a:cs typeface="Times New Roman"/>
              </a:rPr>
              <a:t>r</a:t>
            </a:r>
            <a:r>
              <a:rPr sz="2400" b="1" i="1" spc="-70" dirty="0">
                <a:solidFill>
                  <a:srgbClr val="C00000"/>
                </a:solidFill>
                <a:latin typeface="Times New Roman"/>
                <a:cs typeface="Times New Roman"/>
              </a:rPr>
              <a:t>m</a:t>
            </a: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a</a:t>
            </a:r>
            <a:r>
              <a:rPr sz="2400" b="1" i="1" spc="5" dirty="0">
                <a:solidFill>
                  <a:srgbClr val="C00000"/>
                </a:solidFill>
                <a:latin typeface="Times New Roman"/>
                <a:cs typeface="Times New Roman"/>
              </a:rPr>
              <a:t>ti</a:t>
            </a: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on</a:t>
            </a:r>
            <a:r>
              <a:rPr sz="2400" b="1" i="1" spc="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i="1" spc="-35" dirty="0">
                <a:solidFill>
                  <a:srgbClr val="C00000"/>
                </a:solidFill>
                <a:latin typeface="Times New Roman"/>
                <a:cs typeface="Times New Roman"/>
              </a:rPr>
              <a:t>r</a:t>
            </a:r>
            <a:r>
              <a:rPr sz="2400" b="1" i="1" spc="-15" dirty="0">
                <a:solidFill>
                  <a:srgbClr val="C00000"/>
                </a:solidFill>
                <a:latin typeface="Times New Roman"/>
                <a:cs typeface="Times New Roman"/>
              </a:rPr>
              <a:t>e</a:t>
            </a: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ga</a:t>
            </a:r>
            <a:r>
              <a:rPr sz="2400" b="1" i="1" spc="-35" dirty="0">
                <a:solidFill>
                  <a:srgbClr val="C00000"/>
                </a:solidFill>
                <a:latin typeface="Times New Roman"/>
                <a:cs typeface="Times New Roman"/>
              </a:rPr>
              <a:t>r</a:t>
            </a: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d</a:t>
            </a:r>
            <a:r>
              <a:rPr sz="2400" b="1" i="1" spc="5" dirty="0">
                <a:solidFill>
                  <a:srgbClr val="C00000"/>
                </a:solidFill>
                <a:latin typeface="Times New Roman"/>
                <a:cs typeface="Times New Roman"/>
              </a:rPr>
              <a:t>i</a:t>
            </a:r>
            <a:r>
              <a:rPr sz="2400" b="1" i="1" spc="-65" dirty="0">
                <a:solidFill>
                  <a:srgbClr val="C00000"/>
                </a:solidFill>
                <a:latin typeface="Times New Roman"/>
                <a:cs typeface="Times New Roman"/>
              </a:rPr>
              <a:t>n</a:t>
            </a: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g</a:t>
            </a:r>
            <a:r>
              <a:rPr sz="2400" b="1" i="1" spc="1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i="1" spc="20" dirty="0">
                <a:solidFill>
                  <a:srgbClr val="C00000"/>
                </a:solidFill>
                <a:latin typeface="Times New Roman"/>
                <a:cs typeface="Times New Roman"/>
              </a:rPr>
              <a:t>f</a:t>
            </a: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o</a:t>
            </a:r>
            <a:r>
              <a:rPr sz="2400" b="1" i="1" spc="5" dirty="0">
                <a:solidFill>
                  <a:srgbClr val="C00000"/>
                </a:solidFill>
                <a:latin typeface="Times New Roman"/>
                <a:cs typeface="Times New Roman"/>
              </a:rPr>
              <a:t>ll</a:t>
            </a: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o</a:t>
            </a:r>
            <a:r>
              <a:rPr sz="2400" b="1" i="1" spc="-30" dirty="0">
                <a:solidFill>
                  <a:srgbClr val="C00000"/>
                </a:solidFill>
                <a:latin typeface="Times New Roman"/>
                <a:cs typeface="Times New Roman"/>
              </a:rPr>
              <a:t>w</a:t>
            </a:r>
            <a:r>
              <a:rPr sz="2400" b="1" i="1" spc="5" dirty="0">
                <a:solidFill>
                  <a:srgbClr val="C00000"/>
                </a:solidFill>
                <a:latin typeface="Times New Roman"/>
                <a:cs typeface="Times New Roman"/>
              </a:rPr>
              <a:t>i</a:t>
            </a:r>
            <a:r>
              <a:rPr sz="2400" b="1" i="1" spc="-65" dirty="0">
                <a:solidFill>
                  <a:srgbClr val="C00000"/>
                </a:solidFill>
                <a:latin typeface="Times New Roman"/>
                <a:cs typeface="Times New Roman"/>
              </a:rPr>
              <a:t>n</a:t>
            </a: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g	pa</a:t>
            </a:r>
            <a:r>
              <a:rPr sz="2400" b="1" i="1" spc="-35" dirty="0">
                <a:solidFill>
                  <a:srgbClr val="C00000"/>
                </a:solidFill>
                <a:latin typeface="Times New Roman"/>
                <a:cs typeface="Times New Roman"/>
              </a:rPr>
              <a:t>r</a:t>
            </a: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a</a:t>
            </a:r>
            <a:r>
              <a:rPr sz="2400" b="1" i="1" spc="-70" dirty="0">
                <a:solidFill>
                  <a:srgbClr val="C00000"/>
                </a:solidFill>
                <a:latin typeface="Times New Roman"/>
                <a:cs typeface="Times New Roman"/>
              </a:rPr>
              <a:t>m</a:t>
            </a:r>
            <a:r>
              <a:rPr sz="2400" b="1" i="1" spc="-15" dirty="0">
                <a:solidFill>
                  <a:srgbClr val="C00000"/>
                </a:solidFill>
                <a:latin typeface="Times New Roman"/>
                <a:cs typeface="Times New Roman"/>
              </a:rPr>
              <a:t>e</a:t>
            </a:r>
            <a:r>
              <a:rPr sz="2400" b="1" i="1" spc="5" dirty="0">
                <a:solidFill>
                  <a:srgbClr val="C00000"/>
                </a:solidFill>
                <a:latin typeface="Times New Roman"/>
                <a:cs typeface="Times New Roman"/>
              </a:rPr>
              <a:t>t</a:t>
            </a:r>
            <a:r>
              <a:rPr sz="2400" b="1" i="1" spc="-15" dirty="0">
                <a:solidFill>
                  <a:srgbClr val="C00000"/>
                </a:solidFill>
                <a:latin typeface="Times New Roman"/>
                <a:cs typeface="Times New Roman"/>
              </a:rPr>
              <a:t>e</a:t>
            </a:r>
            <a:r>
              <a:rPr sz="2400" b="1" i="1" spc="-35" dirty="0">
                <a:solidFill>
                  <a:srgbClr val="C00000"/>
                </a:solidFill>
                <a:latin typeface="Times New Roman"/>
                <a:cs typeface="Times New Roman"/>
              </a:rPr>
              <a:t>r</a:t>
            </a:r>
            <a:r>
              <a:rPr sz="2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83664" y="3240976"/>
            <a:ext cx="3234690" cy="1675130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59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Renal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blood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25" dirty="0">
                <a:latin typeface="Times New Roman"/>
                <a:cs typeface="Times New Roman"/>
              </a:rPr>
              <a:t>flow</a:t>
            </a:r>
            <a:endParaRPr sz="2400">
              <a:latin typeface="Times New Roman"/>
              <a:cs typeface="Times New Roman"/>
            </a:endParaRPr>
          </a:p>
          <a:p>
            <a:pPr marL="354965" marR="5080" indent="-342900">
              <a:lnSpc>
                <a:spcPts val="2860"/>
              </a:lnSpc>
              <a:spcBef>
                <a:spcPts val="61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70" dirty="0">
                <a:latin typeface="Times New Roman"/>
                <a:cs typeface="Times New Roman"/>
              </a:rPr>
              <a:t>G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o</a:t>
            </a:r>
            <a:r>
              <a:rPr sz="2400" b="1" spc="20" dirty="0">
                <a:latin typeface="Times New Roman"/>
                <a:cs typeface="Times New Roman"/>
              </a:rPr>
              <a:t>m</a:t>
            </a:r>
            <a:r>
              <a:rPr sz="2400" b="1" spc="-15" dirty="0">
                <a:latin typeface="Times New Roman"/>
                <a:cs typeface="Times New Roman"/>
              </a:rPr>
              <a:t>er</a:t>
            </a:r>
            <a:r>
              <a:rPr sz="2400" b="1" spc="10" dirty="0">
                <a:latin typeface="Times New Roman"/>
                <a:cs typeface="Times New Roman"/>
              </a:rPr>
              <a:t>u</a:t>
            </a:r>
            <a:r>
              <a:rPr sz="2400" b="1" spc="5" dirty="0">
                <a:latin typeface="Times New Roman"/>
                <a:cs typeface="Times New Roman"/>
              </a:rPr>
              <a:t>l</a:t>
            </a:r>
            <a:r>
              <a:rPr sz="2400" b="1" dirty="0">
                <a:latin typeface="Times New Roman"/>
                <a:cs typeface="Times New Roman"/>
              </a:rPr>
              <a:t>ar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spc="30" dirty="0">
                <a:latin typeface="Times New Roman"/>
                <a:cs typeface="Times New Roman"/>
              </a:rPr>
              <a:t>F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10" dirty="0">
                <a:latin typeface="Times New Roman"/>
                <a:cs typeface="Times New Roman"/>
              </a:rPr>
              <a:t>l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spc="-1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20" dirty="0">
                <a:latin typeface="Times New Roman"/>
                <a:cs typeface="Times New Roman"/>
              </a:rPr>
              <a:t>t</a:t>
            </a:r>
            <a:r>
              <a:rPr sz="2400" b="1" dirty="0">
                <a:latin typeface="Times New Roman"/>
                <a:cs typeface="Times New Roman"/>
              </a:rPr>
              <a:t>i</a:t>
            </a:r>
            <a:r>
              <a:rPr sz="2400" b="1" spc="5" dirty="0">
                <a:latin typeface="Times New Roman"/>
                <a:cs typeface="Times New Roman"/>
              </a:rPr>
              <a:t>o</a:t>
            </a:r>
            <a:r>
              <a:rPr sz="2400" b="1" dirty="0">
                <a:latin typeface="Times New Roman"/>
                <a:cs typeface="Times New Roman"/>
              </a:rPr>
              <a:t>n  Rate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400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Urine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output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49875" y="3240976"/>
            <a:ext cx="3452495" cy="8839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14300">
              <a:lnSpc>
                <a:spcPct val="1173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Renal </a:t>
            </a:r>
            <a:r>
              <a:rPr sz="2400" b="1" spc="5" dirty="0">
                <a:latin typeface="Times New Roman"/>
                <a:cs typeface="Times New Roman"/>
              </a:rPr>
              <a:t>tubular </a:t>
            </a:r>
            <a:r>
              <a:rPr sz="2400" b="1" spc="15" dirty="0">
                <a:latin typeface="Times New Roman"/>
                <a:cs typeface="Times New Roman"/>
              </a:rPr>
              <a:t>function 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Renal</a:t>
            </a:r>
            <a:r>
              <a:rPr sz="2400" b="1" spc="-10" dirty="0">
                <a:latin typeface="Times New Roman"/>
                <a:cs typeface="Times New Roman"/>
              </a:rPr>
              <a:t> Glomeruli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Function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t>7</a:t>
            </a:fld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75154" y="1701863"/>
            <a:ext cx="5349875" cy="1450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1493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R</a:t>
            </a: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4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n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al </a:t>
            </a:r>
            <a:r>
              <a:rPr sz="2400" b="1" spc="35" dirty="0">
                <a:solidFill>
                  <a:srgbClr val="FF0000"/>
                </a:solidFill>
                <a:latin typeface="Times New Roman"/>
                <a:cs typeface="Times New Roman"/>
              </a:rPr>
              <a:t>F</a:t>
            </a:r>
            <a:r>
              <a:rPr sz="24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un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c</a:t>
            </a:r>
            <a:r>
              <a:rPr sz="24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ion</a:t>
            </a:r>
            <a:r>
              <a:rPr sz="2400" b="1" spc="-1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254" dirty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e</a:t>
            </a:r>
            <a:r>
              <a:rPr sz="24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s</a:t>
            </a:r>
            <a:r>
              <a:rPr sz="24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t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s</a:t>
            </a:r>
            <a:endParaRPr sz="24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192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dirty="0">
                <a:latin typeface="Times New Roman"/>
                <a:cs typeface="Times New Roman"/>
              </a:rPr>
              <a:t>a)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those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which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measure</a:t>
            </a:r>
            <a:r>
              <a:rPr sz="2400" b="1" spc="8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GFR</a:t>
            </a:r>
            <a:endParaRPr sz="2400">
              <a:latin typeface="Times New Roman"/>
              <a:cs typeface="Times New Roman"/>
            </a:endParaRPr>
          </a:p>
          <a:p>
            <a:pPr marL="355600" indent="-343535">
              <a:lnSpc>
                <a:spcPct val="100000"/>
              </a:lnSpc>
              <a:spcBef>
                <a:spcPts val="65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dirty="0">
                <a:latin typeface="Times New Roman"/>
                <a:cs typeface="Times New Roman"/>
              </a:rPr>
              <a:t>b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)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those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which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study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5" dirty="0">
                <a:latin typeface="Times New Roman"/>
                <a:cs typeface="Times New Roman"/>
              </a:rPr>
              <a:t>tubular</a:t>
            </a:r>
            <a:r>
              <a:rPr sz="2400" b="1" spc="40" dirty="0">
                <a:latin typeface="Times New Roman"/>
                <a:cs typeface="Times New Roman"/>
              </a:rPr>
              <a:t> </a:t>
            </a:r>
            <a:r>
              <a:rPr sz="2400" b="1" spc="15" dirty="0">
                <a:latin typeface="Times New Roman"/>
                <a:cs typeface="Times New Roman"/>
              </a:rPr>
              <a:t>function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5" name="object 5"/>
          <p:cNvSpPr txBox="1"/>
          <p:nvPr/>
        </p:nvSpPr>
        <p:spPr>
          <a:xfrm>
            <a:off x="11304905" y="6470412"/>
            <a:ext cx="2298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8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t>8</a:t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08935" y="634047"/>
            <a:ext cx="513397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20" dirty="0"/>
              <a:t>Renal</a:t>
            </a:r>
            <a:r>
              <a:rPr spc="-40" dirty="0"/>
              <a:t> </a:t>
            </a:r>
            <a:r>
              <a:rPr spc="10" dirty="0"/>
              <a:t>function</a:t>
            </a:r>
            <a:r>
              <a:rPr spc="85" dirty="0"/>
              <a:t> </a:t>
            </a:r>
            <a:r>
              <a:rPr spc="-15" dirty="0"/>
              <a:t>tests</a:t>
            </a:r>
            <a:r>
              <a:rPr spc="100" dirty="0"/>
              <a:t> </a:t>
            </a:r>
            <a:r>
              <a:rPr dirty="0"/>
              <a:t>Classification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lang="en-US" smtClean="0"/>
              <a:t>RDP</a:t>
            </a:r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11304905" y="6470412"/>
            <a:ext cx="229870" cy="178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9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36064" y="1006374"/>
            <a:ext cx="6900545" cy="4377055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527050" indent="-514984">
              <a:lnSpc>
                <a:spcPct val="100000"/>
              </a:lnSpc>
              <a:spcBef>
                <a:spcPts val="1395"/>
              </a:spcBef>
              <a:buAutoNum type="arabicPeriod"/>
              <a:tabLst>
                <a:tab pos="527050" algn="l"/>
                <a:tab pos="527685" algn="l"/>
              </a:tabLst>
            </a:pPr>
            <a:r>
              <a:rPr sz="2750" b="1" spc="10" dirty="0">
                <a:latin typeface="Times New Roman"/>
                <a:cs typeface="Times New Roman"/>
              </a:rPr>
              <a:t>Urine</a:t>
            </a:r>
            <a:r>
              <a:rPr sz="2750" b="1" spc="-5" dirty="0">
                <a:latin typeface="Times New Roman"/>
                <a:cs typeface="Times New Roman"/>
              </a:rPr>
              <a:t> </a:t>
            </a:r>
            <a:r>
              <a:rPr sz="2750" b="1" spc="5" dirty="0">
                <a:latin typeface="Times New Roman"/>
                <a:cs typeface="Times New Roman"/>
              </a:rPr>
              <a:t>analysis</a:t>
            </a:r>
            <a:endParaRPr sz="2750">
              <a:latin typeface="Times New Roman"/>
              <a:cs typeface="Times New Roman"/>
            </a:endParaRPr>
          </a:p>
          <a:p>
            <a:pPr marL="2033270" lvl="1" indent="-191135">
              <a:lnSpc>
                <a:spcPct val="100000"/>
              </a:lnSpc>
              <a:spcBef>
                <a:spcPts val="1105"/>
              </a:spcBef>
              <a:buFont typeface="Times New Roman"/>
              <a:buChar char="-"/>
              <a:tabLst>
                <a:tab pos="2033905" algn="l"/>
              </a:tabLst>
            </a:pPr>
            <a:r>
              <a:rPr sz="2400" b="1" spc="-15" dirty="0">
                <a:latin typeface="Times New Roman"/>
                <a:cs typeface="Times New Roman"/>
              </a:rPr>
              <a:t>Physical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examination</a:t>
            </a:r>
            <a:endParaRPr sz="2400">
              <a:latin typeface="Times New Roman"/>
              <a:cs typeface="Times New Roman"/>
            </a:endParaRPr>
          </a:p>
          <a:p>
            <a:pPr marL="2033270" lvl="1" indent="-191135">
              <a:lnSpc>
                <a:spcPct val="100000"/>
              </a:lnSpc>
              <a:spcBef>
                <a:spcPts val="725"/>
              </a:spcBef>
              <a:buFont typeface="Times New Roman"/>
              <a:buChar char="-"/>
              <a:tabLst>
                <a:tab pos="203390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Chemical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examination</a:t>
            </a:r>
            <a:endParaRPr sz="2400">
              <a:latin typeface="Times New Roman"/>
              <a:cs typeface="Times New Roman"/>
            </a:endParaRPr>
          </a:p>
          <a:p>
            <a:pPr marL="2033270" lvl="1" indent="-191135">
              <a:lnSpc>
                <a:spcPct val="100000"/>
              </a:lnSpc>
              <a:spcBef>
                <a:spcPts val="650"/>
              </a:spcBef>
              <a:buFont typeface="Times New Roman"/>
              <a:buChar char="-"/>
              <a:tabLst>
                <a:tab pos="2033905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Microscopic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examination</a:t>
            </a:r>
            <a:endParaRPr sz="2400">
              <a:latin typeface="Times New Roman"/>
              <a:cs typeface="Times New Roman"/>
            </a:endParaRPr>
          </a:p>
          <a:p>
            <a:pPr marL="527050" indent="-514984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527050" algn="l"/>
                <a:tab pos="527685" algn="l"/>
                <a:tab pos="4616450" algn="l"/>
              </a:tabLst>
            </a:pPr>
            <a:r>
              <a:rPr sz="2750" b="1" spc="-20" dirty="0">
                <a:latin typeface="Times New Roman"/>
                <a:cs typeface="Times New Roman"/>
              </a:rPr>
              <a:t>Assessment</a:t>
            </a:r>
            <a:r>
              <a:rPr sz="2750" b="1" spc="360" dirty="0">
                <a:latin typeface="Times New Roman"/>
                <a:cs typeface="Times New Roman"/>
              </a:rPr>
              <a:t> </a:t>
            </a:r>
            <a:r>
              <a:rPr sz="2750" b="1" spc="-10" dirty="0">
                <a:latin typeface="Times New Roman"/>
                <a:cs typeface="Times New Roman"/>
              </a:rPr>
              <a:t>of</a:t>
            </a:r>
            <a:r>
              <a:rPr sz="2750" b="1" spc="45" dirty="0">
                <a:latin typeface="Times New Roman"/>
                <a:cs typeface="Times New Roman"/>
              </a:rPr>
              <a:t> </a:t>
            </a:r>
            <a:r>
              <a:rPr sz="2750" b="1" spc="-10" dirty="0">
                <a:latin typeface="Times New Roman"/>
                <a:cs typeface="Times New Roman"/>
              </a:rPr>
              <a:t>Glomerular	</a:t>
            </a:r>
            <a:r>
              <a:rPr sz="2750" b="1" spc="5" dirty="0">
                <a:latin typeface="Times New Roman"/>
                <a:cs typeface="Times New Roman"/>
              </a:rPr>
              <a:t>function</a:t>
            </a:r>
            <a:endParaRPr sz="2750">
              <a:latin typeface="Times New Roman"/>
              <a:cs typeface="Times New Roman"/>
            </a:endParaRPr>
          </a:p>
          <a:p>
            <a:pPr marL="2033270" lvl="1" indent="-191135">
              <a:lnSpc>
                <a:spcPct val="100000"/>
              </a:lnSpc>
              <a:spcBef>
                <a:spcPts val="1180"/>
              </a:spcBef>
              <a:buFont typeface="Times New Roman"/>
              <a:buChar char="-"/>
              <a:tabLst>
                <a:tab pos="203390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Renal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Clearance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tests</a:t>
            </a:r>
            <a:endParaRPr sz="2400">
              <a:latin typeface="Times New Roman"/>
              <a:cs typeface="Times New Roman"/>
            </a:endParaRPr>
          </a:p>
          <a:p>
            <a:pPr marL="2033270" lvl="1" indent="-191135">
              <a:lnSpc>
                <a:spcPct val="100000"/>
              </a:lnSpc>
              <a:spcBef>
                <a:spcPts val="650"/>
              </a:spcBef>
              <a:buFont typeface="Times New Roman"/>
              <a:buChar char="-"/>
              <a:tabLst>
                <a:tab pos="2033905" algn="l"/>
              </a:tabLst>
            </a:pPr>
            <a:r>
              <a:rPr sz="2400" b="1" spc="10" dirty="0">
                <a:latin typeface="Times New Roman"/>
                <a:cs typeface="Times New Roman"/>
              </a:rPr>
              <a:t>Blood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analaysis</a:t>
            </a:r>
            <a:r>
              <a:rPr sz="2400" b="1" spc="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30" dirty="0">
                <a:latin typeface="Times New Roman"/>
                <a:cs typeface="Times New Roman"/>
              </a:rPr>
              <a:t>Urea</a:t>
            </a:r>
            <a:r>
              <a:rPr sz="2400" b="1" spc="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&amp;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Creatinine</a:t>
            </a:r>
            <a:endParaRPr sz="2400">
              <a:latin typeface="Times New Roman"/>
              <a:cs typeface="Times New Roman"/>
            </a:endParaRPr>
          </a:p>
          <a:p>
            <a:pPr marL="2033270" lvl="1" indent="-191135">
              <a:lnSpc>
                <a:spcPct val="100000"/>
              </a:lnSpc>
              <a:spcBef>
                <a:spcPts val="645"/>
              </a:spcBef>
              <a:buFont typeface="Times New Roman"/>
              <a:buChar char="-"/>
              <a:tabLst>
                <a:tab pos="203390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Proteinuria</a:t>
            </a:r>
            <a:endParaRPr sz="2400">
              <a:latin typeface="Times New Roman"/>
              <a:cs typeface="Times New Roman"/>
            </a:endParaRPr>
          </a:p>
          <a:p>
            <a:pPr marL="2033270" lvl="1" indent="-191135">
              <a:lnSpc>
                <a:spcPct val="100000"/>
              </a:lnSpc>
              <a:spcBef>
                <a:spcPts val="575"/>
              </a:spcBef>
              <a:buFont typeface="Times New Roman"/>
              <a:buChar char="-"/>
              <a:tabLst>
                <a:tab pos="2033905" algn="l"/>
              </a:tabLst>
            </a:pPr>
            <a:r>
              <a:rPr sz="2400" b="1" dirty="0">
                <a:latin typeface="Times New Roman"/>
                <a:cs typeface="Times New Roman"/>
              </a:rPr>
              <a:t>Hematuria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en-US" smtClean="0"/>
              <a:t>9</a:t>
            </a:fld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669</Words>
  <Application>Microsoft Office PowerPoint</Application>
  <PresentationFormat>Widescreen</PresentationFormat>
  <Paragraphs>312</Paragraphs>
  <Slides>34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Arial MT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The functional unit of kidney - NEPHRON</vt:lpstr>
      <vt:lpstr>PowerPoint Presentation</vt:lpstr>
      <vt:lpstr>PowerPoint Presentation</vt:lpstr>
      <vt:lpstr>Functions of Kidney</vt:lpstr>
      <vt:lpstr>Assessment of Renal Function</vt:lpstr>
      <vt:lpstr>PowerPoint Presentation</vt:lpstr>
      <vt:lpstr>Renal function tests Classification</vt:lpstr>
      <vt:lpstr>Renal function tests Classification</vt:lpstr>
      <vt:lpstr>RFT - Tests for Glomerular Function Renal Clearance Tests</vt:lpstr>
      <vt:lpstr>Renal Clearance Tests</vt:lpstr>
      <vt:lpstr>Renal Clearance Tests</vt:lpstr>
      <vt:lpstr>PowerPoint Presentation</vt:lpstr>
      <vt:lpstr>The substances which are used for Clearance tests include :</vt:lpstr>
      <vt:lpstr>Creatinine Clearance Test</vt:lpstr>
      <vt:lpstr>Creatinine Clearance Test</vt:lpstr>
      <vt:lpstr>Creatinine Clearance Test</vt:lpstr>
      <vt:lpstr>Urea Clearance Test</vt:lpstr>
      <vt:lpstr>Inulin Clearance Test</vt:lpstr>
      <vt:lpstr>Blood analysis of Urea &amp; Creatinine</vt:lpstr>
      <vt:lpstr>PowerPoint Presentation</vt:lpstr>
      <vt:lpstr>PowerPoint Presentation</vt:lpstr>
      <vt:lpstr>Urine analysis</vt:lpstr>
      <vt:lpstr>Urine analysis</vt:lpstr>
      <vt:lpstr>Urine analysis</vt:lpstr>
      <vt:lpstr>Urine analysis</vt:lpstr>
      <vt:lpstr>PowerPoint Presentation</vt:lpstr>
      <vt:lpstr>Urine analysis</vt:lpstr>
      <vt:lpstr>PowerPoint Presentation</vt:lpstr>
      <vt:lpstr>Tests for tubular function</vt:lpstr>
      <vt:lpstr>PowerPoint Presentation</vt:lpstr>
      <vt:lpstr>PowerPoint Presentation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</cp:revision>
  <dcterms:created xsi:type="dcterms:W3CDTF">2024-09-15T14:59:35Z</dcterms:created>
  <dcterms:modified xsi:type="dcterms:W3CDTF">2024-09-15T15:02:58Z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2023-08-17T00:00:00Z</vt:filetime>
  </property>
  <property fmtid="{D5CDD505-2E9C-101B-9397-08002B2CF9AE}" pid="3" name="LastSaved">
    <vt:filetime>2024-09-15T00:00:00Z</vt:filetime>
  </property>
</Properties>
</file>