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2" r:id="rId10"/>
    <p:sldId id="273" r:id="rId11"/>
    <p:sldId id="264" r:id="rId12"/>
    <p:sldId id="271" r:id="rId13"/>
    <p:sldId id="265" r:id="rId14"/>
    <p:sldId id="266" r:id="rId15"/>
    <p:sldId id="267" r:id="rId16"/>
    <p:sldId id="268" r:id="rId17"/>
    <p:sldId id="269" r:id="rId18"/>
    <p:sldId id="270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7E862-815A-4089-8B71-D281AED88BA4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D5D1-C6B7-42DA-BA30-1546C41C2A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9504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7E862-815A-4089-8B71-D281AED88BA4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D5D1-C6B7-42DA-BA30-1546C41C2A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9313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7E862-815A-4089-8B71-D281AED88BA4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D5D1-C6B7-42DA-BA30-1546C41C2A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2861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7E862-815A-4089-8B71-D281AED88BA4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D5D1-C6B7-42DA-BA30-1546C41C2A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9267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7E862-815A-4089-8B71-D281AED88BA4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D5D1-C6B7-42DA-BA30-1546C41C2A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4338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7E862-815A-4089-8B71-D281AED88BA4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D5D1-C6B7-42DA-BA30-1546C41C2A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66324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7E862-815A-4089-8B71-D281AED88BA4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D5D1-C6B7-42DA-BA30-1546C41C2A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27254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7E862-815A-4089-8B71-D281AED88BA4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D5D1-C6B7-42DA-BA30-1546C41C2A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7334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09E7E862-815A-4089-8B71-D281AED88BA4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A59AD5D1-C6B7-42DA-BA30-1546C41C2A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413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7E862-815A-4089-8B71-D281AED88BA4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D5D1-C6B7-42DA-BA30-1546C41C2A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5085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7E862-815A-4089-8B71-D281AED88BA4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D5D1-C6B7-42DA-BA30-1546C41C2A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72906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7E862-815A-4089-8B71-D281AED88BA4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D5D1-C6B7-42DA-BA30-1546C41C2A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30352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7E862-815A-4089-8B71-D281AED88BA4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D5D1-C6B7-42DA-BA30-1546C41C2A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68577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7E862-815A-4089-8B71-D281AED88BA4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D5D1-C6B7-42DA-BA30-1546C41C2A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92993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7E862-815A-4089-8B71-D281AED88BA4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D5D1-C6B7-42DA-BA30-1546C41C2A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52050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7E862-815A-4089-8B71-D281AED88BA4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D5D1-C6B7-42DA-BA30-1546C41C2A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92232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7E862-815A-4089-8B71-D281AED88BA4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D5D1-C6B7-42DA-BA30-1546C41C2A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0968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09E7E862-815A-4089-8B71-D281AED88BA4}" type="datetimeFigureOut">
              <a:rPr lang="en-IN" smtClean="0"/>
              <a:t>06-12-2021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A59AD5D1-C6B7-42DA-BA30-1546C41C2A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67074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C9D58B9-38BD-4C3A-BD59-DC53E160092D}"/>
              </a:ext>
            </a:extLst>
          </p:cNvPr>
          <p:cNvSpPr txBox="1"/>
          <p:nvPr/>
        </p:nvSpPr>
        <p:spPr>
          <a:xfrm>
            <a:off x="2698812" y="0"/>
            <a:ext cx="88155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Respiratory Tract Infection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6903CA-2588-49DB-808D-29BDB938CD4D}"/>
              </a:ext>
            </a:extLst>
          </p:cNvPr>
          <p:cNvSpPr txBox="1"/>
          <p:nvPr/>
        </p:nvSpPr>
        <p:spPr>
          <a:xfrm>
            <a:off x="177553" y="1837678"/>
            <a:ext cx="440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600" dirty="0">
                <a:solidFill>
                  <a:srgbClr val="FFFF00"/>
                </a:solidFill>
                <a:latin typeface="Algerian" panose="04020705040A02060702" pitchFamily="82" charset="0"/>
              </a:rPr>
              <a:t>Infection Disease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3AA2F5-716E-4C20-BE6C-9EBB1F298046}"/>
              </a:ext>
            </a:extLst>
          </p:cNvPr>
          <p:cNvSpPr txBox="1"/>
          <p:nvPr/>
        </p:nvSpPr>
        <p:spPr>
          <a:xfrm>
            <a:off x="7235300" y="4270159"/>
            <a:ext cx="51135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>
                <a:solidFill>
                  <a:srgbClr val="66FF66"/>
                </a:solidFill>
                <a:latin typeface="Bodoni MT Black" panose="02070A03080606020203" pitchFamily="18" charset="0"/>
              </a:rPr>
              <a:t>By Animesh Das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515FFA-CB28-4491-9B71-2444AA03E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51" y="3960134"/>
            <a:ext cx="4121254" cy="274250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FA91616-68E1-4FD2-AD9C-D3FBF4883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5300" y="1336844"/>
            <a:ext cx="3941686" cy="250199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13EE1D0-BB3F-4E54-89FF-9C3697A16555}"/>
              </a:ext>
            </a:extLst>
          </p:cNvPr>
          <p:cNvSpPr txBox="1"/>
          <p:nvPr/>
        </p:nvSpPr>
        <p:spPr>
          <a:xfrm>
            <a:off x="4793942" y="621118"/>
            <a:ext cx="27698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800" dirty="0">
                <a:latin typeface="Cooper Black" panose="0208090404030B020404" pitchFamily="18" charset="0"/>
              </a:rPr>
              <a:t> </a:t>
            </a:r>
            <a:r>
              <a:rPr lang="en-IN" sz="4800" dirty="0">
                <a:solidFill>
                  <a:srgbClr val="FF0066"/>
                </a:solidFill>
                <a:latin typeface="Cooper Black" panose="0208090404030B020404" pitchFamily="18" charset="0"/>
              </a:rPr>
              <a:t>[ RTIs ]</a:t>
            </a:r>
          </a:p>
        </p:txBody>
      </p:sp>
    </p:spTree>
    <p:extLst>
      <p:ext uri="{BB962C8B-B14F-4D97-AF65-F5344CB8AC3E}">
        <p14:creationId xmlns:p14="http://schemas.microsoft.com/office/powerpoint/2010/main" val="1306183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9251E47-B24E-4C12-9FCC-AE9953A2671F}"/>
              </a:ext>
            </a:extLst>
          </p:cNvPr>
          <p:cNvSpPr txBox="1"/>
          <p:nvPr/>
        </p:nvSpPr>
        <p:spPr>
          <a:xfrm>
            <a:off x="5140170" y="0"/>
            <a:ext cx="4616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Definition</a:t>
            </a:r>
            <a:r>
              <a:rPr lang="en-IN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7758D3-5DAF-4A7D-8A36-4AE0832B7AEA}"/>
              </a:ext>
            </a:extLst>
          </p:cNvPr>
          <p:cNvSpPr txBox="1"/>
          <p:nvPr/>
        </p:nvSpPr>
        <p:spPr>
          <a:xfrm>
            <a:off x="266329" y="1012054"/>
            <a:ext cx="117895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latin typeface="Arial Rounded MT Bold" panose="020F0704030504030204" pitchFamily="34" charset="0"/>
              </a:rPr>
              <a:t>There are infection of the parts of the body involved in breathing , Sinuses , throat , airways or lungs 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37E8FF-6E3F-45A9-A317-FFF2A59A0317}"/>
              </a:ext>
            </a:extLst>
          </p:cNvPr>
          <p:cNvSpPr txBox="1"/>
          <p:nvPr/>
        </p:nvSpPr>
        <p:spPr>
          <a:xfrm>
            <a:off x="949911" y="2131830"/>
            <a:ext cx="969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There are two type of respiratory tract infection --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F6252A-BF92-4AC2-A0AE-79D7769DAAE9}"/>
              </a:ext>
            </a:extLst>
          </p:cNvPr>
          <p:cNvSpPr txBox="1"/>
          <p:nvPr/>
        </p:nvSpPr>
        <p:spPr>
          <a:xfrm>
            <a:off x="2183907" y="2902998"/>
            <a:ext cx="65428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en-IN" sz="2800" dirty="0">
                <a:latin typeface="Bodoni MT" panose="02070603080606020203" pitchFamily="18" charset="0"/>
              </a:rPr>
              <a:t> Upper Respiratory tract infection </a:t>
            </a:r>
          </a:p>
          <a:p>
            <a:pPr marL="342900" indent="-342900">
              <a:buFont typeface="+mj-lt"/>
              <a:buAutoNum type="arabicParenR"/>
            </a:pPr>
            <a:endParaRPr lang="en-IN" sz="2800" dirty="0">
              <a:latin typeface="Bodoni MT" panose="02070603080606020203" pitchFamily="18" charset="0"/>
            </a:endParaRPr>
          </a:p>
          <a:p>
            <a:pPr marL="342900" indent="-342900">
              <a:buFont typeface="+mj-lt"/>
              <a:buAutoNum type="arabicParenR"/>
            </a:pPr>
            <a:r>
              <a:rPr lang="en-IN" sz="2800" dirty="0">
                <a:latin typeface="Bodoni MT" panose="02070603080606020203" pitchFamily="18" charset="0"/>
              </a:rPr>
              <a:t> Lower Respiratory infection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60E6C2-71EE-446E-8517-75BF9BBA0877}"/>
              </a:ext>
            </a:extLst>
          </p:cNvPr>
          <p:cNvSpPr txBox="1"/>
          <p:nvPr/>
        </p:nvSpPr>
        <p:spPr>
          <a:xfrm>
            <a:off x="630314" y="4535941"/>
            <a:ext cx="79810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rgbClr val="FFFF00"/>
                </a:solidFill>
                <a:latin typeface="Cooper Black" panose="0208090404030B020404" pitchFamily="18" charset="0"/>
              </a:rPr>
              <a:t>Causative agent – Viral  / Bacterial </a:t>
            </a:r>
          </a:p>
        </p:txBody>
      </p:sp>
      <p:pic>
        <p:nvPicPr>
          <p:cNvPr id="1026" name="Picture 2" descr="Bacterial Infections of the Respiratory Tract | Microbiology">
            <a:extLst>
              <a:ext uri="{FF2B5EF4-FFF2-40B4-BE49-F238E27FC236}">
                <a16:creationId xmlns:a16="http://schemas.microsoft.com/office/drawing/2014/main" id="{DCFE999E-9A3C-4FC4-88B8-5170B3B07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1339" y="3932846"/>
            <a:ext cx="3453676" cy="2716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6E3BCE-E1E9-4682-8A28-8BC7C8F378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981" y="5144748"/>
            <a:ext cx="2800350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580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6BE2A38-4EA7-4BA1-BE55-9620872F416A}"/>
              </a:ext>
            </a:extLst>
          </p:cNvPr>
          <p:cNvSpPr txBox="1"/>
          <p:nvPr/>
        </p:nvSpPr>
        <p:spPr>
          <a:xfrm>
            <a:off x="3994952" y="0"/>
            <a:ext cx="5060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Type / Classification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0648E2-B495-4710-B133-046438670871}"/>
              </a:ext>
            </a:extLst>
          </p:cNvPr>
          <p:cNvSpPr txBox="1"/>
          <p:nvPr/>
        </p:nvSpPr>
        <p:spPr>
          <a:xfrm>
            <a:off x="550415" y="1074198"/>
            <a:ext cx="66671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rgbClr val="FFFF00"/>
                </a:solidFill>
                <a:latin typeface="Calisto MT" panose="02040603050505030304" pitchFamily="18" charset="0"/>
              </a:rPr>
              <a:t>Upper Respiratory tract infection --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5F2ECB-54FE-40BF-A6F1-48CD2F35D29F}"/>
              </a:ext>
            </a:extLst>
          </p:cNvPr>
          <p:cNvSpPr txBox="1"/>
          <p:nvPr/>
        </p:nvSpPr>
        <p:spPr>
          <a:xfrm>
            <a:off x="1473694" y="2086841"/>
            <a:ext cx="341790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dirty="0"/>
              <a:t> </a:t>
            </a:r>
            <a:r>
              <a:rPr lang="en-IN" sz="2800" dirty="0">
                <a:latin typeface="Bahnschrift SemiBold SemiConden" panose="020B0502040204020203" pitchFamily="34" charset="0"/>
              </a:rPr>
              <a:t>Tonsillitis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latin typeface="Bahnschrift SemiBold SemiConden" panose="020B0502040204020203" pitchFamily="34" charset="0"/>
              </a:rPr>
              <a:t> pharyngitis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latin typeface="Bahnschrift SemiBold SemiConden" panose="020B0502040204020203" pitchFamily="34" charset="0"/>
              </a:rPr>
              <a:t> Laryngitis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latin typeface="Bahnschrift SemiBold SemiConden" panose="020B0502040204020203" pitchFamily="34" charset="0"/>
              </a:rPr>
              <a:t> Sinusitis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latin typeface="Bahnschrift SemiBold SemiConden" panose="020B0502040204020203" pitchFamily="34" charset="0"/>
              </a:rPr>
              <a:t> Otitis Media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latin typeface="Bahnschrift SemiBold SemiConden" panose="020B0502040204020203" pitchFamily="34" charset="0"/>
              </a:rPr>
              <a:t> certain influenza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sz="2800" dirty="0">
                <a:latin typeface="Bahnschrift SemiBold SemiConden" panose="020B0502040204020203" pitchFamily="34" charset="0"/>
              </a:rPr>
              <a:t> Common clod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B15A6D-3C80-4007-871B-07F7B940503D}"/>
              </a:ext>
            </a:extLst>
          </p:cNvPr>
          <p:cNvSpPr txBox="1"/>
          <p:nvPr/>
        </p:nvSpPr>
        <p:spPr>
          <a:xfrm>
            <a:off x="5853343" y="1953113"/>
            <a:ext cx="6338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rgbClr val="FFFF00"/>
                </a:solidFill>
                <a:latin typeface="Calisto MT" panose="02040603050505030304" pitchFamily="18" charset="0"/>
              </a:rPr>
              <a:t>Lower Respiratory tract infection --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7DC439-2D13-44C0-B6CA-7C3679A73D76}"/>
              </a:ext>
            </a:extLst>
          </p:cNvPr>
          <p:cNvSpPr txBox="1"/>
          <p:nvPr/>
        </p:nvSpPr>
        <p:spPr>
          <a:xfrm>
            <a:off x="7063666" y="2914095"/>
            <a:ext cx="4841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IN" dirty="0"/>
              <a:t>  </a:t>
            </a:r>
            <a:r>
              <a:rPr lang="en-IN" sz="2800" dirty="0">
                <a:latin typeface="Bahnschrift SemiBold SemiConden" panose="020B0502040204020203" pitchFamily="34" charset="0"/>
              </a:rPr>
              <a:t>Pneumonia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B8F2F5-3C6F-41F2-A1A8-E37FE321AC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5292" y="3937221"/>
            <a:ext cx="2756101" cy="2756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8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8F1587E-28FE-43AF-8BA2-96972FFE264A}"/>
              </a:ext>
            </a:extLst>
          </p:cNvPr>
          <p:cNvSpPr txBox="1"/>
          <p:nvPr/>
        </p:nvSpPr>
        <p:spPr>
          <a:xfrm>
            <a:off x="4696287" y="0"/>
            <a:ext cx="42790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Epidemiology</a:t>
            </a:r>
            <a:r>
              <a:rPr lang="en-IN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F6B2DB4-C50C-41CA-96FD-EE43065F8213}"/>
              </a:ext>
            </a:extLst>
          </p:cNvPr>
          <p:cNvSpPr txBox="1"/>
          <p:nvPr/>
        </p:nvSpPr>
        <p:spPr>
          <a:xfrm>
            <a:off x="337352" y="1074198"/>
            <a:ext cx="1158536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dirty="0"/>
              <a:t> </a:t>
            </a:r>
            <a:r>
              <a:rPr lang="en-IN" sz="2800" dirty="0">
                <a:latin typeface="Imprint MT Shadow" panose="04020605060303030202" pitchFamily="82" charset="0"/>
              </a:rPr>
              <a:t>Upper respiratory tract infection are the most common are the type of infection disease among adults , it estimated that adults experience 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IN" sz="2800" dirty="0">
              <a:latin typeface="Imprint MT Shadow" panose="04020605060303030202" pitchFamily="8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2800" dirty="0">
                <a:latin typeface="Imprint MT Shadow" panose="04020605060303030202" pitchFamily="82" charset="0"/>
              </a:rPr>
              <a:t> Lower RTIs are the less common but the most common cause of death developing countries  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IN" sz="2800" dirty="0">
              <a:latin typeface="Imprint MT Shadow" panose="04020605060303030202" pitchFamily="8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2800" dirty="0">
                <a:latin typeface="Imprint MT Shadow" panose="04020605060303030202" pitchFamily="82" charset="0"/>
              </a:rPr>
              <a:t> RTIs zone– India , UK , Europe , Africa , Pakistan 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98694E-9B25-427E-985F-2E8C07589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0782" y="4460937"/>
            <a:ext cx="4525970" cy="224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682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C2ECC7D-E137-45B4-8045-458F69FC291F}"/>
              </a:ext>
            </a:extLst>
          </p:cNvPr>
          <p:cNvSpPr txBox="1"/>
          <p:nvPr/>
        </p:nvSpPr>
        <p:spPr>
          <a:xfrm>
            <a:off x="3923930" y="0"/>
            <a:ext cx="5477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Sings and symptoms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2DEC66-075B-4504-88F9-6DED8883B5BE}"/>
              </a:ext>
            </a:extLst>
          </p:cNvPr>
          <p:cNvSpPr txBox="1"/>
          <p:nvPr/>
        </p:nvSpPr>
        <p:spPr>
          <a:xfrm>
            <a:off x="923278" y="1340527"/>
            <a:ext cx="553966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dirty="0">
                <a:latin typeface="Lucida Bright" panose="02040602050505020304" pitchFamily="18" charset="0"/>
              </a:rPr>
              <a:t> </a:t>
            </a:r>
            <a:r>
              <a:rPr lang="en-US" sz="2800" dirty="0">
                <a:latin typeface="Lucida Bright" panose="02040602050505020304" pitchFamily="18" charset="0"/>
              </a:rPr>
              <a:t>A cough – you may bring up mucus (phlegm)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800" dirty="0">
              <a:latin typeface="Lucida Bright" panose="02040602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>
                <a:latin typeface="Lucida Bright" panose="02040602050505020304" pitchFamily="18" charset="0"/>
              </a:rPr>
              <a:t> Sneezing.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800" dirty="0">
              <a:latin typeface="Lucida Bright" panose="02040602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>
                <a:latin typeface="Lucida Bright" panose="02040602050505020304" pitchFamily="18" charset="0"/>
              </a:rPr>
              <a:t> A stuffy or runny nose.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800" dirty="0">
              <a:latin typeface="Lucida Bright" panose="02040602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>
                <a:latin typeface="Lucida Bright" panose="02040602050505020304" pitchFamily="18" charset="0"/>
              </a:rPr>
              <a:t> A sore throat.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800" dirty="0">
              <a:latin typeface="Lucida Bright" panose="020406020505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B81C52-7E83-4369-93AF-23BB6A8F8752}"/>
              </a:ext>
            </a:extLst>
          </p:cNvPr>
          <p:cNvSpPr txBox="1"/>
          <p:nvPr/>
        </p:nvSpPr>
        <p:spPr>
          <a:xfrm>
            <a:off x="6960093" y="1340527"/>
            <a:ext cx="510466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>
                <a:latin typeface="Lucida Bright" panose="02040602050505020304" pitchFamily="18" charset="0"/>
              </a:rPr>
              <a:t> Headaches.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800" dirty="0">
              <a:latin typeface="Lucida Bright" panose="02040602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>
                <a:latin typeface="Lucida Bright" panose="02040602050505020304" pitchFamily="18" charset="0"/>
              </a:rPr>
              <a:t> Muscle aches.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800" dirty="0">
              <a:latin typeface="Lucida Bright" panose="02040602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>
                <a:latin typeface="Lucida Bright" panose="02040602050505020304" pitchFamily="18" charset="0"/>
              </a:rPr>
              <a:t> Breathlessness,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800" dirty="0">
              <a:latin typeface="Lucida Bright" panose="02040602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>
                <a:latin typeface="Lucida Bright" panose="02040602050505020304" pitchFamily="18" charset="0"/>
              </a:rPr>
              <a:t> Tight chest or wheezing.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800" dirty="0">
              <a:latin typeface="Lucida Bright" panose="020406020505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>
                <a:latin typeface="Lucida Bright" panose="02040602050505020304" pitchFamily="18" charset="0"/>
              </a:rPr>
              <a:t> A high temperature</a:t>
            </a:r>
            <a:r>
              <a:rPr lang="en-IN" sz="2800" dirty="0">
                <a:latin typeface="Lucida Bright" panose="02040602050505020304" pitchFamily="18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109E74-E790-4C3C-B205-10090BCCD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9269" y="5059439"/>
            <a:ext cx="276225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981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970040-7232-45DB-9622-3582301D09A9}"/>
              </a:ext>
            </a:extLst>
          </p:cNvPr>
          <p:cNvSpPr txBox="1"/>
          <p:nvPr/>
        </p:nvSpPr>
        <p:spPr>
          <a:xfrm>
            <a:off x="4864963" y="0"/>
            <a:ext cx="4296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Risk factor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08A4B6-1043-40B7-955F-07AEC370E6D6}"/>
              </a:ext>
            </a:extLst>
          </p:cNvPr>
          <p:cNvSpPr txBox="1"/>
          <p:nvPr/>
        </p:nvSpPr>
        <p:spPr>
          <a:xfrm>
            <a:off x="511946" y="1457295"/>
            <a:ext cx="496261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>
                <a:latin typeface="Book Antiqua" panose="02040602050305030304" pitchFamily="18" charset="0"/>
              </a:rPr>
              <a:t>Smoking.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800" dirty="0">
              <a:latin typeface="Book Antiqua" panose="020406020503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>
                <a:latin typeface="Book Antiqua" panose="02040602050305030304" pitchFamily="18" charset="0"/>
              </a:rPr>
              <a:t>Poor Hygiene.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800" dirty="0">
              <a:latin typeface="Book Antiqua" panose="020406020503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>
                <a:latin typeface="Book Antiqua" panose="02040602050305030304" pitchFamily="18" charset="0"/>
              </a:rPr>
              <a:t>Crowded Populations.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800" dirty="0">
              <a:latin typeface="Book Antiqua" panose="020406020503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>
                <a:latin typeface="Book Antiqua" panose="02040602050305030304" pitchFamily="18" charset="0"/>
              </a:rPr>
              <a:t>Medical Conditions.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C0DFB4-2B32-40B6-831A-18ECCF970296}"/>
              </a:ext>
            </a:extLst>
          </p:cNvPr>
          <p:cNvSpPr txBox="1"/>
          <p:nvPr/>
        </p:nvSpPr>
        <p:spPr>
          <a:xfrm>
            <a:off x="5308845" y="1457294"/>
            <a:ext cx="704887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IN" dirty="0"/>
              <a:t> </a:t>
            </a:r>
            <a:r>
              <a:rPr lang="en-US" sz="2800" dirty="0">
                <a:latin typeface="Book Antiqua" panose="02040602050305030304" pitchFamily="18" charset="0"/>
              </a:rPr>
              <a:t>Age.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800" dirty="0">
              <a:latin typeface="Book Antiqua" panose="020406020503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>
                <a:latin typeface="Book Antiqua" panose="02040602050305030304" pitchFamily="18" charset="0"/>
              </a:rPr>
              <a:t>Disability.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800" dirty="0">
              <a:latin typeface="Book Antiqua" panose="020406020503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>
                <a:latin typeface="Book Antiqua" panose="02040602050305030304" pitchFamily="18" charset="0"/>
              </a:rPr>
              <a:t>Stress and Other Mental Health Factors.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800" dirty="0">
              <a:latin typeface="Book Antiqua" panose="020406020503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>
                <a:latin typeface="Book Antiqua" panose="02040602050305030304" pitchFamily="18" charset="0"/>
              </a:rPr>
              <a:t>References.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8BD929-B9C4-42EB-BFF9-9C464C98A3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9020" y="4565837"/>
            <a:ext cx="3203590" cy="213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243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DFC8CF-D3A0-45A9-9B59-09376B933DAC}"/>
              </a:ext>
            </a:extLst>
          </p:cNvPr>
          <p:cNvSpPr txBox="1"/>
          <p:nvPr/>
        </p:nvSpPr>
        <p:spPr>
          <a:xfrm>
            <a:off x="3879541" y="0"/>
            <a:ext cx="6667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Mode of transmission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FBEDAD-5A4B-4AB4-A578-97DEA8A0DF0B}"/>
              </a:ext>
            </a:extLst>
          </p:cNvPr>
          <p:cNvSpPr txBox="1"/>
          <p:nvPr/>
        </p:nvSpPr>
        <p:spPr>
          <a:xfrm>
            <a:off x="896644" y="2672178"/>
            <a:ext cx="90019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Schoolbook" panose="02040604050505020304" pitchFamily="18" charset="0"/>
              </a:rPr>
              <a:t> Inhaling respiratory droplets from coughing or sneezing . </a:t>
            </a:r>
            <a:endParaRPr lang="en-IN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Schoolbook" panose="02040604050505020304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826120B-551F-4D1C-80D4-8147871E8FDC}"/>
              </a:ext>
            </a:extLst>
          </p:cNvPr>
          <p:cNvSpPr/>
          <p:nvPr/>
        </p:nvSpPr>
        <p:spPr>
          <a:xfrm>
            <a:off x="372861" y="1118010"/>
            <a:ext cx="7439488" cy="102093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 dirty="0">
                <a:solidFill>
                  <a:schemeClr val="bg1"/>
                </a:solidFill>
                <a:latin typeface="Algerian" panose="04020705040A02060702" pitchFamily="82" charset="0"/>
              </a:rPr>
              <a:t>Incubation period – 2 to 14 days </a:t>
            </a:r>
          </a:p>
        </p:txBody>
      </p:sp>
    </p:spTree>
    <p:extLst>
      <p:ext uri="{BB962C8B-B14F-4D97-AF65-F5344CB8AC3E}">
        <p14:creationId xmlns:p14="http://schemas.microsoft.com/office/powerpoint/2010/main" val="3167590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B927314-08F2-4843-BC0F-6DECF9224F28}"/>
              </a:ext>
            </a:extLst>
          </p:cNvPr>
          <p:cNvSpPr txBox="1"/>
          <p:nvPr/>
        </p:nvSpPr>
        <p:spPr>
          <a:xfrm>
            <a:off x="4456590" y="0"/>
            <a:ext cx="39683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Pathogenesis</a:t>
            </a:r>
            <a:r>
              <a:rPr lang="en-IN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C35D74-0621-499F-B947-D24CB9FD141F}"/>
              </a:ext>
            </a:extLst>
          </p:cNvPr>
          <p:cNvSpPr txBox="1"/>
          <p:nvPr/>
        </p:nvSpPr>
        <p:spPr>
          <a:xfrm>
            <a:off x="541537" y="914400"/>
            <a:ext cx="673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>
                <a:solidFill>
                  <a:srgbClr val="FFFF00"/>
                </a:solidFill>
                <a:latin typeface="Imprint MT Shadow" panose="04020605060303030202" pitchFamily="82" charset="0"/>
              </a:rPr>
              <a:t>Upper Respiratory tract infection --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EE5E8B2-D192-48CB-97C1-5557C5757745}"/>
              </a:ext>
            </a:extLst>
          </p:cNvPr>
          <p:cNvSpPr/>
          <p:nvPr/>
        </p:nvSpPr>
        <p:spPr>
          <a:xfrm>
            <a:off x="4643020" y="1598007"/>
            <a:ext cx="3009531" cy="73684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Bacteria Virus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F0266A2-1974-4830-86D1-DA40CDADF71E}"/>
              </a:ext>
            </a:extLst>
          </p:cNvPr>
          <p:cNvSpPr/>
          <p:nvPr/>
        </p:nvSpPr>
        <p:spPr>
          <a:xfrm>
            <a:off x="1056443" y="2837029"/>
            <a:ext cx="3923931" cy="84338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Direct hand contest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656E448-EC0E-42D2-BD0B-0005F9DF04E5}"/>
              </a:ext>
            </a:extLst>
          </p:cNvPr>
          <p:cNvSpPr/>
          <p:nvPr/>
        </p:nvSpPr>
        <p:spPr>
          <a:xfrm>
            <a:off x="7146524" y="2819300"/>
            <a:ext cx="3622090" cy="852845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Droplet infection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2AB1BC3-A93A-4F39-8AA9-A87CA8E05F77}"/>
              </a:ext>
            </a:extLst>
          </p:cNvPr>
          <p:cNvSpPr/>
          <p:nvPr/>
        </p:nvSpPr>
        <p:spPr>
          <a:xfrm>
            <a:off x="3612838" y="4447713"/>
            <a:ext cx="5228209" cy="73684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Enters the nose by inhaling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D19EB2C-77F5-4F09-8439-E4D4A07680DA}"/>
              </a:ext>
            </a:extLst>
          </p:cNvPr>
          <p:cNvSpPr/>
          <p:nvPr/>
        </p:nvSpPr>
        <p:spPr>
          <a:xfrm>
            <a:off x="4154007" y="5793268"/>
            <a:ext cx="4145873" cy="80342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Immune Defences 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934A61D1-C30D-4631-8FFC-CBE853698A2A}"/>
              </a:ext>
            </a:extLst>
          </p:cNvPr>
          <p:cNvSpPr/>
          <p:nvPr/>
        </p:nvSpPr>
        <p:spPr>
          <a:xfrm>
            <a:off x="3821094" y="3907377"/>
            <a:ext cx="665826" cy="275207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A87335B0-BA21-42D6-B23B-5B914D43FF30}"/>
              </a:ext>
            </a:extLst>
          </p:cNvPr>
          <p:cNvSpPr/>
          <p:nvPr/>
        </p:nvSpPr>
        <p:spPr>
          <a:xfrm>
            <a:off x="7497929" y="3937274"/>
            <a:ext cx="665826" cy="275207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7A48F80D-9DFC-49C3-BDEB-A7BC5684128C}"/>
              </a:ext>
            </a:extLst>
          </p:cNvPr>
          <p:cNvSpPr/>
          <p:nvPr/>
        </p:nvSpPr>
        <p:spPr>
          <a:xfrm>
            <a:off x="5814872" y="5419793"/>
            <a:ext cx="665826" cy="275207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DABAE39D-A3BA-4749-8156-8B3CEA9A30E7}"/>
              </a:ext>
            </a:extLst>
          </p:cNvPr>
          <p:cNvSpPr/>
          <p:nvPr/>
        </p:nvSpPr>
        <p:spPr>
          <a:xfrm>
            <a:off x="4249811" y="2424677"/>
            <a:ext cx="786417" cy="304800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7BE29EBD-9ED1-47CA-B73B-1FDCAC25E7D5}"/>
              </a:ext>
            </a:extLst>
          </p:cNvPr>
          <p:cNvSpPr/>
          <p:nvPr/>
        </p:nvSpPr>
        <p:spPr>
          <a:xfrm>
            <a:off x="7168347" y="2415476"/>
            <a:ext cx="786417" cy="304800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8486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DD8643-82D8-4EBF-9C0C-FC0DBB80E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0698" y="-93816"/>
            <a:ext cx="4127350" cy="902286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E04F746-E2EF-46E0-910F-2E4D5AFA81AE}"/>
              </a:ext>
            </a:extLst>
          </p:cNvPr>
          <p:cNvSpPr/>
          <p:nvPr/>
        </p:nvSpPr>
        <p:spPr>
          <a:xfrm>
            <a:off x="2468539" y="843492"/>
            <a:ext cx="7837887" cy="9022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Hair lining filters and trap some pathogens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F85132E-C3BB-4D4D-98E9-E96009AECF65}"/>
              </a:ext>
            </a:extLst>
          </p:cNvPr>
          <p:cNvSpPr/>
          <p:nvPr/>
        </p:nvSpPr>
        <p:spPr>
          <a:xfrm>
            <a:off x="1793289" y="2683086"/>
            <a:ext cx="8904303" cy="90228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Traps in upper respiratory tract which coats by mucous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B991713-BBBD-4075-BE72-9B0B35AD2EFB}"/>
              </a:ext>
            </a:extLst>
          </p:cNvPr>
          <p:cNvSpPr/>
          <p:nvPr/>
        </p:nvSpPr>
        <p:spPr>
          <a:xfrm>
            <a:off x="2468539" y="4336140"/>
            <a:ext cx="7837887" cy="73744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Junction of the posterior nose to pharynx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A094F40-548E-489A-99BC-D7B67D6F93A8}"/>
              </a:ext>
            </a:extLst>
          </p:cNvPr>
          <p:cNvSpPr/>
          <p:nvPr/>
        </p:nvSpPr>
        <p:spPr>
          <a:xfrm>
            <a:off x="3071673" y="5838874"/>
            <a:ext cx="6631620" cy="73744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Impinge on the back of the throat </a:t>
            </a: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D973F904-DE39-4076-B523-709ADB5C6BF7}"/>
              </a:ext>
            </a:extLst>
          </p:cNvPr>
          <p:cNvSpPr/>
          <p:nvPr/>
        </p:nvSpPr>
        <p:spPr>
          <a:xfrm>
            <a:off x="5852231" y="3801097"/>
            <a:ext cx="786417" cy="304800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CA16C04F-16CB-4142-A7DF-C4BE169204E9}"/>
              </a:ext>
            </a:extLst>
          </p:cNvPr>
          <p:cNvSpPr/>
          <p:nvPr/>
        </p:nvSpPr>
        <p:spPr>
          <a:xfrm>
            <a:off x="5752729" y="1958742"/>
            <a:ext cx="941034" cy="419717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EF716953-D4C1-4939-BA94-4E95DFAA082F}"/>
              </a:ext>
            </a:extLst>
          </p:cNvPr>
          <p:cNvSpPr/>
          <p:nvPr/>
        </p:nvSpPr>
        <p:spPr>
          <a:xfrm>
            <a:off x="5852230" y="5400557"/>
            <a:ext cx="786417" cy="304800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7877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8192049-5009-4040-8D9D-4152B7CB4D5C}"/>
              </a:ext>
            </a:extLst>
          </p:cNvPr>
          <p:cNvSpPr/>
          <p:nvPr/>
        </p:nvSpPr>
        <p:spPr>
          <a:xfrm>
            <a:off x="2593760" y="4094935"/>
            <a:ext cx="7714694" cy="75460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Inflammation Respond to immune system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897E94-F243-405E-A964-ED8A6AA9F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4384" y="-93817"/>
            <a:ext cx="4133446" cy="902286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7557497-B5B9-4289-8325-F05B8272AC75}"/>
              </a:ext>
            </a:extLst>
          </p:cNvPr>
          <p:cNvSpPr/>
          <p:nvPr/>
        </p:nvSpPr>
        <p:spPr>
          <a:xfrm>
            <a:off x="1037948" y="5682231"/>
            <a:ext cx="10826317" cy="75460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Increased Mucous secretion fever , swelling , runny nose etc .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642A852-D7D9-4BA8-93A4-31EE43C1C845}"/>
              </a:ext>
            </a:extLst>
          </p:cNvPr>
          <p:cNvSpPr/>
          <p:nvPr/>
        </p:nvSpPr>
        <p:spPr>
          <a:xfrm>
            <a:off x="2917794" y="2524793"/>
            <a:ext cx="7066626" cy="73744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Transport pathogens up to pharynx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FA8EA9B-8ED6-420C-A88C-7E1A3549F232}"/>
              </a:ext>
            </a:extLst>
          </p:cNvPr>
          <p:cNvSpPr/>
          <p:nvPr/>
        </p:nvSpPr>
        <p:spPr>
          <a:xfrm>
            <a:off x="3135297" y="954651"/>
            <a:ext cx="6631620" cy="73744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Impinge on the back of the throat 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6350712B-5901-4E65-ABA8-1AC31DCB2170}"/>
              </a:ext>
            </a:extLst>
          </p:cNvPr>
          <p:cNvSpPr/>
          <p:nvPr/>
        </p:nvSpPr>
        <p:spPr>
          <a:xfrm>
            <a:off x="6057897" y="1956046"/>
            <a:ext cx="786417" cy="304800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8518A747-4822-4E88-91D0-AD53A904B870}"/>
              </a:ext>
            </a:extLst>
          </p:cNvPr>
          <p:cNvSpPr/>
          <p:nvPr/>
        </p:nvSpPr>
        <p:spPr>
          <a:xfrm>
            <a:off x="6057897" y="3526188"/>
            <a:ext cx="786417" cy="304800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C5BA0772-28B5-4444-B3BE-6EAF69D5C4B6}"/>
              </a:ext>
            </a:extLst>
          </p:cNvPr>
          <p:cNvSpPr/>
          <p:nvPr/>
        </p:nvSpPr>
        <p:spPr>
          <a:xfrm>
            <a:off x="6057896" y="5194891"/>
            <a:ext cx="786417" cy="304800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5839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4C188B9-1AE0-48AE-AF25-E75A8EE95EF7}"/>
              </a:ext>
            </a:extLst>
          </p:cNvPr>
          <p:cNvSpPr txBox="1"/>
          <p:nvPr/>
        </p:nvSpPr>
        <p:spPr>
          <a:xfrm>
            <a:off x="4471386" y="0"/>
            <a:ext cx="32492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Pathogenesis</a:t>
            </a:r>
            <a:r>
              <a:rPr lang="en-IN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F5F90C-E4C6-44BB-A553-3344DFFE241B}"/>
              </a:ext>
            </a:extLst>
          </p:cNvPr>
          <p:cNvSpPr txBox="1"/>
          <p:nvPr/>
        </p:nvSpPr>
        <p:spPr>
          <a:xfrm>
            <a:off x="541537" y="825624"/>
            <a:ext cx="7075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dirty="0">
                <a:solidFill>
                  <a:srgbClr val="FFFF00"/>
                </a:solidFill>
                <a:latin typeface="Imprint MT Shadow" panose="04020605060303030202" pitchFamily="82" charset="0"/>
              </a:rPr>
              <a:t>Lower Respiratory tract infection --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26CF265-8D7F-4F7B-909D-943B61898784}"/>
              </a:ext>
            </a:extLst>
          </p:cNvPr>
          <p:cNvSpPr/>
          <p:nvPr/>
        </p:nvSpPr>
        <p:spPr>
          <a:xfrm>
            <a:off x="2478348" y="1704514"/>
            <a:ext cx="8219243" cy="86335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Heath care system , smoking , microorganism  etc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4BA017C-7642-4EF1-A61C-306B1F07BFBE}"/>
              </a:ext>
            </a:extLst>
          </p:cNvPr>
          <p:cNvSpPr/>
          <p:nvPr/>
        </p:nvSpPr>
        <p:spPr>
          <a:xfrm>
            <a:off x="4740675" y="3063859"/>
            <a:ext cx="3142695" cy="77235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Inflammation</a:t>
            </a:r>
            <a:r>
              <a:rPr lang="en-IN" dirty="0"/>
              <a:t>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4995E32-32DE-435A-AC9D-B8E02EC39BE9}"/>
              </a:ext>
            </a:extLst>
          </p:cNvPr>
          <p:cNvSpPr/>
          <p:nvPr/>
        </p:nvSpPr>
        <p:spPr>
          <a:xfrm>
            <a:off x="2686973" y="4332204"/>
            <a:ext cx="7668827" cy="77235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Bradykinins , Histamines , Prostaglandins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33A570B-B55B-4DF6-8933-B6BCFB377D1F}"/>
              </a:ext>
            </a:extLst>
          </p:cNvPr>
          <p:cNvSpPr/>
          <p:nvPr/>
        </p:nvSpPr>
        <p:spPr>
          <a:xfrm>
            <a:off x="3348358" y="5715004"/>
            <a:ext cx="6346056" cy="949910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Increasing capillary permeability 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AA3D4A96-6011-46AC-96A7-D5EEDC2456AD}"/>
              </a:ext>
            </a:extLst>
          </p:cNvPr>
          <p:cNvSpPr/>
          <p:nvPr/>
        </p:nvSpPr>
        <p:spPr>
          <a:xfrm>
            <a:off x="5939159" y="2676047"/>
            <a:ext cx="745725" cy="284086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DF3A1EC2-0BE7-4B52-AF6B-A99243C13F7C}"/>
              </a:ext>
            </a:extLst>
          </p:cNvPr>
          <p:cNvSpPr/>
          <p:nvPr/>
        </p:nvSpPr>
        <p:spPr>
          <a:xfrm>
            <a:off x="5939158" y="5316463"/>
            <a:ext cx="745725" cy="284086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A5142BB3-D912-438E-9A13-07845910D66E}"/>
              </a:ext>
            </a:extLst>
          </p:cNvPr>
          <p:cNvSpPr/>
          <p:nvPr/>
        </p:nvSpPr>
        <p:spPr>
          <a:xfrm>
            <a:off x="5939159" y="3939943"/>
            <a:ext cx="745725" cy="284086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1932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980D66-16ED-44BB-AC8E-DFE65FD62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8341" y="-84939"/>
            <a:ext cx="3548180" cy="902286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FC9861F-E721-4BD5-A8CC-88827D5A00BF}"/>
              </a:ext>
            </a:extLst>
          </p:cNvPr>
          <p:cNvSpPr/>
          <p:nvPr/>
        </p:nvSpPr>
        <p:spPr>
          <a:xfrm>
            <a:off x="3652310" y="845597"/>
            <a:ext cx="5110652" cy="80060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Fluid / Cellular Exudation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D1E57B5-32A0-4CED-A14D-A5FF638BE9A1}"/>
              </a:ext>
            </a:extLst>
          </p:cNvPr>
          <p:cNvSpPr/>
          <p:nvPr/>
        </p:nvSpPr>
        <p:spPr>
          <a:xfrm>
            <a:off x="3251408" y="2318706"/>
            <a:ext cx="5945858" cy="80060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Oedema of mucous membranes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87D2B4C-F9FC-461F-9CCC-FC1E86DFD791}"/>
              </a:ext>
            </a:extLst>
          </p:cNvPr>
          <p:cNvSpPr/>
          <p:nvPr/>
        </p:nvSpPr>
        <p:spPr>
          <a:xfrm>
            <a:off x="3776597" y="3889364"/>
            <a:ext cx="4986365" cy="89442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Hypersecretion of mucous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5455CFD-11D7-4D25-A0C5-C2437CD18B19}"/>
              </a:ext>
            </a:extLst>
          </p:cNvPr>
          <p:cNvSpPr/>
          <p:nvPr/>
        </p:nvSpPr>
        <p:spPr>
          <a:xfrm>
            <a:off x="4508341" y="5553842"/>
            <a:ext cx="3466659" cy="81793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Persistent cough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79010C3-21FD-40A7-954E-F57E1B284B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120" y="1830041"/>
            <a:ext cx="823031" cy="3048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C1C925-71D0-4B6A-9749-E6FF27B149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4283" y="3351925"/>
            <a:ext cx="823031" cy="3048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528A53D-AAEF-42CC-A139-146845260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2821" y="5016403"/>
            <a:ext cx="823031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913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5C36198-1699-4ECC-8B9C-A702B0502107}"/>
              </a:ext>
            </a:extLst>
          </p:cNvPr>
          <p:cNvSpPr txBox="1"/>
          <p:nvPr/>
        </p:nvSpPr>
        <p:spPr>
          <a:xfrm>
            <a:off x="4465468" y="0"/>
            <a:ext cx="3923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Management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DF8F9D-AF70-4E13-B4B8-333807899F3F}"/>
              </a:ext>
            </a:extLst>
          </p:cNvPr>
          <p:cNvSpPr txBox="1"/>
          <p:nvPr/>
        </p:nvSpPr>
        <p:spPr>
          <a:xfrm>
            <a:off x="1162975" y="1313895"/>
            <a:ext cx="47406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2800" dirty="0">
                <a:latin typeface="Algerian" panose="04020705040A02060702" pitchFamily="82" charset="0"/>
              </a:rPr>
              <a:t> Diagnosis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IN" sz="2800" dirty="0">
              <a:latin typeface="Algerian" panose="04020705040A02060702" pitchFamily="82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IN" sz="2800" dirty="0">
                <a:latin typeface="Algerian" panose="04020705040A02060702" pitchFamily="82" charset="0"/>
              </a:rPr>
              <a:t> Treatment </a:t>
            </a:r>
          </a:p>
        </p:txBody>
      </p:sp>
    </p:spTree>
    <p:extLst>
      <p:ext uri="{BB962C8B-B14F-4D97-AF65-F5344CB8AC3E}">
        <p14:creationId xmlns:p14="http://schemas.microsoft.com/office/powerpoint/2010/main" val="35644574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F2C8BA-FC78-4062-81E9-2AE6D1036358}"/>
              </a:ext>
            </a:extLst>
          </p:cNvPr>
          <p:cNvSpPr txBox="1"/>
          <p:nvPr/>
        </p:nvSpPr>
        <p:spPr>
          <a:xfrm>
            <a:off x="4864963" y="0"/>
            <a:ext cx="37286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Diagnosis</a:t>
            </a:r>
            <a:r>
              <a:rPr lang="en-IN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DEE2DC-D530-4CD3-8D9E-C39124079F1E}"/>
              </a:ext>
            </a:extLst>
          </p:cNvPr>
          <p:cNvSpPr txBox="1"/>
          <p:nvPr/>
        </p:nvSpPr>
        <p:spPr>
          <a:xfrm>
            <a:off x="878890" y="1282559"/>
            <a:ext cx="501588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latin typeface="Berlin Sans FB Demi" panose="020E0802020502020306" pitchFamily="34" charset="0"/>
              </a:rPr>
              <a:t> Chest X ray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sz="2800" dirty="0">
              <a:latin typeface="Berlin Sans FB Demi" panose="020E0802020502020306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latin typeface="Berlin Sans FB Demi" panose="020E0802020502020306" pitchFamily="34" charset="0"/>
              </a:rPr>
              <a:t> Blood culture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sz="2800" dirty="0">
              <a:latin typeface="Berlin Sans FB Demi" panose="020E0802020502020306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latin typeface="Berlin Sans FB Demi" panose="020E0802020502020306" pitchFamily="34" charset="0"/>
              </a:rPr>
              <a:t> Physical examination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IN" sz="2800" dirty="0">
              <a:latin typeface="Berlin Sans FB Demi" panose="020E0802020502020306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IN" sz="2800" dirty="0">
                <a:latin typeface="Berlin Sans FB Demi" panose="020E0802020502020306" pitchFamily="34" charset="0"/>
              </a:rPr>
              <a:t> Sputum examination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C7DA83-EB11-4C25-A819-3FF3F6D76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9376" y="2836831"/>
            <a:ext cx="3853233" cy="385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947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650ECFD-37A5-4BE1-AF2E-8A4CA033522D}"/>
              </a:ext>
            </a:extLst>
          </p:cNvPr>
          <p:cNvSpPr txBox="1"/>
          <p:nvPr/>
        </p:nvSpPr>
        <p:spPr>
          <a:xfrm>
            <a:off x="4802818" y="0"/>
            <a:ext cx="3373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Treatment</a:t>
            </a:r>
            <a:r>
              <a:rPr lang="en-IN" dirty="0"/>
              <a:t> 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BA36A649-FFF0-4D46-B746-D0101ED3ED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7852496"/>
              </p:ext>
            </p:extLst>
          </p:nvPr>
        </p:nvGraphicFramePr>
        <p:xfrm>
          <a:off x="1490461" y="897218"/>
          <a:ext cx="9402440" cy="532602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4701220">
                  <a:extLst>
                    <a:ext uri="{9D8B030D-6E8A-4147-A177-3AD203B41FA5}">
                      <a16:colId xmlns:a16="http://schemas.microsoft.com/office/drawing/2014/main" val="917487488"/>
                    </a:ext>
                  </a:extLst>
                </a:gridCol>
                <a:gridCol w="4701220">
                  <a:extLst>
                    <a:ext uri="{9D8B030D-6E8A-4147-A177-3AD203B41FA5}">
                      <a16:colId xmlns:a16="http://schemas.microsoft.com/office/drawing/2014/main" val="649666301"/>
                    </a:ext>
                  </a:extLst>
                </a:gridCol>
              </a:tblGrid>
              <a:tr h="665753">
                <a:tc>
                  <a:txBody>
                    <a:bodyPr/>
                    <a:lstStyle/>
                    <a:p>
                      <a:r>
                        <a:rPr lang="en-IN" sz="2400" i="1" dirty="0">
                          <a:latin typeface="Imprint MT Shadow" panose="04020605060303030202" pitchFamily="82" charset="0"/>
                        </a:rPr>
                        <a:t>             Category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i="1" dirty="0">
                          <a:latin typeface="Imprint MT Shadow" panose="04020605060303030202" pitchFamily="82" charset="0"/>
                        </a:rPr>
                        <a:t>              Drug Name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369837"/>
                  </a:ext>
                </a:extLst>
              </a:tr>
              <a:tr h="665753">
                <a:tc>
                  <a:txBody>
                    <a:bodyPr/>
                    <a:lstStyle/>
                    <a:p>
                      <a:r>
                        <a:rPr lang="en-IN" sz="2400" dirty="0"/>
                        <a:t>Antibiotic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 Amoxicillin  , penicillin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296682"/>
                  </a:ext>
                </a:extLst>
              </a:tr>
              <a:tr h="665753">
                <a:tc>
                  <a:txBody>
                    <a:bodyPr/>
                    <a:lstStyle/>
                    <a:p>
                      <a:r>
                        <a:rPr lang="en-IN" sz="2400" dirty="0"/>
                        <a:t>antihistamines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 Loratidine , Fexofenadine 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254970"/>
                  </a:ext>
                </a:extLst>
              </a:tr>
              <a:tr h="665753">
                <a:tc>
                  <a:txBody>
                    <a:bodyPr/>
                    <a:lstStyle/>
                    <a:p>
                      <a:r>
                        <a:rPr lang="en-IN" sz="2400" dirty="0"/>
                        <a:t>Stimulant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 Doxapram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18894"/>
                  </a:ext>
                </a:extLst>
              </a:tr>
              <a:tr h="665753">
                <a:tc>
                  <a:txBody>
                    <a:bodyPr/>
                    <a:lstStyle/>
                    <a:p>
                      <a:r>
                        <a:rPr lang="en-IN" sz="2400" dirty="0"/>
                        <a:t> xanthine's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 Theophylline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396955"/>
                  </a:ext>
                </a:extLst>
              </a:tr>
              <a:tr h="665753">
                <a:tc>
                  <a:txBody>
                    <a:bodyPr/>
                    <a:lstStyle/>
                    <a:p>
                      <a:r>
                        <a:rPr lang="en-IN" sz="2400" dirty="0"/>
                        <a:t>Bronchodilators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salmeterol </a:t>
                      </a:r>
                      <a:r>
                        <a:rPr lang="en-IN" sz="2400" dirty="0"/>
                        <a:t>, formoterol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120714"/>
                  </a:ext>
                </a:extLst>
              </a:tr>
              <a:tr h="665753">
                <a:tc>
                  <a:txBody>
                    <a:bodyPr/>
                    <a:lstStyle/>
                    <a:p>
                      <a:r>
                        <a:rPr lang="en-IN" sz="2400" dirty="0"/>
                        <a:t>Respiratory stimulant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 Loratidine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856293"/>
                  </a:ext>
                </a:extLst>
              </a:tr>
              <a:tr h="665753">
                <a:tc>
                  <a:txBody>
                    <a:bodyPr/>
                    <a:lstStyle/>
                    <a:p>
                      <a:r>
                        <a:rPr lang="en-IN" sz="2400" dirty="0"/>
                        <a:t>Antivirals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 Pentamidine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0464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92176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09FED6-5A8A-4D8D-8D77-A547D757049E}"/>
              </a:ext>
            </a:extLst>
          </p:cNvPr>
          <p:cNvSpPr txBox="1"/>
          <p:nvPr/>
        </p:nvSpPr>
        <p:spPr>
          <a:xfrm>
            <a:off x="4456590" y="0"/>
            <a:ext cx="43766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Complication</a:t>
            </a:r>
            <a:r>
              <a:rPr lang="en-IN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81547A-F28E-45D1-9454-D584104E9442}"/>
              </a:ext>
            </a:extLst>
          </p:cNvPr>
          <p:cNvSpPr txBox="1"/>
          <p:nvPr/>
        </p:nvSpPr>
        <p:spPr>
          <a:xfrm>
            <a:off x="941033" y="816955"/>
            <a:ext cx="6587231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dirty="0">
                <a:latin typeface="Calisto MT" panose="02040603050505030304" pitchFamily="18" charset="0"/>
              </a:rPr>
              <a:t> Acute otitis media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800" dirty="0">
              <a:latin typeface="Calisto MT" panose="02040603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dirty="0">
                <a:latin typeface="Calisto MT" panose="02040603050505030304" pitchFamily="18" charset="0"/>
              </a:rPr>
              <a:t> Asthma Exacerbation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800" dirty="0">
              <a:latin typeface="Calisto MT" panose="02040603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dirty="0">
                <a:latin typeface="Calisto MT" panose="02040603050505030304" pitchFamily="18" charset="0"/>
              </a:rPr>
              <a:t> Sinusitis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800" dirty="0">
              <a:latin typeface="Calisto MT" panose="02040603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dirty="0">
                <a:latin typeface="Calisto MT" panose="02040603050505030304" pitchFamily="18" charset="0"/>
              </a:rPr>
              <a:t> Lower respiratory tract disease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800" dirty="0">
              <a:latin typeface="Calisto MT" panose="02040603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dirty="0">
                <a:latin typeface="Calisto MT" panose="02040603050505030304" pitchFamily="18" charset="0"/>
              </a:rPr>
              <a:t> Epistaxis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800" dirty="0">
              <a:latin typeface="Calisto MT" panose="02040603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dirty="0">
                <a:latin typeface="Calisto MT" panose="02040603050505030304" pitchFamily="18" charset="0"/>
              </a:rPr>
              <a:t> Conjunctiva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IN" sz="2800" dirty="0">
              <a:latin typeface="Calisto MT" panose="0204060305050503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N" sz="2800" dirty="0">
                <a:latin typeface="Calisto MT" panose="02040603050505030304" pitchFamily="18" charset="0"/>
              </a:rPr>
              <a:t> Pharyngitis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F28F68-FE28-4021-B4D4-4FF00CA7E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1855" y="4237885"/>
            <a:ext cx="4107927" cy="246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6959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39DD355-38C1-4370-921C-7844E60DAB77}"/>
              </a:ext>
            </a:extLst>
          </p:cNvPr>
          <p:cNvSpPr txBox="1"/>
          <p:nvPr/>
        </p:nvSpPr>
        <p:spPr>
          <a:xfrm>
            <a:off x="4758430" y="0"/>
            <a:ext cx="35599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Prevention</a:t>
            </a:r>
            <a:r>
              <a:rPr lang="en-IN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CC5707-67E6-4F62-8CC1-066100FDC4A5}"/>
              </a:ext>
            </a:extLst>
          </p:cNvPr>
          <p:cNvSpPr txBox="1"/>
          <p:nvPr/>
        </p:nvSpPr>
        <p:spPr>
          <a:xfrm>
            <a:off x="263371" y="763480"/>
            <a:ext cx="1166525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>
                <a:latin typeface="Arial Rounded MT Bold" panose="020F0704030504030204" pitchFamily="34" charset="0"/>
              </a:rPr>
              <a:t>Cover your nose and mouth with a tissue when you cough or sneeze.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800" dirty="0"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>
                <a:latin typeface="Arial Rounded MT Bold" panose="020F0704030504030204" pitchFamily="34" charset="0"/>
              </a:rPr>
              <a:t>Wash your hands often with soap and water, especially after you cough or sneeze.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800" dirty="0"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>
                <a:latin typeface="Arial Rounded MT Bold" panose="020F0704030504030204" pitchFamily="34" charset="0"/>
              </a:rPr>
              <a:t>Avoid touching your eyes, nose or mouth.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800" dirty="0"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>
                <a:latin typeface="Arial Rounded MT Bold" panose="020F0704030504030204" pitchFamily="34" charset="0"/>
              </a:rPr>
              <a:t>Try to avoid close contact with sick people.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800" dirty="0"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>
                <a:latin typeface="Arial Rounded MT Bold" panose="020F0704030504030204" pitchFamily="34" charset="0"/>
              </a:rPr>
              <a:t>Stay home if you are sick.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800" dirty="0">
              <a:latin typeface="Arial Rounded MT Bold" panose="020F07040305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>
                <a:latin typeface="Arial Rounded MT Bold" panose="020F0704030504030204" pitchFamily="34" charset="0"/>
              </a:rPr>
              <a:t>Vaccines are recommended</a:t>
            </a:r>
            <a:r>
              <a:rPr lang="en-IN" sz="2800" dirty="0">
                <a:latin typeface="Arial Rounded MT Bold" panose="020F07040305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45032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E984DDC-143F-44A5-83E7-D1C44001E6E4}"/>
              </a:ext>
            </a:extLst>
          </p:cNvPr>
          <p:cNvSpPr txBox="1"/>
          <p:nvPr/>
        </p:nvSpPr>
        <p:spPr>
          <a:xfrm>
            <a:off x="4208015" y="2166151"/>
            <a:ext cx="56639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anose="02070A03080606020203" pitchFamily="18" charset="0"/>
              </a:rPr>
              <a:t>Thank </a:t>
            </a:r>
          </a:p>
          <a:p>
            <a:r>
              <a:rPr lang="en-IN" sz="6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anose="02070A03080606020203" pitchFamily="18" charset="0"/>
              </a:rPr>
              <a:t>         you </a:t>
            </a:r>
          </a:p>
        </p:txBody>
      </p:sp>
    </p:spTree>
    <p:extLst>
      <p:ext uri="{BB962C8B-B14F-4D97-AF65-F5344CB8AC3E}">
        <p14:creationId xmlns:p14="http://schemas.microsoft.com/office/powerpoint/2010/main" val="2752082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254</TotalTime>
  <Words>493</Words>
  <Application>Microsoft Office PowerPoint</Application>
  <PresentationFormat>Widescreen</PresentationFormat>
  <Paragraphs>145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6" baseType="lpstr">
      <vt:lpstr>Algerian</vt:lpstr>
      <vt:lpstr>Arial</vt:lpstr>
      <vt:lpstr>Arial Black</vt:lpstr>
      <vt:lpstr>Arial Rounded MT Bold</vt:lpstr>
      <vt:lpstr>Bahnschrift SemiBold SemiConden</vt:lpstr>
      <vt:lpstr>Berlin Sans FB Demi</vt:lpstr>
      <vt:lpstr>Bodoni MT</vt:lpstr>
      <vt:lpstr>Bodoni MT Black</vt:lpstr>
      <vt:lpstr>Book Antiqua</vt:lpstr>
      <vt:lpstr>Calisto MT</vt:lpstr>
      <vt:lpstr>Century Gothic</vt:lpstr>
      <vt:lpstr>Century Schoolbook</vt:lpstr>
      <vt:lpstr>Cooper Black</vt:lpstr>
      <vt:lpstr>Courier New</vt:lpstr>
      <vt:lpstr>Imprint MT Shadow</vt:lpstr>
      <vt:lpstr>Lucida Bright</vt:lpstr>
      <vt:lpstr>Wingdings</vt:lpstr>
      <vt:lpstr>Mesh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Animesh Das</dc:creator>
  <cp:lastModifiedBy>Animesh Das</cp:lastModifiedBy>
  <cp:revision>3</cp:revision>
  <dcterms:created xsi:type="dcterms:W3CDTF">2021-12-05T19:18:07Z</dcterms:created>
  <dcterms:modified xsi:type="dcterms:W3CDTF">2021-12-06T14:40:17Z</dcterms:modified>
</cp:coreProperties>
</file>