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6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552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2AC014-2F45-442E-A03B-72C07D7523DB}" type="datetimeFigureOut">
              <a:rPr lang="en-US" smtClean="0"/>
              <a:t>9/17/2024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B5B408-F7CD-46F3-A6C3-84E8C2DBA2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918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B5B408-F7CD-46F3-A6C3-84E8C2DBA26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607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ADD53-C728-4263-9039-CBCF69211480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43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0D173-394D-48EA-92D4-B86EC615E6A8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738745"/>
      </p:ext>
    </p:extLst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0D173-394D-48EA-92D4-B86EC615E6A8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939475"/>
      </p:ext>
    </p:extLst>
  </p:cSld>
  <p:clrMapOvr>
    <a:masterClrMapping/>
  </p:clrMapOvr>
  <p:hf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CFE3B-1CFA-4CE6-B06C-F376B9435612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067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0D173-394D-48EA-92D4-B86EC615E6A8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710038"/>
      </p:ext>
    </p:extLst>
  </p:cSld>
  <p:clrMapOvr>
    <a:masterClrMapping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F3112-CCE7-420B-A7CF-869385D9746F}" type="datetime1">
              <a:rPr lang="en-US" smtClean="0"/>
              <a:t>9/17/2024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7501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0D173-394D-48EA-92D4-B86EC615E6A8}" type="datetime1">
              <a:rPr lang="en-US" smtClean="0"/>
              <a:t>9/17/2024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708556"/>
      </p:ext>
    </p:extLst>
  </p:cSld>
  <p:clrMapOvr>
    <a:masterClrMapping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04F03-B550-424B-91EE-A0C60BDD1B54}" type="datetime1">
              <a:rPr lang="en-US" smtClean="0"/>
              <a:t>9/17/2024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511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41367-746D-4578-A868-E26785482EB8}" type="datetime1">
              <a:rPr lang="en-US" smtClean="0"/>
              <a:t>9/17/2024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9412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0D173-394D-48EA-92D4-B86EC615E6A8}" type="datetime1">
              <a:rPr lang="en-US" smtClean="0"/>
              <a:t>9/17/2024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0674170"/>
      </p:ext>
    </p:extLst>
  </p:cSld>
  <p:clrMapOvr>
    <a:masterClrMapping/>
  </p:clrMapOvr>
  <p:hf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0D173-394D-48EA-92D4-B86EC615E6A8}" type="datetime1">
              <a:rPr lang="en-US" smtClean="0"/>
              <a:t>9/17/2024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859804"/>
      </p:ext>
    </p:extLst>
  </p:cSld>
  <p:clrMapOvr>
    <a:masterClrMapping/>
  </p:clrMapOvr>
  <p:hf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E0D173-394D-48EA-92D4-B86EC615E6A8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 userDrawn="1"/>
        </p:nvSpPr>
        <p:spPr>
          <a:xfrm rot="20006977">
            <a:off x="1146736" y="2929365"/>
            <a:ext cx="985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 </a:t>
            </a:r>
            <a:r>
              <a:rPr lang="en-US" sz="48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sz="48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3808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26" Type="http://schemas.openxmlformats.org/officeDocument/2006/relationships/image" Target="../media/image28.png"/><Relationship Id="rId3" Type="http://schemas.openxmlformats.org/officeDocument/2006/relationships/image" Target="../media/image5.png"/><Relationship Id="rId21" Type="http://schemas.openxmlformats.org/officeDocument/2006/relationships/image" Target="../media/image23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5" Type="http://schemas.openxmlformats.org/officeDocument/2006/relationships/image" Target="../media/image27.png"/><Relationship Id="rId2" Type="http://schemas.openxmlformats.org/officeDocument/2006/relationships/image" Target="../media/image4.png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29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24" Type="http://schemas.openxmlformats.org/officeDocument/2006/relationships/image" Target="../media/image26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23" Type="http://schemas.openxmlformats.org/officeDocument/2006/relationships/image" Target="../media/image25.png"/><Relationship Id="rId28" Type="http://schemas.openxmlformats.org/officeDocument/2006/relationships/image" Target="../media/image30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31" Type="http://schemas.openxmlformats.org/officeDocument/2006/relationships/image" Target="../media/image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Relationship Id="rId22" Type="http://schemas.openxmlformats.org/officeDocument/2006/relationships/image" Target="../media/image24.png"/><Relationship Id="rId27" Type="http://schemas.openxmlformats.org/officeDocument/2006/relationships/image" Target="../media/image29.png"/><Relationship Id="rId30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02890" y="1588853"/>
            <a:ext cx="6586219" cy="1779974"/>
          </a:xfrm>
          <a:prstGeom prst="rect">
            <a:avLst/>
          </a:prstGeom>
        </p:spPr>
        <p:txBody>
          <a:bodyPr vert="horz" wrap="square" lIns="0" tIns="421640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3320"/>
              </a:spcBef>
            </a:pPr>
            <a:r>
              <a:rPr spc="105" dirty="0" smtClean="0"/>
              <a:t>Schizophrenia</a:t>
            </a:r>
            <a:endParaRPr spc="105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0966" y="78105"/>
            <a:ext cx="11156950" cy="49085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18465" indent="-405765">
              <a:lnSpc>
                <a:spcPct val="100000"/>
              </a:lnSpc>
              <a:spcBef>
                <a:spcPts val="100"/>
              </a:spcBef>
              <a:buAutoNum type="arabicPeriod" startAt="7"/>
              <a:tabLst>
                <a:tab pos="418465" algn="l"/>
              </a:tabLst>
            </a:pPr>
            <a:r>
              <a:rPr sz="3200" dirty="0">
                <a:latin typeface="Calibri"/>
                <a:cs typeface="Calibri"/>
              </a:rPr>
              <a:t>Dopamine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receptor</a:t>
            </a:r>
            <a:r>
              <a:rPr sz="3200" spc="2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defect,</a:t>
            </a:r>
            <a:endParaRPr sz="3200">
              <a:latin typeface="Calibri"/>
              <a:cs typeface="Calibri"/>
            </a:endParaRPr>
          </a:p>
          <a:p>
            <a:pPr marL="1155065" marR="102235" lvl="1" indent="-228600">
              <a:lnSpc>
                <a:spcPts val="3460"/>
              </a:lnSpc>
              <a:spcBef>
                <a:spcPts val="545"/>
              </a:spcBef>
              <a:buFont typeface="Arial MT"/>
              <a:buChar char="•"/>
              <a:tabLst>
                <a:tab pos="1155065" algn="l"/>
              </a:tabLst>
            </a:pPr>
            <a:r>
              <a:rPr sz="3200" dirty="0">
                <a:latin typeface="Calibri"/>
                <a:cs typeface="Calibri"/>
              </a:rPr>
              <a:t>Regional</a:t>
            </a:r>
            <a:r>
              <a:rPr sz="3200" spc="30" dirty="0">
                <a:latin typeface="Calibri"/>
                <a:cs typeface="Calibri"/>
              </a:rPr>
              <a:t> </a:t>
            </a:r>
            <a:r>
              <a:rPr sz="3200" spc="50" dirty="0">
                <a:latin typeface="Calibri"/>
                <a:cs typeface="Calibri"/>
              </a:rPr>
              <a:t>brain</a:t>
            </a:r>
            <a:r>
              <a:rPr sz="3200" spc="6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abnormalities</a:t>
            </a:r>
            <a:r>
              <a:rPr sz="3200" spc="55" dirty="0">
                <a:latin typeface="Calibri"/>
                <a:cs typeface="Calibri"/>
              </a:rPr>
              <a:t> </a:t>
            </a:r>
            <a:r>
              <a:rPr sz="3200" spc="80" dirty="0">
                <a:latin typeface="Calibri"/>
                <a:cs typeface="Calibri"/>
              </a:rPr>
              <a:t>including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95" dirty="0">
                <a:solidFill>
                  <a:srgbClr val="006FC0"/>
                </a:solidFill>
                <a:latin typeface="Calibri"/>
                <a:cs typeface="Calibri"/>
              </a:rPr>
              <a:t>hyper-</a:t>
            </a:r>
            <a:r>
              <a:rPr sz="3200" spc="4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006FC0"/>
                </a:solidFill>
                <a:latin typeface="Calibri"/>
                <a:cs typeface="Calibri"/>
              </a:rPr>
              <a:t>or</a:t>
            </a:r>
            <a:r>
              <a:rPr sz="3200" spc="6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3200" spc="85" dirty="0">
                <a:solidFill>
                  <a:srgbClr val="006FC0"/>
                </a:solidFill>
                <a:latin typeface="Calibri"/>
                <a:cs typeface="Calibri"/>
              </a:rPr>
              <a:t>hypo- </a:t>
            </a:r>
            <a:r>
              <a:rPr sz="3200" dirty="0">
                <a:solidFill>
                  <a:srgbClr val="006FC0"/>
                </a:solidFill>
                <a:latin typeface="Calibri"/>
                <a:cs typeface="Calibri"/>
              </a:rPr>
              <a:t>activity</a:t>
            </a:r>
            <a:r>
              <a:rPr sz="3200" spc="13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006FC0"/>
                </a:solidFill>
                <a:latin typeface="Calibri"/>
                <a:cs typeface="Calibri"/>
              </a:rPr>
              <a:t>of</a:t>
            </a:r>
            <a:r>
              <a:rPr sz="3200" spc="12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006FC0"/>
                </a:solidFill>
                <a:latin typeface="Calibri"/>
                <a:cs typeface="Calibri"/>
              </a:rPr>
              <a:t>dopaminergic</a:t>
            </a:r>
            <a:r>
              <a:rPr sz="3200" spc="12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3200" spc="-60" dirty="0">
                <a:solidFill>
                  <a:srgbClr val="006FC0"/>
                </a:solidFill>
                <a:latin typeface="Calibri"/>
                <a:cs typeface="Calibri"/>
              </a:rPr>
              <a:t>processes</a:t>
            </a:r>
            <a:r>
              <a:rPr sz="3200" spc="2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3200" spc="90" dirty="0">
                <a:latin typeface="Calibri"/>
                <a:cs typeface="Calibri"/>
              </a:rPr>
              <a:t>in</a:t>
            </a:r>
            <a:r>
              <a:rPr sz="3200" spc="1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specific</a:t>
            </a:r>
            <a:r>
              <a:rPr sz="3200" spc="1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brain</a:t>
            </a:r>
            <a:r>
              <a:rPr sz="3200" spc="114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regions.</a:t>
            </a:r>
            <a:endParaRPr sz="320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1040"/>
              </a:spcBef>
              <a:buFont typeface="Arial MT"/>
              <a:buChar char="•"/>
            </a:pPr>
            <a:endParaRPr sz="3200">
              <a:latin typeface="Calibri"/>
              <a:cs typeface="Calibri"/>
            </a:endParaRPr>
          </a:p>
          <a:p>
            <a:pPr marL="1155065" marR="865505" lvl="1" indent="-228600">
              <a:lnSpc>
                <a:spcPts val="3460"/>
              </a:lnSpc>
              <a:buFont typeface="Arial MT"/>
              <a:buChar char="•"/>
              <a:tabLst>
                <a:tab pos="1155065" algn="l"/>
              </a:tabLst>
            </a:pPr>
            <a:r>
              <a:rPr sz="3200" spc="-20" dirty="0">
                <a:solidFill>
                  <a:srgbClr val="006FC0"/>
                </a:solidFill>
                <a:latin typeface="Calibri"/>
                <a:cs typeface="Calibri"/>
              </a:rPr>
              <a:t>Positive</a:t>
            </a:r>
            <a:r>
              <a:rPr sz="3200" spc="-9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3200" spc="-30" dirty="0">
                <a:solidFill>
                  <a:srgbClr val="006FC0"/>
                </a:solidFill>
                <a:latin typeface="Calibri"/>
                <a:cs typeface="Calibri"/>
              </a:rPr>
              <a:t>symptoms</a:t>
            </a:r>
            <a:r>
              <a:rPr sz="3200" spc="-8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may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spc="-30" dirty="0">
                <a:latin typeface="Calibri"/>
                <a:cs typeface="Calibri"/>
              </a:rPr>
              <a:t>be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more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closely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spc="-45" dirty="0">
                <a:latin typeface="Calibri"/>
                <a:cs typeface="Calibri"/>
              </a:rPr>
              <a:t>associated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with </a:t>
            </a:r>
            <a:r>
              <a:rPr sz="3200" spc="-10" dirty="0">
                <a:solidFill>
                  <a:srgbClr val="006FC0"/>
                </a:solidFill>
                <a:latin typeface="Calibri"/>
                <a:cs typeface="Calibri"/>
              </a:rPr>
              <a:t>dopamine</a:t>
            </a:r>
            <a:r>
              <a:rPr sz="3200" spc="-3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3200" spc="-20" dirty="0">
                <a:solidFill>
                  <a:srgbClr val="006FC0"/>
                </a:solidFill>
                <a:latin typeface="Calibri"/>
                <a:cs typeface="Calibri"/>
              </a:rPr>
              <a:t>receptor</a:t>
            </a:r>
            <a:r>
              <a:rPr sz="3200" spc="-5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006FC0"/>
                </a:solidFill>
                <a:latin typeface="Calibri"/>
                <a:cs typeface="Calibri"/>
              </a:rPr>
              <a:t>hyperactivity</a:t>
            </a:r>
            <a:r>
              <a:rPr sz="3200" spc="-2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3200" spc="90" dirty="0">
                <a:solidFill>
                  <a:srgbClr val="006FC0"/>
                </a:solidFill>
                <a:latin typeface="Calibri"/>
                <a:cs typeface="Calibri"/>
              </a:rPr>
              <a:t>in</a:t>
            </a:r>
            <a:r>
              <a:rPr sz="3200" spc="-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3200" spc="-20" dirty="0">
                <a:solidFill>
                  <a:srgbClr val="006FC0"/>
                </a:solidFill>
                <a:latin typeface="Calibri"/>
                <a:cs typeface="Calibri"/>
              </a:rPr>
              <a:t>the</a:t>
            </a:r>
            <a:r>
              <a:rPr sz="3200" spc="-1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FF0000"/>
                </a:solidFill>
                <a:latin typeface="Calibri"/>
                <a:cs typeface="Calibri"/>
              </a:rPr>
              <a:t>mesocaudate</a:t>
            </a:r>
            <a:r>
              <a:rPr sz="3200" spc="-10" dirty="0">
                <a:latin typeface="Calibri"/>
                <a:cs typeface="Calibri"/>
              </a:rPr>
              <a:t>.</a:t>
            </a:r>
            <a:endParaRPr sz="320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994"/>
              </a:spcBef>
              <a:buFont typeface="Arial MT"/>
              <a:buChar char="•"/>
            </a:pPr>
            <a:endParaRPr sz="3200">
              <a:latin typeface="Calibri"/>
              <a:cs typeface="Calibri"/>
            </a:endParaRPr>
          </a:p>
          <a:p>
            <a:pPr marL="1155065" marR="5080" lvl="1" indent="-228600">
              <a:lnSpc>
                <a:spcPct val="90000"/>
              </a:lnSpc>
              <a:spcBef>
                <a:spcPts val="5"/>
              </a:spcBef>
              <a:buFont typeface="Arial MT"/>
              <a:buChar char="•"/>
              <a:tabLst>
                <a:tab pos="1155065" algn="l"/>
              </a:tabLst>
            </a:pPr>
            <a:r>
              <a:rPr sz="3200" dirty="0">
                <a:solidFill>
                  <a:srgbClr val="006FC0"/>
                </a:solidFill>
                <a:latin typeface="Calibri"/>
                <a:cs typeface="Calibri"/>
              </a:rPr>
              <a:t>Negative</a:t>
            </a:r>
            <a:r>
              <a:rPr sz="3200" spc="-5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006FC0"/>
                </a:solidFill>
                <a:latin typeface="Calibri"/>
                <a:cs typeface="Calibri"/>
              </a:rPr>
              <a:t>and</a:t>
            </a:r>
            <a:r>
              <a:rPr sz="3200" spc="-3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006FC0"/>
                </a:solidFill>
                <a:latin typeface="Calibri"/>
                <a:cs typeface="Calibri"/>
              </a:rPr>
              <a:t>cognitive</a:t>
            </a:r>
            <a:r>
              <a:rPr sz="3200" spc="-5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3200" spc="-30" dirty="0">
                <a:solidFill>
                  <a:srgbClr val="006FC0"/>
                </a:solidFill>
                <a:latin typeface="Calibri"/>
                <a:cs typeface="Calibri"/>
              </a:rPr>
              <a:t>symptoms</a:t>
            </a:r>
            <a:r>
              <a:rPr sz="3200" spc="-4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may</a:t>
            </a:r>
            <a:r>
              <a:rPr sz="3200" spc="-35" dirty="0">
                <a:latin typeface="Calibri"/>
                <a:cs typeface="Calibri"/>
              </a:rPr>
              <a:t> </a:t>
            </a:r>
            <a:r>
              <a:rPr sz="3200" spc="-30" dirty="0">
                <a:latin typeface="Calibri"/>
                <a:cs typeface="Calibri"/>
              </a:rPr>
              <a:t>be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spc="-45" dirty="0">
                <a:latin typeface="Calibri"/>
                <a:cs typeface="Calibri"/>
              </a:rPr>
              <a:t>most</a:t>
            </a:r>
            <a:r>
              <a:rPr sz="3200" spc="-5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closely related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spc="-50" dirty="0">
                <a:latin typeface="Calibri"/>
                <a:cs typeface="Calibri"/>
              </a:rPr>
              <a:t>to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006FC0"/>
                </a:solidFill>
                <a:latin typeface="Calibri"/>
                <a:cs typeface="Calibri"/>
              </a:rPr>
              <a:t>dopamine</a:t>
            </a:r>
            <a:r>
              <a:rPr sz="3200" spc="-9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006FC0"/>
                </a:solidFill>
                <a:latin typeface="Calibri"/>
                <a:cs typeface="Calibri"/>
              </a:rPr>
              <a:t>receptor</a:t>
            </a:r>
            <a:r>
              <a:rPr sz="3200" spc="-7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006FC0"/>
                </a:solidFill>
                <a:latin typeface="Calibri"/>
                <a:cs typeface="Calibri"/>
              </a:rPr>
              <a:t>hypofunction</a:t>
            </a:r>
            <a:r>
              <a:rPr sz="3200" spc="-11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3200" spc="90" dirty="0">
                <a:solidFill>
                  <a:srgbClr val="006FC0"/>
                </a:solidFill>
                <a:latin typeface="Calibri"/>
                <a:cs typeface="Calibri"/>
              </a:rPr>
              <a:t>in</a:t>
            </a:r>
            <a:r>
              <a:rPr sz="3200" spc="-8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006FC0"/>
                </a:solidFill>
                <a:latin typeface="Calibri"/>
                <a:cs typeface="Calibri"/>
              </a:rPr>
              <a:t>the</a:t>
            </a:r>
            <a:r>
              <a:rPr sz="3200" spc="-5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FF0000"/>
                </a:solidFill>
                <a:latin typeface="Calibri"/>
                <a:cs typeface="Calibri"/>
              </a:rPr>
              <a:t>prefrontal cortex.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10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1"/>
            <a:ext cx="685799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00580" y="78105"/>
            <a:ext cx="10083800" cy="49085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18465" indent="-405765">
              <a:lnSpc>
                <a:spcPct val="100000"/>
              </a:lnSpc>
              <a:spcBef>
                <a:spcPts val="100"/>
              </a:spcBef>
              <a:buAutoNum type="arabicPeriod" startAt="8"/>
              <a:tabLst>
                <a:tab pos="418465" algn="l"/>
              </a:tabLst>
            </a:pPr>
            <a:r>
              <a:rPr sz="3200" dirty="0">
                <a:latin typeface="Calibri"/>
                <a:cs typeface="Calibri"/>
              </a:rPr>
              <a:t>Glutamatergic</a:t>
            </a:r>
            <a:r>
              <a:rPr sz="3200" spc="19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dysfunction.</a:t>
            </a:r>
            <a:endParaRPr sz="3200">
              <a:latin typeface="Calibri"/>
              <a:cs typeface="Calibri"/>
            </a:endParaRPr>
          </a:p>
          <a:p>
            <a:pPr marL="1155700" marR="287655" lvl="1" indent="-228600">
              <a:lnSpc>
                <a:spcPct val="90000"/>
              </a:lnSpc>
              <a:spcBef>
                <a:spcPts val="495"/>
              </a:spcBef>
              <a:buFont typeface="Arial MT"/>
              <a:buChar char="•"/>
              <a:tabLst>
                <a:tab pos="1155700" algn="l"/>
              </a:tabLst>
            </a:pPr>
            <a:r>
              <a:rPr sz="3200" spc="70" dirty="0">
                <a:latin typeface="Calibri"/>
                <a:cs typeface="Calibri"/>
              </a:rPr>
              <a:t>A</a:t>
            </a:r>
            <a:r>
              <a:rPr sz="3200" spc="95" dirty="0"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006FC0"/>
                </a:solidFill>
                <a:latin typeface="Calibri"/>
                <a:cs typeface="Calibri"/>
              </a:rPr>
              <a:t>deficiency</a:t>
            </a:r>
            <a:r>
              <a:rPr sz="3200" spc="8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006FC0"/>
                </a:solidFill>
                <a:latin typeface="Calibri"/>
                <a:cs typeface="Calibri"/>
              </a:rPr>
              <a:t>of</a:t>
            </a:r>
            <a:r>
              <a:rPr sz="3200" spc="10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006FC0"/>
                </a:solidFill>
                <a:latin typeface="Calibri"/>
                <a:cs typeface="Calibri"/>
              </a:rPr>
              <a:t>glutamatergic</a:t>
            </a:r>
            <a:r>
              <a:rPr sz="3200" spc="7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006FC0"/>
                </a:solidFill>
                <a:latin typeface="Calibri"/>
                <a:cs typeface="Calibri"/>
              </a:rPr>
              <a:t>activity</a:t>
            </a:r>
            <a:r>
              <a:rPr sz="3200" spc="11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produces </a:t>
            </a:r>
            <a:r>
              <a:rPr sz="3200" spc="-30" dirty="0">
                <a:latin typeface="Calibri"/>
                <a:cs typeface="Calibri"/>
              </a:rPr>
              <a:t>symptoms</a:t>
            </a:r>
            <a:r>
              <a:rPr sz="3200" spc="-90" dirty="0">
                <a:latin typeface="Calibri"/>
                <a:cs typeface="Calibri"/>
              </a:rPr>
              <a:t> </a:t>
            </a:r>
            <a:r>
              <a:rPr sz="3200" spc="50" dirty="0">
                <a:solidFill>
                  <a:srgbClr val="006FC0"/>
                </a:solidFill>
                <a:latin typeface="Calibri"/>
                <a:cs typeface="Calibri"/>
              </a:rPr>
              <a:t>similar</a:t>
            </a:r>
            <a:r>
              <a:rPr sz="3200" spc="-8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3200" spc="-35" dirty="0">
                <a:solidFill>
                  <a:srgbClr val="006FC0"/>
                </a:solidFill>
                <a:latin typeface="Calibri"/>
                <a:cs typeface="Calibri"/>
              </a:rPr>
              <a:t>to</a:t>
            </a:r>
            <a:r>
              <a:rPr sz="3200" spc="-6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3200" spc="-70" dirty="0">
                <a:latin typeface="Calibri"/>
                <a:cs typeface="Calibri"/>
              </a:rPr>
              <a:t>those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of</a:t>
            </a:r>
            <a:r>
              <a:rPr sz="3200" spc="-85" dirty="0"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006FC0"/>
                </a:solidFill>
                <a:latin typeface="Calibri"/>
                <a:cs typeface="Calibri"/>
              </a:rPr>
              <a:t>dopaminergic </a:t>
            </a:r>
            <a:r>
              <a:rPr sz="3200" dirty="0">
                <a:solidFill>
                  <a:srgbClr val="006FC0"/>
                </a:solidFill>
                <a:latin typeface="Calibri"/>
                <a:cs typeface="Calibri"/>
              </a:rPr>
              <a:t>hyperactivity</a:t>
            </a:r>
            <a:r>
              <a:rPr sz="3200" spc="19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and</a:t>
            </a:r>
            <a:r>
              <a:rPr sz="3200" spc="21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possibly</a:t>
            </a:r>
            <a:r>
              <a:rPr sz="3200" spc="20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schizophrenic</a:t>
            </a:r>
            <a:r>
              <a:rPr sz="3200" spc="185" dirty="0">
                <a:latin typeface="Calibri"/>
                <a:cs typeface="Calibri"/>
              </a:rPr>
              <a:t> </a:t>
            </a:r>
            <a:r>
              <a:rPr sz="3200" spc="-35" dirty="0">
                <a:latin typeface="Calibri"/>
                <a:cs typeface="Calibri"/>
              </a:rPr>
              <a:t>symptoms.</a:t>
            </a:r>
            <a:endParaRPr sz="320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buFont typeface="Arial MT"/>
              <a:buChar char="•"/>
            </a:pPr>
            <a:endParaRPr sz="320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1225"/>
              </a:spcBef>
              <a:buFont typeface="Arial MT"/>
              <a:buChar char="•"/>
            </a:pPr>
            <a:endParaRPr sz="3200">
              <a:latin typeface="Calibri"/>
              <a:cs typeface="Calibri"/>
            </a:endParaRPr>
          </a:p>
          <a:p>
            <a:pPr marL="418465" indent="-405765">
              <a:lnSpc>
                <a:spcPct val="100000"/>
              </a:lnSpc>
              <a:buAutoNum type="arabicPeriod" startAt="8"/>
              <a:tabLst>
                <a:tab pos="418465" algn="l"/>
              </a:tabLst>
            </a:pPr>
            <a:r>
              <a:rPr sz="3200" dirty="0">
                <a:latin typeface="Calibri"/>
                <a:cs typeface="Calibri"/>
              </a:rPr>
              <a:t>Serotonin</a:t>
            </a:r>
            <a:r>
              <a:rPr sz="3200" spc="70" dirty="0">
                <a:latin typeface="Calibri"/>
                <a:cs typeface="Calibri"/>
              </a:rPr>
              <a:t> </a:t>
            </a:r>
            <a:r>
              <a:rPr sz="3200" spc="220" dirty="0">
                <a:latin typeface="Calibri"/>
                <a:cs typeface="Calibri"/>
              </a:rPr>
              <a:t>(5-</a:t>
            </a:r>
            <a:r>
              <a:rPr sz="3200" dirty="0">
                <a:latin typeface="Calibri"/>
                <a:cs typeface="Calibri"/>
              </a:rPr>
              <a:t>hydroxytriptamine</a:t>
            </a:r>
            <a:r>
              <a:rPr sz="3200" spc="65" dirty="0">
                <a:latin typeface="Calibri"/>
                <a:cs typeface="Calibri"/>
              </a:rPr>
              <a:t> </a:t>
            </a:r>
            <a:r>
              <a:rPr sz="3200" spc="210" dirty="0">
                <a:latin typeface="Calibri"/>
                <a:cs typeface="Calibri"/>
              </a:rPr>
              <a:t>[5-</a:t>
            </a:r>
            <a:r>
              <a:rPr sz="3200" spc="80" dirty="0">
                <a:latin typeface="Calibri"/>
                <a:cs typeface="Calibri"/>
              </a:rPr>
              <a:t>HT])</a:t>
            </a:r>
            <a:r>
              <a:rPr sz="3200" spc="11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abnormalities.</a:t>
            </a:r>
            <a:endParaRPr sz="3200">
              <a:latin typeface="Calibri"/>
              <a:cs typeface="Calibri"/>
            </a:endParaRPr>
          </a:p>
          <a:p>
            <a:pPr marL="1155700" marR="5080" lvl="1" indent="-228600">
              <a:lnSpc>
                <a:spcPct val="90000"/>
              </a:lnSpc>
              <a:spcBef>
                <a:spcPts val="490"/>
              </a:spcBef>
              <a:buFont typeface="Arial MT"/>
              <a:buChar char="•"/>
              <a:tabLst>
                <a:tab pos="1155700" algn="l"/>
              </a:tabLst>
            </a:pPr>
            <a:r>
              <a:rPr sz="3200" dirty="0">
                <a:latin typeface="Calibri"/>
                <a:cs typeface="Calibri"/>
              </a:rPr>
              <a:t>Schizophrenic</a:t>
            </a:r>
            <a:r>
              <a:rPr sz="3200" spc="210" dirty="0">
                <a:latin typeface="Calibri"/>
                <a:cs typeface="Calibri"/>
              </a:rPr>
              <a:t> </a:t>
            </a:r>
            <a:r>
              <a:rPr sz="3200" spc="-35" dirty="0">
                <a:latin typeface="Calibri"/>
                <a:cs typeface="Calibri"/>
              </a:rPr>
              <a:t>patients</a:t>
            </a:r>
            <a:r>
              <a:rPr sz="3200" spc="19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with</a:t>
            </a:r>
            <a:r>
              <a:rPr sz="3200" spc="22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abnormal</a:t>
            </a:r>
            <a:r>
              <a:rPr sz="3200" spc="19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brain</a:t>
            </a:r>
            <a:r>
              <a:rPr sz="3200" spc="22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scans </a:t>
            </a:r>
            <a:r>
              <a:rPr sz="3200" dirty="0">
                <a:latin typeface="Calibri"/>
                <a:cs typeface="Calibri"/>
              </a:rPr>
              <a:t>have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spc="55" dirty="0">
                <a:solidFill>
                  <a:srgbClr val="006FC0"/>
                </a:solidFill>
                <a:latin typeface="Calibri"/>
                <a:cs typeface="Calibri"/>
              </a:rPr>
              <a:t>higher</a:t>
            </a:r>
            <a:r>
              <a:rPr sz="3200" dirty="0">
                <a:solidFill>
                  <a:srgbClr val="006FC0"/>
                </a:solidFill>
                <a:latin typeface="Calibri"/>
                <a:cs typeface="Calibri"/>
              </a:rPr>
              <a:t> whole</a:t>
            </a:r>
            <a:r>
              <a:rPr sz="3200" spc="-1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006FC0"/>
                </a:solidFill>
                <a:latin typeface="Calibri"/>
                <a:cs typeface="Calibri"/>
              </a:rPr>
              <a:t>blood </a:t>
            </a:r>
            <a:r>
              <a:rPr sz="3200" spc="285" dirty="0">
                <a:solidFill>
                  <a:srgbClr val="006FC0"/>
                </a:solidFill>
                <a:latin typeface="Calibri"/>
                <a:cs typeface="Calibri"/>
              </a:rPr>
              <a:t>5-</a:t>
            </a:r>
            <a:r>
              <a:rPr sz="3200" spc="140" dirty="0">
                <a:solidFill>
                  <a:srgbClr val="006FC0"/>
                </a:solidFill>
                <a:latin typeface="Calibri"/>
                <a:cs typeface="Calibri"/>
              </a:rPr>
              <a:t>HT</a:t>
            </a:r>
            <a:r>
              <a:rPr sz="3200" spc="-1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3200" spc="-20" dirty="0">
                <a:solidFill>
                  <a:srgbClr val="006FC0"/>
                </a:solidFill>
                <a:latin typeface="Calibri"/>
                <a:cs typeface="Calibri"/>
              </a:rPr>
              <a:t>concentrations</a:t>
            </a:r>
            <a:r>
              <a:rPr sz="3200" spc="-20" dirty="0">
                <a:latin typeface="Calibri"/>
                <a:cs typeface="Calibri"/>
              </a:rPr>
              <a:t>, </a:t>
            </a:r>
            <a:r>
              <a:rPr sz="3200" spc="70" dirty="0">
                <a:latin typeface="Calibri"/>
                <a:cs typeface="Calibri"/>
              </a:rPr>
              <a:t>which </a:t>
            </a:r>
            <a:r>
              <a:rPr sz="3200" spc="-10" dirty="0">
                <a:solidFill>
                  <a:srgbClr val="006FC0"/>
                </a:solidFill>
                <a:latin typeface="Calibri"/>
                <a:cs typeface="Calibri"/>
              </a:rPr>
              <a:t>correlate</a:t>
            </a:r>
            <a:r>
              <a:rPr sz="3200" spc="9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006FC0"/>
                </a:solidFill>
                <a:latin typeface="Calibri"/>
                <a:cs typeface="Calibri"/>
              </a:rPr>
              <a:t>with</a:t>
            </a:r>
            <a:r>
              <a:rPr sz="3200" spc="14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006FC0"/>
                </a:solidFill>
                <a:latin typeface="Calibri"/>
                <a:cs typeface="Calibri"/>
              </a:rPr>
              <a:t>increased</a:t>
            </a:r>
            <a:r>
              <a:rPr sz="3200" spc="9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006FC0"/>
                </a:solidFill>
                <a:latin typeface="Calibri"/>
                <a:cs typeface="Calibri"/>
              </a:rPr>
              <a:t>ventricular</a:t>
            </a:r>
            <a:r>
              <a:rPr sz="3200" spc="114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006FC0"/>
                </a:solidFill>
                <a:latin typeface="Calibri"/>
                <a:cs typeface="Calibri"/>
              </a:rPr>
              <a:t>size</a:t>
            </a:r>
            <a:r>
              <a:rPr sz="3200" spc="-10" dirty="0">
                <a:latin typeface="Calibri"/>
                <a:cs typeface="Calibri"/>
              </a:rPr>
              <a:t>.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11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6939" y="1805686"/>
            <a:ext cx="10157460" cy="3120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7815" marR="99695" indent="-296545" algn="just">
              <a:lnSpc>
                <a:spcPct val="100000"/>
              </a:lnSpc>
              <a:spcBef>
                <a:spcPts val="105"/>
              </a:spcBef>
              <a:buClr>
                <a:srgbClr val="D24617"/>
              </a:buClr>
              <a:buSzPct val="82812"/>
              <a:buFont typeface="Segoe UI Symbol"/>
              <a:buChar char="⚫"/>
              <a:tabLst>
                <a:tab pos="299085" algn="l"/>
              </a:tabLst>
            </a:pPr>
            <a:r>
              <a:rPr sz="3200" dirty="0">
                <a:latin typeface="Calibri"/>
                <a:cs typeface="Calibri"/>
              </a:rPr>
              <a:t>Schizophrenia</a:t>
            </a:r>
            <a:r>
              <a:rPr sz="3200" spc="-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is</a:t>
            </a:r>
            <a:r>
              <a:rPr sz="3200" spc="30" dirty="0">
                <a:latin typeface="Calibri"/>
                <a:cs typeface="Calibri"/>
              </a:rPr>
              <a:t> </a:t>
            </a:r>
            <a:r>
              <a:rPr sz="3200" spc="-45" dirty="0">
                <a:latin typeface="Calibri"/>
                <a:cs typeface="Calibri"/>
              </a:rPr>
              <a:t>one</a:t>
            </a:r>
            <a:r>
              <a:rPr sz="3200" spc="2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of</a:t>
            </a:r>
            <a:r>
              <a:rPr sz="3200" spc="25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the</a:t>
            </a:r>
            <a:r>
              <a:rPr sz="3200" spc="35" dirty="0">
                <a:latin typeface="Calibri"/>
                <a:cs typeface="Calibri"/>
              </a:rPr>
              <a:t> </a:t>
            </a:r>
            <a:r>
              <a:rPr sz="3200" spc="-70" dirty="0">
                <a:latin typeface="Calibri"/>
                <a:cs typeface="Calibri"/>
              </a:rPr>
              <a:t>most</a:t>
            </a:r>
            <a:r>
              <a:rPr sz="3200" spc="2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complex</a:t>
            </a:r>
            <a:r>
              <a:rPr sz="3200" spc="76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and</a:t>
            </a:r>
            <a:r>
              <a:rPr sz="3200" spc="30" dirty="0">
                <a:latin typeface="Calibri"/>
                <a:cs typeface="Calibri"/>
              </a:rPr>
              <a:t> </a:t>
            </a:r>
            <a:r>
              <a:rPr sz="3200" spc="45" dirty="0">
                <a:latin typeface="Calibri"/>
                <a:cs typeface="Calibri"/>
              </a:rPr>
              <a:t>challenging 	</a:t>
            </a:r>
            <a:r>
              <a:rPr sz="3200" dirty="0">
                <a:latin typeface="Calibri"/>
                <a:cs typeface="Calibri"/>
              </a:rPr>
              <a:t>of</a:t>
            </a:r>
            <a:r>
              <a:rPr sz="3200" spc="18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psychiatric</a:t>
            </a:r>
            <a:r>
              <a:rPr sz="3200" spc="6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disorders.</a:t>
            </a:r>
            <a:endParaRPr sz="3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405"/>
              </a:spcBef>
            </a:pPr>
            <a:endParaRPr sz="3200">
              <a:latin typeface="Calibri"/>
              <a:cs typeface="Calibri"/>
            </a:endParaRPr>
          </a:p>
          <a:p>
            <a:pPr marL="241300" marR="5080" indent="-229235" algn="just">
              <a:lnSpc>
                <a:spcPct val="90000"/>
              </a:lnSpc>
              <a:buFont typeface="Arial MT"/>
              <a:buChar char="•"/>
              <a:tabLst>
                <a:tab pos="241300" algn="l"/>
              </a:tabLst>
            </a:pPr>
            <a:r>
              <a:rPr sz="3200" dirty="0">
                <a:latin typeface="Calibri"/>
                <a:cs typeface="Calibri"/>
              </a:rPr>
              <a:t>Schizophrenia</a:t>
            </a:r>
            <a:r>
              <a:rPr sz="3200" spc="1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is</a:t>
            </a:r>
            <a:r>
              <a:rPr sz="3200" spc="16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characterized</a:t>
            </a:r>
            <a:r>
              <a:rPr sz="3200" spc="14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by</a:t>
            </a:r>
            <a:r>
              <a:rPr sz="3200" spc="145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delusions,</a:t>
            </a:r>
            <a:r>
              <a:rPr sz="3200" spc="13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hallucinations, </a:t>
            </a:r>
            <a:r>
              <a:rPr sz="3200" dirty="0">
                <a:latin typeface="Calibri"/>
                <a:cs typeface="Calibri"/>
              </a:rPr>
              <a:t>disorganized,</a:t>
            </a:r>
            <a:r>
              <a:rPr sz="3200" spc="2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bizarre</a:t>
            </a:r>
            <a:r>
              <a:rPr sz="3200" spc="3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thoughts</a:t>
            </a:r>
            <a:r>
              <a:rPr sz="3200" spc="3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and</a:t>
            </a:r>
            <a:r>
              <a:rPr sz="3200" spc="50" dirty="0">
                <a:latin typeface="Calibri"/>
                <a:cs typeface="Calibri"/>
              </a:rPr>
              <a:t> </a:t>
            </a:r>
            <a:r>
              <a:rPr sz="3200" spc="-45" dirty="0">
                <a:latin typeface="Calibri"/>
                <a:cs typeface="Calibri"/>
              </a:rPr>
              <a:t>speech,</a:t>
            </a:r>
            <a:r>
              <a:rPr sz="3200" spc="5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abnormal</a:t>
            </a:r>
            <a:r>
              <a:rPr sz="3200" spc="4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motor </a:t>
            </a:r>
            <a:r>
              <a:rPr sz="3200" dirty="0">
                <a:latin typeface="Calibri"/>
                <a:cs typeface="Calibri"/>
              </a:rPr>
              <a:t>behavior,</a:t>
            </a:r>
            <a:r>
              <a:rPr sz="3200" spc="-8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and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negative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symptoms.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03172" y="1767586"/>
            <a:ext cx="9413875" cy="22853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5115" marR="116205" indent="-273050">
              <a:lnSpc>
                <a:spcPct val="100000"/>
              </a:lnSpc>
              <a:spcBef>
                <a:spcPts val="95"/>
              </a:spcBef>
              <a:buClr>
                <a:srgbClr val="D24617"/>
              </a:buClr>
              <a:buSzPct val="83928"/>
              <a:buFont typeface="Segoe UI Symbol"/>
              <a:buChar char="⚫"/>
              <a:tabLst>
                <a:tab pos="286385" algn="l"/>
                <a:tab pos="4431030" algn="l"/>
                <a:tab pos="6598284" algn="l"/>
              </a:tabLst>
            </a:pPr>
            <a:r>
              <a:rPr sz="2800" dirty="0">
                <a:latin typeface="Calibri"/>
                <a:cs typeface="Calibri"/>
              </a:rPr>
              <a:t>The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spc="130" dirty="0">
                <a:latin typeface="Calibri"/>
                <a:cs typeface="Calibri"/>
              </a:rPr>
              <a:t>DSM-</a:t>
            </a:r>
            <a:r>
              <a:rPr sz="2800" spc="190" dirty="0">
                <a:latin typeface="Calibri"/>
                <a:cs typeface="Calibri"/>
              </a:rPr>
              <a:t>IV-</a:t>
            </a:r>
            <a:r>
              <a:rPr sz="2800" dirty="0">
                <a:latin typeface="Calibri"/>
                <a:cs typeface="Calibri"/>
              </a:rPr>
              <a:t>TR</a:t>
            </a:r>
            <a:r>
              <a:rPr sz="2800" spc="-8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classifies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the</a:t>
            </a:r>
            <a:r>
              <a:rPr sz="2800" spc="-45" dirty="0">
                <a:latin typeface="Calibri"/>
                <a:cs typeface="Calibri"/>
              </a:rPr>
              <a:t> </a:t>
            </a:r>
            <a:r>
              <a:rPr sz="2800" spc="-30" dirty="0">
                <a:latin typeface="Calibri"/>
                <a:cs typeface="Calibri"/>
              </a:rPr>
              <a:t>symptoms</a:t>
            </a:r>
            <a:r>
              <a:rPr sz="2800" spc="-6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of</a:t>
            </a:r>
            <a:r>
              <a:rPr sz="2800" dirty="0">
                <a:latin typeface="Calibri"/>
                <a:cs typeface="Calibri"/>
              </a:rPr>
              <a:t>	schizophrenia</a:t>
            </a:r>
            <a:r>
              <a:rPr sz="2800" spc="18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into 	</a:t>
            </a:r>
            <a:r>
              <a:rPr sz="2800" spc="-55" dirty="0">
                <a:latin typeface="Calibri"/>
                <a:cs typeface="Calibri"/>
              </a:rPr>
              <a:t>two</a:t>
            </a:r>
            <a:r>
              <a:rPr sz="2800" spc="-105" dirty="0">
                <a:latin typeface="Calibri"/>
                <a:cs typeface="Calibri"/>
              </a:rPr>
              <a:t> </a:t>
            </a:r>
            <a:r>
              <a:rPr sz="2800" spc="-35" dirty="0">
                <a:latin typeface="Calibri"/>
                <a:cs typeface="Calibri"/>
              </a:rPr>
              <a:t>categories:</a:t>
            </a:r>
            <a:r>
              <a:rPr sz="2800" spc="-8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positive</a:t>
            </a:r>
            <a:r>
              <a:rPr sz="2800" spc="-9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and</a:t>
            </a:r>
            <a:r>
              <a:rPr sz="2800" dirty="0">
                <a:latin typeface="Calibri"/>
                <a:cs typeface="Calibri"/>
              </a:rPr>
              <a:t>	</a:t>
            </a:r>
            <a:r>
              <a:rPr sz="2800" spc="-10" dirty="0">
                <a:latin typeface="Calibri"/>
                <a:cs typeface="Calibri"/>
              </a:rPr>
              <a:t>negative.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940"/>
              </a:spcBef>
              <a:buClr>
                <a:srgbClr val="D24617"/>
              </a:buClr>
              <a:buFont typeface="Segoe UI Symbol"/>
              <a:buChar char="⚫"/>
            </a:pPr>
            <a:endParaRPr sz="2800">
              <a:latin typeface="Calibri"/>
              <a:cs typeface="Calibri"/>
            </a:endParaRPr>
          </a:p>
          <a:p>
            <a:pPr marL="285115" marR="5080" indent="-273050">
              <a:lnSpc>
                <a:spcPct val="100000"/>
              </a:lnSpc>
              <a:buClr>
                <a:srgbClr val="D24617"/>
              </a:buClr>
              <a:buSzPct val="83928"/>
              <a:buFont typeface="Segoe UI Symbol"/>
              <a:buChar char="⚫"/>
              <a:tabLst>
                <a:tab pos="286385" algn="l"/>
                <a:tab pos="3126740" algn="l"/>
              </a:tabLst>
            </a:pPr>
            <a:r>
              <a:rPr sz="2800" dirty="0">
                <a:latin typeface="Calibri"/>
                <a:cs typeface="Calibri"/>
              </a:rPr>
              <a:t>Recently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greater</a:t>
            </a:r>
            <a:r>
              <a:rPr sz="2800" spc="-30" dirty="0">
                <a:latin typeface="Calibri"/>
                <a:cs typeface="Calibri"/>
              </a:rPr>
              <a:t> emphasis</a:t>
            </a:r>
            <a:r>
              <a:rPr sz="2800" spc="-12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has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35" dirty="0">
                <a:latin typeface="Calibri"/>
                <a:cs typeface="Calibri"/>
              </a:rPr>
              <a:t>been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placed</a:t>
            </a:r>
            <a:r>
              <a:rPr sz="2800" spc="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on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third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symptom 	</a:t>
            </a:r>
            <a:r>
              <a:rPr sz="2800" spc="-60" dirty="0">
                <a:latin typeface="Calibri"/>
                <a:cs typeface="Calibri"/>
              </a:rPr>
              <a:t>category,</a:t>
            </a:r>
            <a:r>
              <a:rPr sz="2800" spc="-13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cognitive</a:t>
            </a:r>
            <a:r>
              <a:rPr sz="2800" dirty="0">
                <a:latin typeface="Calibri"/>
                <a:cs typeface="Calibri"/>
              </a:rPr>
              <a:t>	</a:t>
            </a:r>
            <a:r>
              <a:rPr sz="2800" spc="-10" dirty="0">
                <a:latin typeface="Calibri"/>
                <a:cs typeface="Calibri"/>
              </a:rPr>
              <a:t>dysfunction</a:t>
            </a:r>
            <a:endParaRPr sz="28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992124" y="452627"/>
            <a:ext cx="6941820" cy="1379220"/>
            <a:chOff x="992124" y="452627"/>
            <a:chExt cx="6941820" cy="1379220"/>
          </a:xfrm>
        </p:grpSpPr>
        <p:sp>
          <p:nvSpPr>
            <p:cNvPr id="4" name="object 4"/>
            <p:cNvSpPr/>
            <p:nvPr/>
          </p:nvSpPr>
          <p:spPr>
            <a:xfrm>
              <a:off x="998220" y="458723"/>
              <a:ext cx="6929755" cy="1367155"/>
            </a:xfrm>
            <a:custGeom>
              <a:avLst/>
              <a:gdLst/>
              <a:ahLst/>
              <a:cxnLst/>
              <a:rect l="l" t="t" r="r" b="b"/>
              <a:pathLst>
                <a:path w="6929755" h="1367155">
                  <a:moveTo>
                    <a:pt x="6929247" y="202438"/>
                  </a:moveTo>
                  <a:lnTo>
                    <a:pt x="6923913" y="155956"/>
                  </a:lnTo>
                  <a:lnTo>
                    <a:pt x="6908673" y="113411"/>
                  </a:lnTo>
                  <a:lnTo>
                    <a:pt x="6884797" y="75819"/>
                  </a:lnTo>
                  <a:lnTo>
                    <a:pt x="6853428" y="44450"/>
                  </a:lnTo>
                  <a:lnTo>
                    <a:pt x="6815836" y="20574"/>
                  </a:lnTo>
                  <a:lnTo>
                    <a:pt x="6773291" y="5334"/>
                  </a:lnTo>
                  <a:lnTo>
                    <a:pt x="6726936" y="0"/>
                  </a:lnTo>
                  <a:lnTo>
                    <a:pt x="202412" y="0"/>
                  </a:lnTo>
                  <a:lnTo>
                    <a:pt x="155994" y="5334"/>
                  </a:lnTo>
                  <a:lnTo>
                    <a:pt x="113398" y="20574"/>
                  </a:lnTo>
                  <a:lnTo>
                    <a:pt x="75819" y="44450"/>
                  </a:lnTo>
                  <a:lnTo>
                    <a:pt x="44462" y="75819"/>
                  </a:lnTo>
                  <a:lnTo>
                    <a:pt x="20574" y="113411"/>
                  </a:lnTo>
                  <a:lnTo>
                    <a:pt x="5346" y="155956"/>
                  </a:lnTo>
                  <a:lnTo>
                    <a:pt x="0" y="202438"/>
                  </a:lnTo>
                  <a:lnTo>
                    <a:pt x="0" y="1012317"/>
                  </a:lnTo>
                  <a:lnTo>
                    <a:pt x="5346" y="1058672"/>
                  </a:lnTo>
                  <a:lnTo>
                    <a:pt x="20574" y="1101344"/>
                  </a:lnTo>
                  <a:lnTo>
                    <a:pt x="44462" y="1138936"/>
                  </a:lnTo>
                  <a:lnTo>
                    <a:pt x="75819" y="1170305"/>
                  </a:lnTo>
                  <a:lnTo>
                    <a:pt x="113398" y="1194181"/>
                  </a:lnTo>
                  <a:lnTo>
                    <a:pt x="155994" y="1209421"/>
                  </a:lnTo>
                  <a:lnTo>
                    <a:pt x="202412" y="1214882"/>
                  </a:lnTo>
                  <a:lnTo>
                    <a:pt x="1154811" y="1214882"/>
                  </a:lnTo>
                  <a:lnTo>
                    <a:pt x="2021078" y="1366647"/>
                  </a:lnTo>
                  <a:lnTo>
                    <a:pt x="2887218" y="1214882"/>
                  </a:lnTo>
                  <a:lnTo>
                    <a:pt x="6726936" y="1214882"/>
                  </a:lnTo>
                  <a:lnTo>
                    <a:pt x="6773291" y="1209421"/>
                  </a:lnTo>
                  <a:lnTo>
                    <a:pt x="6815836" y="1194181"/>
                  </a:lnTo>
                  <a:lnTo>
                    <a:pt x="6853428" y="1170305"/>
                  </a:lnTo>
                  <a:lnTo>
                    <a:pt x="6884797" y="1138936"/>
                  </a:lnTo>
                  <a:lnTo>
                    <a:pt x="6908673" y="1101344"/>
                  </a:lnTo>
                  <a:lnTo>
                    <a:pt x="6923913" y="1058672"/>
                  </a:lnTo>
                  <a:lnTo>
                    <a:pt x="6929247" y="1012317"/>
                  </a:lnTo>
                  <a:lnTo>
                    <a:pt x="6929247" y="202438"/>
                  </a:lnTo>
                  <a:close/>
                </a:path>
              </a:pathLst>
            </a:custGeom>
            <a:solidFill>
              <a:srgbClr val="D246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98220" y="458723"/>
              <a:ext cx="6929755" cy="1367155"/>
            </a:xfrm>
            <a:custGeom>
              <a:avLst/>
              <a:gdLst/>
              <a:ahLst/>
              <a:cxnLst/>
              <a:rect l="l" t="t" r="r" b="b"/>
              <a:pathLst>
                <a:path w="6929755" h="1367155">
                  <a:moveTo>
                    <a:pt x="0" y="202437"/>
                  </a:moveTo>
                  <a:lnTo>
                    <a:pt x="5346" y="155955"/>
                  </a:lnTo>
                  <a:lnTo>
                    <a:pt x="20574" y="113411"/>
                  </a:lnTo>
                  <a:lnTo>
                    <a:pt x="44462" y="75818"/>
                  </a:lnTo>
                  <a:lnTo>
                    <a:pt x="75818" y="44450"/>
                  </a:lnTo>
                  <a:lnTo>
                    <a:pt x="113398" y="20574"/>
                  </a:lnTo>
                  <a:lnTo>
                    <a:pt x="155994" y="5334"/>
                  </a:lnTo>
                  <a:lnTo>
                    <a:pt x="202412" y="0"/>
                  </a:lnTo>
                  <a:lnTo>
                    <a:pt x="1154811" y="0"/>
                  </a:lnTo>
                  <a:lnTo>
                    <a:pt x="2887218" y="0"/>
                  </a:lnTo>
                  <a:lnTo>
                    <a:pt x="6726935" y="0"/>
                  </a:lnTo>
                  <a:lnTo>
                    <a:pt x="6773290" y="5334"/>
                  </a:lnTo>
                  <a:lnTo>
                    <a:pt x="6815835" y="20574"/>
                  </a:lnTo>
                  <a:lnTo>
                    <a:pt x="6853428" y="44450"/>
                  </a:lnTo>
                  <a:lnTo>
                    <a:pt x="6884797" y="75818"/>
                  </a:lnTo>
                  <a:lnTo>
                    <a:pt x="6908673" y="113411"/>
                  </a:lnTo>
                  <a:lnTo>
                    <a:pt x="6923912" y="155955"/>
                  </a:lnTo>
                  <a:lnTo>
                    <a:pt x="6929247" y="202437"/>
                  </a:lnTo>
                  <a:lnTo>
                    <a:pt x="6929247" y="708660"/>
                  </a:lnTo>
                  <a:lnTo>
                    <a:pt x="6929247" y="1012316"/>
                  </a:lnTo>
                  <a:lnTo>
                    <a:pt x="6923912" y="1058672"/>
                  </a:lnTo>
                  <a:lnTo>
                    <a:pt x="6908673" y="1101343"/>
                  </a:lnTo>
                  <a:lnTo>
                    <a:pt x="6884797" y="1138936"/>
                  </a:lnTo>
                  <a:lnTo>
                    <a:pt x="6853428" y="1170304"/>
                  </a:lnTo>
                  <a:lnTo>
                    <a:pt x="6815835" y="1194180"/>
                  </a:lnTo>
                  <a:lnTo>
                    <a:pt x="6773290" y="1209421"/>
                  </a:lnTo>
                  <a:lnTo>
                    <a:pt x="6726935" y="1214881"/>
                  </a:lnTo>
                  <a:lnTo>
                    <a:pt x="2887218" y="1214881"/>
                  </a:lnTo>
                  <a:lnTo>
                    <a:pt x="2021078" y="1366647"/>
                  </a:lnTo>
                  <a:lnTo>
                    <a:pt x="1154811" y="1214881"/>
                  </a:lnTo>
                  <a:lnTo>
                    <a:pt x="202412" y="1214881"/>
                  </a:lnTo>
                  <a:lnTo>
                    <a:pt x="155994" y="1209421"/>
                  </a:lnTo>
                  <a:lnTo>
                    <a:pt x="113398" y="1194180"/>
                  </a:lnTo>
                  <a:lnTo>
                    <a:pt x="75818" y="1170304"/>
                  </a:lnTo>
                  <a:lnTo>
                    <a:pt x="44462" y="1138936"/>
                  </a:lnTo>
                  <a:lnTo>
                    <a:pt x="20574" y="1101343"/>
                  </a:lnTo>
                  <a:lnTo>
                    <a:pt x="5346" y="1058672"/>
                  </a:lnTo>
                  <a:lnTo>
                    <a:pt x="0" y="1012316"/>
                  </a:lnTo>
                  <a:lnTo>
                    <a:pt x="0" y="708660"/>
                  </a:lnTo>
                  <a:lnTo>
                    <a:pt x="0" y="202437"/>
                  </a:lnTo>
                  <a:close/>
                </a:path>
              </a:pathLst>
            </a:custGeom>
            <a:ln w="12192">
              <a:solidFill>
                <a:srgbClr val="9B300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167180" y="636270"/>
            <a:ext cx="5939790" cy="9404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000" spc="-200" dirty="0">
                <a:solidFill>
                  <a:srgbClr val="FFFFFF"/>
                </a:solidFill>
                <a:latin typeface="Times New Roman"/>
                <a:cs typeface="Times New Roman"/>
              </a:rPr>
              <a:t>DSM-</a:t>
            </a:r>
            <a:r>
              <a:rPr sz="2000" spc="-240" dirty="0">
                <a:solidFill>
                  <a:srgbClr val="FFFFFF"/>
                </a:solidFill>
                <a:latin typeface="Times New Roman"/>
                <a:cs typeface="Times New Roman"/>
              </a:rPr>
              <a:t>IV-</a:t>
            </a:r>
            <a:r>
              <a:rPr sz="2000" spc="-80" dirty="0">
                <a:solidFill>
                  <a:srgbClr val="FFFFFF"/>
                </a:solidFill>
                <a:latin typeface="Times New Roman"/>
                <a:cs typeface="Times New Roman"/>
              </a:rPr>
              <a:t>TR,</a:t>
            </a:r>
            <a:r>
              <a:rPr sz="2000" spc="-1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110" dirty="0">
                <a:solidFill>
                  <a:srgbClr val="FFFFFF"/>
                </a:solidFill>
                <a:latin typeface="Times New Roman"/>
                <a:cs typeface="Times New Roman"/>
              </a:rPr>
              <a:t>Diagnostic</a:t>
            </a:r>
            <a:r>
              <a:rPr sz="20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125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20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100" dirty="0">
                <a:solidFill>
                  <a:srgbClr val="FFFFFF"/>
                </a:solidFill>
                <a:latin typeface="Times New Roman"/>
                <a:cs typeface="Times New Roman"/>
              </a:rPr>
              <a:t>Statistical</a:t>
            </a:r>
            <a:r>
              <a:rPr sz="20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155" dirty="0">
                <a:solidFill>
                  <a:srgbClr val="FFFFFF"/>
                </a:solidFill>
                <a:latin typeface="Times New Roman"/>
                <a:cs typeface="Times New Roman"/>
              </a:rPr>
              <a:t>Manual</a:t>
            </a:r>
            <a:r>
              <a:rPr sz="2000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130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2000" spc="-10" dirty="0">
                <a:solidFill>
                  <a:srgbClr val="FFFFFF"/>
                </a:solidFill>
                <a:latin typeface="Times New Roman"/>
                <a:cs typeface="Times New Roman"/>
              </a:rPr>
              <a:t>Mental </a:t>
            </a:r>
            <a:r>
              <a:rPr sz="2000" spc="-85" dirty="0">
                <a:solidFill>
                  <a:srgbClr val="FFFFFF"/>
                </a:solidFill>
                <a:latin typeface="Times New Roman"/>
                <a:cs typeface="Times New Roman"/>
              </a:rPr>
              <a:t>Disorders,</a:t>
            </a:r>
            <a:r>
              <a:rPr sz="2000" spc="-1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60" dirty="0">
                <a:solidFill>
                  <a:srgbClr val="FFFFFF"/>
                </a:solidFill>
                <a:latin typeface="Times New Roman"/>
                <a:cs typeface="Times New Roman"/>
              </a:rPr>
              <a:t>4th</a:t>
            </a:r>
            <a:r>
              <a:rPr sz="2000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ed.,</a:t>
            </a:r>
            <a:r>
              <a:rPr sz="2000" spc="-1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30" dirty="0">
                <a:solidFill>
                  <a:srgbClr val="FFFFFF"/>
                </a:solidFill>
                <a:latin typeface="Times New Roman"/>
                <a:cs typeface="Times New Roman"/>
              </a:rPr>
              <a:t>text</a:t>
            </a:r>
            <a:r>
              <a:rPr sz="2000" spc="-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85" dirty="0">
                <a:solidFill>
                  <a:srgbClr val="FFFFFF"/>
                </a:solidFill>
                <a:latin typeface="Times New Roman"/>
                <a:cs typeface="Times New Roman"/>
              </a:rPr>
              <a:t>revision.</a:t>
            </a:r>
            <a:r>
              <a:rPr sz="2000" spc="-1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i="1" spc="-215" dirty="0">
                <a:solidFill>
                  <a:srgbClr val="FFFFFF"/>
                </a:solidFill>
                <a:latin typeface="Times New Roman"/>
                <a:cs typeface="Times New Roman"/>
              </a:rPr>
              <a:t>Adapted</a:t>
            </a:r>
            <a:r>
              <a:rPr sz="2000" i="1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i="1" spc="-235" dirty="0">
                <a:solidFill>
                  <a:srgbClr val="FFFFFF"/>
                </a:solidFill>
                <a:latin typeface="Times New Roman"/>
                <a:cs typeface="Times New Roman"/>
              </a:rPr>
              <a:t>from</a:t>
            </a:r>
            <a:r>
              <a:rPr sz="2000" i="1" spc="-2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i="1" spc="-195" dirty="0">
                <a:solidFill>
                  <a:srgbClr val="FFFFFF"/>
                </a:solidFill>
                <a:latin typeface="Times New Roman"/>
                <a:cs typeface="Times New Roman"/>
              </a:rPr>
              <a:t>American</a:t>
            </a:r>
            <a:r>
              <a:rPr sz="2000" i="1" spc="3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i="1" spc="-185" dirty="0">
                <a:solidFill>
                  <a:srgbClr val="FFFFFF"/>
                </a:solidFill>
                <a:latin typeface="Times New Roman"/>
                <a:cs typeface="Times New Roman"/>
              </a:rPr>
              <a:t>Psychiatric </a:t>
            </a:r>
            <a:r>
              <a:rPr sz="2000" i="1" spc="-125" dirty="0">
                <a:solidFill>
                  <a:srgbClr val="FFFFFF"/>
                </a:solidFill>
                <a:latin typeface="Times New Roman"/>
                <a:cs typeface="Times New Roman"/>
              </a:rPr>
              <a:t>Association.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</a:t>
            </a:fld>
            <a:endParaRPr lang="en-US"/>
          </a:p>
        </p:txBody>
      </p:sp>
      <p:pic>
        <p:nvPicPr>
          <p:cNvPr id="9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25552" y="214820"/>
            <a:ext cx="11966575" cy="6643370"/>
            <a:chOff x="225552" y="214820"/>
            <a:chExt cx="11966575" cy="664337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5552" y="214883"/>
              <a:ext cx="11966447" cy="664311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981456" y="214820"/>
              <a:ext cx="2215515" cy="499745"/>
            </a:xfrm>
            <a:custGeom>
              <a:avLst/>
              <a:gdLst/>
              <a:ahLst/>
              <a:cxnLst/>
              <a:rect l="l" t="t" r="r" b="b"/>
              <a:pathLst>
                <a:path w="2215515" h="499745">
                  <a:moveTo>
                    <a:pt x="2215515" y="0"/>
                  </a:moveTo>
                  <a:lnTo>
                    <a:pt x="0" y="0"/>
                  </a:lnTo>
                  <a:lnTo>
                    <a:pt x="0" y="499554"/>
                  </a:lnTo>
                  <a:lnTo>
                    <a:pt x="2215515" y="499554"/>
                  </a:lnTo>
                  <a:lnTo>
                    <a:pt x="2215515" y="0"/>
                  </a:lnTo>
                  <a:close/>
                </a:path>
              </a:pathLst>
            </a:custGeom>
            <a:solidFill>
              <a:srgbClr val="9B2C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880616" y="286448"/>
              <a:ext cx="2215515" cy="499745"/>
            </a:xfrm>
            <a:custGeom>
              <a:avLst/>
              <a:gdLst/>
              <a:ahLst/>
              <a:cxnLst/>
              <a:rect l="l" t="t" r="r" b="b"/>
              <a:pathLst>
                <a:path w="2215515" h="499745">
                  <a:moveTo>
                    <a:pt x="0" y="499554"/>
                  </a:moveTo>
                  <a:lnTo>
                    <a:pt x="2215514" y="499554"/>
                  </a:lnTo>
                  <a:lnTo>
                    <a:pt x="2215514" y="0"/>
                  </a:lnTo>
                  <a:lnTo>
                    <a:pt x="0" y="0"/>
                  </a:lnTo>
                  <a:lnTo>
                    <a:pt x="0" y="499554"/>
                  </a:lnTo>
                  <a:close/>
                </a:path>
              </a:pathLst>
            </a:custGeom>
            <a:ln w="12192">
              <a:solidFill>
                <a:srgbClr val="9B300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</a:t>
            </a:fld>
            <a:endParaRPr lang="en-US"/>
          </a:p>
        </p:txBody>
      </p:sp>
      <p:pic>
        <p:nvPicPr>
          <p:cNvPr id="8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19100" y="0"/>
            <a:ext cx="11498580" cy="6858000"/>
            <a:chOff x="419100" y="0"/>
            <a:chExt cx="1149858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9100" y="0"/>
              <a:ext cx="11498580" cy="685799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053083" y="0"/>
              <a:ext cx="2724785" cy="1019810"/>
            </a:xfrm>
            <a:custGeom>
              <a:avLst/>
              <a:gdLst/>
              <a:ahLst/>
              <a:cxnLst/>
              <a:rect l="l" t="t" r="r" b="b"/>
              <a:pathLst>
                <a:path w="2724785" h="1019810">
                  <a:moveTo>
                    <a:pt x="2724657" y="0"/>
                  </a:moveTo>
                  <a:lnTo>
                    <a:pt x="0" y="0"/>
                  </a:lnTo>
                  <a:lnTo>
                    <a:pt x="0" y="1019555"/>
                  </a:lnTo>
                  <a:lnTo>
                    <a:pt x="2724657" y="1019555"/>
                  </a:lnTo>
                  <a:lnTo>
                    <a:pt x="2724657" y="0"/>
                  </a:lnTo>
                  <a:close/>
                </a:path>
              </a:pathLst>
            </a:custGeom>
            <a:solidFill>
              <a:srgbClr val="A195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5</a:t>
            </a:fld>
            <a:endParaRPr lang="en-US"/>
          </a:p>
        </p:txBody>
      </p:sp>
      <p:pic>
        <p:nvPicPr>
          <p:cNvPr id="7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543300" y="2720339"/>
            <a:ext cx="5123815" cy="2054860"/>
            <a:chOff x="3543300" y="2720339"/>
            <a:chExt cx="5123815" cy="205486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66159" y="2743199"/>
              <a:ext cx="5100828" cy="203149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543300" y="2720339"/>
              <a:ext cx="5094605" cy="2026920"/>
            </a:xfrm>
            <a:custGeom>
              <a:avLst/>
              <a:gdLst/>
              <a:ahLst/>
              <a:cxnLst/>
              <a:rect l="l" t="t" r="r" b="b"/>
              <a:pathLst>
                <a:path w="5094605" h="2026920">
                  <a:moveTo>
                    <a:pt x="5094478" y="0"/>
                  </a:moveTo>
                  <a:lnTo>
                    <a:pt x="0" y="0"/>
                  </a:lnTo>
                  <a:lnTo>
                    <a:pt x="0" y="2026919"/>
                  </a:lnTo>
                  <a:lnTo>
                    <a:pt x="5094478" y="2026919"/>
                  </a:lnTo>
                  <a:lnTo>
                    <a:pt x="5094478" y="0"/>
                  </a:lnTo>
                  <a:close/>
                </a:path>
              </a:pathLst>
            </a:custGeom>
            <a:solidFill>
              <a:srgbClr val="006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2275332" y="396240"/>
            <a:ext cx="8255634" cy="984885"/>
            <a:chOff x="2275332" y="396240"/>
            <a:chExt cx="8255634" cy="984885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59812" y="466852"/>
              <a:ext cx="6055359" cy="39116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275332" y="705612"/>
              <a:ext cx="4719828" cy="67056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2455164" y="396240"/>
              <a:ext cx="8075930" cy="984885"/>
            </a:xfrm>
            <a:custGeom>
              <a:avLst/>
              <a:gdLst/>
              <a:ahLst/>
              <a:cxnLst/>
              <a:rect l="l" t="t" r="r" b="b"/>
              <a:pathLst>
                <a:path w="8075930" h="984885">
                  <a:moveTo>
                    <a:pt x="8075676" y="0"/>
                  </a:moveTo>
                  <a:lnTo>
                    <a:pt x="0" y="0"/>
                  </a:lnTo>
                  <a:lnTo>
                    <a:pt x="0" y="984503"/>
                  </a:lnTo>
                  <a:lnTo>
                    <a:pt x="8075676" y="984503"/>
                  </a:lnTo>
                  <a:lnTo>
                    <a:pt x="807567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2455164" y="396240"/>
            <a:ext cx="8075930" cy="984885"/>
          </a:xfrm>
          <a:prstGeom prst="rect">
            <a:avLst/>
          </a:prstGeom>
          <a:ln w="12192">
            <a:solidFill>
              <a:srgbClr val="5B9BD4"/>
            </a:solidFill>
          </a:ln>
        </p:spPr>
        <p:txBody>
          <a:bodyPr vert="horz" wrap="square" lIns="0" tIns="8255" rIns="0" bIns="0" rtlCol="0">
            <a:spAutoFit/>
          </a:bodyPr>
          <a:lstStyle/>
          <a:p>
            <a:pPr marL="12065" marR="1254125">
              <a:lnSpc>
                <a:spcPts val="3840"/>
              </a:lnSpc>
              <a:spcBef>
                <a:spcPts val="65"/>
              </a:spcBef>
              <a:tabLst>
                <a:tab pos="6380480" algn="l"/>
              </a:tabLst>
            </a:pPr>
            <a:r>
              <a:rPr sz="3200" b="1" dirty="0">
                <a:solidFill>
                  <a:srgbClr val="696262"/>
                </a:solidFill>
                <a:latin typeface="Times New Roman"/>
                <a:cs typeface="Times New Roman"/>
              </a:rPr>
              <a:t>Impact</a:t>
            </a:r>
            <a:r>
              <a:rPr sz="3200" b="1" spc="45" dirty="0">
                <a:solidFill>
                  <a:srgbClr val="696262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696262"/>
                </a:solidFill>
                <a:latin typeface="Times New Roman"/>
                <a:cs typeface="Times New Roman"/>
              </a:rPr>
              <a:t>of</a:t>
            </a:r>
            <a:r>
              <a:rPr sz="3200" b="1" spc="70" dirty="0">
                <a:solidFill>
                  <a:srgbClr val="696262"/>
                </a:solidFill>
                <a:latin typeface="Times New Roman"/>
                <a:cs typeface="Times New Roman"/>
              </a:rPr>
              <a:t> </a:t>
            </a:r>
            <a:r>
              <a:rPr sz="3200" b="1" spc="-10" dirty="0">
                <a:solidFill>
                  <a:srgbClr val="696262"/>
                </a:solidFill>
                <a:latin typeface="Times New Roman"/>
                <a:cs typeface="Times New Roman"/>
              </a:rPr>
              <a:t>Schizophrenia</a:t>
            </a:r>
            <a:r>
              <a:rPr sz="3200" b="1" spc="-370" dirty="0">
                <a:solidFill>
                  <a:srgbClr val="696262"/>
                </a:solidFill>
                <a:latin typeface="Times New Roman"/>
                <a:cs typeface="Times New Roman"/>
              </a:rPr>
              <a:t> </a:t>
            </a:r>
            <a:r>
              <a:rPr sz="3200" b="1" spc="-10" dirty="0">
                <a:solidFill>
                  <a:srgbClr val="696262"/>
                </a:solidFill>
                <a:latin typeface="Times New Roman"/>
                <a:cs typeface="Times New Roman"/>
              </a:rPr>
              <a:t>Symptoms</a:t>
            </a:r>
            <a:r>
              <a:rPr sz="3200" b="1" dirty="0">
                <a:solidFill>
                  <a:srgbClr val="696262"/>
                </a:solidFill>
                <a:latin typeface="Times New Roman"/>
                <a:cs typeface="Times New Roman"/>
              </a:rPr>
              <a:t>	</a:t>
            </a:r>
            <a:r>
              <a:rPr sz="3200" b="1" spc="-25" dirty="0">
                <a:solidFill>
                  <a:srgbClr val="696262"/>
                </a:solidFill>
                <a:latin typeface="Times New Roman"/>
                <a:cs typeface="Times New Roman"/>
              </a:rPr>
              <a:t>on </a:t>
            </a:r>
            <a:r>
              <a:rPr sz="3200" b="1" spc="-10" dirty="0">
                <a:solidFill>
                  <a:srgbClr val="696262"/>
                </a:solidFill>
                <a:latin typeface="Times New Roman"/>
                <a:cs typeface="Times New Roman"/>
              </a:rPr>
              <a:t>Functional</a:t>
            </a:r>
            <a:r>
              <a:rPr sz="3200" b="1" spc="-310" dirty="0">
                <a:solidFill>
                  <a:srgbClr val="696262"/>
                </a:solidFill>
                <a:latin typeface="Times New Roman"/>
                <a:cs typeface="Times New Roman"/>
              </a:rPr>
              <a:t> </a:t>
            </a:r>
            <a:r>
              <a:rPr sz="3200" b="1" spc="-10" dirty="0">
                <a:solidFill>
                  <a:srgbClr val="696262"/>
                </a:solidFill>
                <a:latin typeface="Times New Roman"/>
                <a:cs typeface="Times New Roman"/>
              </a:rPr>
              <a:t>Outcomes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54" name="Footer Placeholder 5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5" name="Slide Number Placeholder 5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6</a:t>
            </a:fld>
            <a:endParaRPr lang="en-US"/>
          </a:p>
        </p:txBody>
      </p:sp>
      <p:grpSp>
        <p:nvGrpSpPr>
          <p:cNvPr id="10" name="object 10"/>
          <p:cNvGrpSpPr/>
          <p:nvPr/>
        </p:nvGrpSpPr>
        <p:grpSpPr>
          <a:xfrm>
            <a:off x="1863851" y="1478280"/>
            <a:ext cx="3496310" cy="594995"/>
            <a:chOff x="1863851" y="1478280"/>
            <a:chExt cx="3496310" cy="594995"/>
          </a:xfrm>
        </p:grpSpPr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138643" y="1707211"/>
              <a:ext cx="3006922" cy="365441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863851" y="1478280"/>
              <a:ext cx="3496055" cy="583691"/>
            </a:xfrm>
            <a:prstGeom prst="rect">
              <a:avLst/>
            </a:prstGeom>
          </p:spPr>
        </p:pic>
      </p:grpSp>
      <p:grpSp>
        <p:nvGrpSpPr>
          <p:cNvPr id="13" name="object 13"/>
          <p:cNvGrpSpPr/>
          <p:nvPr/>
        </p:nvGrpSpPr>
        <p:grpSpPr>
          <a:xfrm>
            <a:off x="3311652" y="2747772"/>
            <a:ext cx="5599430" cy="1889760"/>
            <a:chOff x="3311652" y="2747772"/>
            <a:chExt cx="5599430" cy="1889760"/>
          </a:xfrm>
        </p:grpSpPr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337560" y="2773680"/>
              <a:ext cx="5573268" cy="583691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311652" y="2747772"/>
              <a:ext cx="5573267" cy="585215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896868" y="3235452"/>
              <a:ext cx="568451" cy="54864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058412" y="3200400"/>
              <a:ext cx="1219200" cy="583692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896868" y="3662172"/>
              <a:ext cx="568451" cy="548639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058412" y="3627119"/>
              <a:ext cx="4632960" cy="583692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896868" y="4088891"/>
              <a:ext cx="568451" cy="54864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058412" y="4053839"/>
              <a:ext cx="1036319" cy="58369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617720" y="4053839"/>
              <a:ext cx="594360" cy="583692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735068" y="4053839"/>
              <a:ext cx="1167384" cy="583692"/>
            </a:xfrm>
            <a:prstGeom prst="rect">
              <a:avLst/>
            </a:prstGeom>
          </p:spPr>
        </p:pic>
      </p:grpSp>
      <p:grpSp>
        <p:nvGrpSpPr>
          <p:cNvPr id="24" name="object 24"/>
          <p:cNvGrpSpPr/>
          <p:nvPr/>
        </p:nvGrpSpPr>
        <p:grpSpPr>
          <a:xfrm>
            <a:off x="1620011" y="5369052"/>
            <a:ext cx="3733800" cy="594995"/>
            <a:chOff x="1620011" y="5369052"/>
            <a:chExt cx="3733800" cy="594995"/>
          </a:xfrm>
        </p:grpSpPr>
        <p:pic>
          <p:nvPicPr>
            <p:cNvPr id="25" name="object 2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889759" y="5597983"/>
              <a:ext cx="3256280" cy="365441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620011" y="5369052"/>
              <a:ext cx="3733800" cy="585216"/>
            </a:xfrm>
            <a:prstGeom prst="rect">
              <a:avLst/>
            </a:prstGeom>
          </p:spPr>
        </p:pic>
      </p:grpSp>
      <p:grpSp>
        <p:nvGrpSpPr>
          <p:cNvPr id="27" name="object 27"/>
          <p:cNvGrpSpPr/>
          <p:nvPr/>
        </p:nvGrpSpPr>
        <p:grpSpPr>
          <a:xfrm>
            <a:off x="6807707" y="1478280"/>
            <a:ext cx="3651885" cy="594995"/>
            <a:chOff x="6807707" y="1478280"/>
            <a:chExt cx="3651885" cy="594995"/>
          </a:xfrm>
        </p:grpSpPr>
        <p:pic>
          <p:nvPicPr>
            <p:cNvPr id="28" name="object 2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081046" y="1707211"/>
              <a:ext cx="3170360" cy="365441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807707" y="1478280"/>
              <a:ext cx="3651504" cy="583691"/>
            </a:xfrm>
            <a:prstGeom prst="rect">
              <a:avLst/>
            </a:prstGeom>
          </p:spPr>
        </p:pic>
      </p:grpSp>
      <p:sp>
        <p:nvSpPr>
          <p:cNvPr id="30" name="object 30"/>
          <p:cNvSpPr txBox="1"/>
          <p:nvPr/>
        </p:nvSpPr>
        <p:spPr>
          <a:xfrm>
            <a:off x="1834642" y="1564893"/>
            <a:ext cx="8383270" cy="44253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51460">
              <a:lnSpc>
                <a:spcPct val="100000"/>
              </a:lnSpc>
              <a:spcBef>
                <a:spcPts val="95"/>
              </a:spcBef>
              <a:tabLst>
                <a:tab pos="5201920" algn="l"/>
              </a:tabLst>
            </a:pPr>
            <a:r>
              <a:rPr sz="2800" dirty="0">
                <a:latin typeface="Arial MT"/>
                <a:cs typeface="Arial MT"/>
              </a:rPr>
              <a:t>Positive</a:t>
            </a:r>
            <a:r>
              <a:rPr sz="2800" spc="-140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Symptoms</a:t>
            </a:r>
            <a:r>
              <a:rPr sz="2800" dirty="0">
                <a:latin typeface="Arial MT"/>
                <a:cs typeface="Arial MT"/>
              </a:rPr>
              <a:t>	</a:t>
            </a:r>
            <a:r>
              <a:rPr sz="2800" spc="-10" dirty="0">
                <a:latin typeface="Arial MT"/>
                <a:cs typeface="Arial MT"/>
              </a:rPr>
              <a:t>Negative</a:t>
            </a:r>
            <a:r>
              <a:rPr sz="2800" spc="-140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Symptoms</a:t>
            </a:r>
            <a:endParaRPr sz="28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28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520"/>
              </a:spcBef>
            </a:pPr>
            <a:endParaRPr sz="2800">
              <a:latin typeface="Arial MT"/>
              <a:cs typeface="Arial MT"/>
            </a:endParaRPr>
          </a:p>
          <a:p>
            <a:pPr marL="1701164">
              <a:lnSpc>
                <a:spcPct val="100000"/>
              </a:lnSpc>
            </a:pPr>
            <a:r>
              <a:rPr sz="2800" spc="-10" dirty="0">
                <a:latin typeface="Arial MT"/>
                <a:cs typeface="Arial MT"/>
              </a:rPr>
              <a:t>Social/Occupational</a:t>
            </a:r>
            <a:r>
              <a:rPr sz="2800" spc="-90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Dysfunction</a:t>
            </a:r>
            <a:endParaRPr sz="2800">
              <a:latin typeface="Arial MT"/>
              <a:cs typeface="Arial MT"/>
            </a:endParaRPr>
          </a:p>
          <a:p>
            <a:pPr marL="2446655" indent="-177165">
              <a:lnSpc>
                <a:spcPct val="100000"/>
              </a:lnSpc>
              <a:spcBef>
                <a:spcPts val="204"/>
              </a:spcBef>
              <a:buChar char="•"/>
              <a:tabLst>
                <a:tab pos="2446655" algn="l"/>
              </a:tabLst>
            </a:pPr>
            <a:r>
              <a:rPr sz="2800" spc="-20" dirty="0">
                <a:latin typeface="Arial MT"/>
                <a:cs typeface="Arial MT"/>
              </a:rPr>
              <a:t>work</a:t>
            </a:r>
            <a:endParaRPr sz="2800">
              <a:latin typeface="Arial MT"/>
              <a:cs typeface="Arial MT"/>
            </a:endParaRPr>
          </a:p>
          <a:p>
            <a:pPr marL="2446655" indent="-177165">
              <a:lnSpc>
                <a:spcPct val="100000"/>
              </a:lnSpc>
              <a:buChar char="•"/>
              <a:tabLst>
                <a:tab pos="2446655" algn="l"/>
              </a:tabLst>
            </a:pPr>
            <a:r>
              <a:rPr sz="2800" dirty="0">
                <a:latin typeface="Arial MT"/>
                <a:cs typeface="Arial MT"/>
              </a:rPr>
              <a:t>interpersonal</a:t>
            </a:r>
            <a:r>
              <a:rPr sz="2800" spc="-180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relationships</a:t>
            </a:r>
            <a:endParaRPr sz="2800">
              <a:latin typeface="Arial MT"/>
              <a:cs typeface="Arial MT"/>
            </a:endParaRPr>
          </a:p>
          <a:p>
            <a:pPr marL="2446655" indent="-177165">
              <a:lnSpc>
                <a:spcPct val="100000"/>
              </a:lnSpc>
              <a:buChar char="•"/>
              <a:tabLst>
                <a:tab pos="2446655" algn="l"/>
              </a:tabLst>
            </a:pPr>
            <a:r>
              <a:rPr sz="2800" spc="-10" dirty="0">
                <a:latin typeface="Arial MT"/>
                <a:cs typeface="Arial MT"/>
              </a:rPr>
              <a:t>self-</a:t>
            </a:r>
            <a:r>
              <a:rPr sz="2800" spc="-20" dirty="0">
                <a:latin typeface="Arial MT"/>
                <a:cs typeface="Arial MT"/>
              </a:rPr>
              <a:t>care</a:t>
            </a:r>
            <a:endParaRPr sz="28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28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885"/>
              </a:spcBef>
            </a:pPr>
            <a:endParaRPr sz="28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2800" spc="-10" dirty="0">
                <a:latin typeface="Arial MT"/>
                <a:cs typeface="Arial MT"/>
              </a:rPr>
              <a:t>Cognitive</a:t>
            </a:r>
            <a:r>
              <a:rPr sz="2800" spc="-125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Symptoms</a:t>
            </a:r>
            <a:endParaRPr sz="2800">
              <a:latin typeface="Arial MT"/>
              <a:cs typeface="Arial MT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3549396" y="2103120"/>
            <a:ext cx="469265" cy="309245"/>
            <a:chOff x="3549396" y="2103120"/>
            <a:chExt cx="469265" cy="309245"/>
          </a:xfrm>
        </p:grpSpPr>
        <p:pic>
          <p:nvPicPr>
            <p:cNvPr id="32" name="object 32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923030" y="2330069"/>
              <a:ext cx="95250" cy="82295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3549396" y="2103120"/>
              <a:ext cx="405130" cy="274955"/>
            </a:xfrm>
            <a:custGeom>
              <a:avLst/>
              <a:gdLst/>
              <a:ahLst/>
              <a:cxnLst/>
              <a:rect l="l" t="t" r="r" b="b"/>
              <a:pathLst>
                <a:path w="405129" h="274955">
                  <a:moveTo>
                    <a:pt x="15620" y="0"/>
                  </a:moveTo>
                  <a:lnTo>
                    <a:pt x="0" y="23749"/>
                  </a:lnTo>
                  <a:lnTo>
                    <a:pt x="389127" y="274700"/>
                  </a:lnTo>
                  <a:lnTo>
                    <a:pt x="404749" y="250825"/>
                  </a:lnTo>
                  <a:lnTo>
                    <a:pt x="15620" y="0"/>
                  </a:lnTo>
                  <a:close/>
                </a:path>
              </a:pathLst>
            </a:custGeom>
            <a:solidFill>
              <a:srgbClr val="FFCC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4" name="object 34"/>
          <p:cNvGrpSpPr/>
          <p:nvPr/>
        </p:nvGrpSpPr>
        <p:grpSpPr>
          <a:xfrm>
            <a:off x="3403091" y="4957571"/>
            <a:ext cx="556260" cy="483234"/>
            <a:chOff x="3403091" y="4957571"/>
            <a:chExt cx="556260" cy="483234"/>
          </a:xfrm>
        </p:grpSpPr>
        <p:sp>
          <p:nvSpPr>
            <p:cNvPr id="35" name="object 35"/>
            <p:cNvSpPr/>
            <p:nvPr/>
          </p:nvSpPr>
          <p:spPr>
            <a:xfrm>
              <a:off x="3403091" y="4998846"/>
              <a:ext cx="363220" cy="289560"/>
            </a:xfrm>
            <a:custGeom>
              <a:avLst/>
              <a:gdLst/>
              <a:ahLst/>
              <a:cxnLst/>
              <a:rect l="l" t="t" r="r" b="b"/>
              <a:pathLst>
                <a:path w="363220" h="289560">
                  <a:moveTo>
                    <a:pt x="345313" y="0"/>
                  </a:moveTo>
                  <a:lnTo>
                    <a:pt x="0" y="266445"/>
                  </a:lnTo>
                  <a:lnTo>
                    <a:pt x="17399" y="289051"/>
                  </a:lnTo>
                  <a:lnTo>
                    <a:pt x="362838" y="22478"/>
                  </a:lnTo>
                  <a:lnTo>
                    <a:pt x="345313" y="0"/>
                  </a:lnTo>
                  <a:close/>
                </a:path>
              </a:pathLst>
            </a:custGeom>
            <a:solidFill>
              <a:srgbClr val="FFCC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730878" y="4957571"/>
              <a:ext cx="94107" cy="86359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3538727" y="5151246"/>
              <a:ext cx="361315" cy="289560"/>
            </a:xfrm>
            <a:custGeom>
              <a:avLst/>
              <a:gdLst/>
              <a:ahLst/>
              <a:cxnLst/>
              <a:rect l="l" t="t" r="r" b="b"/>
              <a:pathLst>
                <a:path w="361314" h="289560">
                  <a:moveTo>
                    <a:pt x="343535" y="0"/>
                  </a:moveTo>
                  <a:lnTo>
                    <a:pt x="0" y="266445"/>
                  </a:lnTo>
                  <a:lnTo>
                    <a:pt x="17399" y="289051"/>
                  </a:lnTo>
                  <a:lnTo>
                    <a:pt x="361188" y="22605"/>
                  </a:lnTo>
                  <a:lnTo>
                    <a:pt x="343535" y="0"/>
                  </a:lnTo>
                  <a:close/>
                </a:path>
              </a:pathLst>
            </a:custGeom>
            <a:solidFill>
              <a:srgbClr val="FFCC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864863" y="5109971"/>
              <a:ext cx="93980" cy="86486"/>
            </a:xfrm>
            <a:prstGeom prst="rect">
              <a:avLst/>
            </a:prstGeom>
          </p:spPr>
        </p:pic>
      </p:grpSp>
      <p:grpSp>
        <p:nvGrpSpPr>
          <p:cNvPr id="39" name="object 39"/>
          <p:cNvGrpSpPr/>
          <p:nvPr/>
        </p:nvGrpSpPr>
        <p:grpSpPr>
          <a:xfrm>
            <a:off x="8153400" y="1997964"/>
            <a:ext cx="751205" cy="661670"/>
            <a:chOff x="8153400" y="1997964"/>
            <a:chExt cx="751205" cy="661670"/>
          </a:xfrm>
        </p:grpSpPr>
        <p:pic>
          <p:nvPicPr>
            <p:cNvPr id="40" name="object 40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8153400" y="2269109"/>
              <a:ext cx="94488" cy="85216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8214232" y="1997964"/>
              <a:ext cx="419100" cy="317500"/>
            </a:xfrm>
            <a:custGeom>
              <a:avLst/>
              <a:gdLst/>
              <a:ahLst/>
              <a:cxnLst/>
              <a:rect l="l" t="t" r="r" b="b"/>
              <a:pathLst>
                <a:path w="419100" h="317500">
                  <a:moveTo>
                    <a:pt x="402209" y="0"/>
                  </a:moveTo>
                  <a:lnTo>
                    <a:pt x="0" y="294259"/>
                  </a:lnTo>
                  <a:lnTo>
                    <a:pt x="16764" y="317373"/>
                  </a:lnTo>
                  <a:lnTo>
                    <a:pt x="419100" y="23113"/>
                  </a:lnTo>
                  <a:lnTo>
                    <a:pt x="402209" y="0"/>
                  </a:lnTo>
                  <a:close/>
                </a:path>
              </a:pathLst>
            </a:custGeom>
            <a:solidFill>
              <a:srgbClr val="FFCC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" name="object 42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8289036" y="2421509"/>
              <a:ext cx="94361" cy="85216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8349614" y="2150364"/>
              <a:ext cx="417830" cy="317500"/>
            </a:xfrm>
            <a:custGeom>
              <a:avLst/>
              <a:gdLst/>
              <a:ahLst/>
              <a:cxnLst/>
              <a:rect l="l" t="t" r="r" b="b"/>
              <a:pathLst>
                <a:path w="417829" h="317500">
                  <a:moveTo>
                    <a:pt x="401065" y="0"/>
                  </a:moveTo>
                  <a:lnTo>
                    <a:pt x="0" y="294259"/>
                  </a:lnTo>
                  <a:lnTo>
                    <a:pt x="16890" y="317246"/>
                  </a:lnTo>
                  <a:lnTo>
                    <a:pt x="417829" y="23113"/>
                  </a:lnTo>
                  <a:lnTo>
                    <a:pt x="401065" y="0"/>
                  </a:lnTo>
                  <a:close/>
                </a:path>
              </a:pathLst>
            </a:custGeom>
            <a:solidFill>
              <a:srgbClr val="FFCC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4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8424672" y="2573909"/>
              <a:ext cx="94614" cy="85216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8485504" y="2302764"/>
              <a:ext cx="419100" cy="317500"/>
            </a:xfrm>
            <a:custGeom>
              <a:avLst/>
              <a:gdLst/>
              <a:ahLst/>
              <a:cxnLst/>
              <a:rect l="l" t="t" r="r" b="b"/>
              <a:pathLst>
                <a:path w="419100" h="317500">
                  <a:moveTo>
                    <a:pt x="402336" y="0"/>
                  </a:moveTo>
                  <a:lnTo>
                    <a:pt x="0" y="294259"/>
                  </a:lnTo>
                  <a:lnTo>
                    <a:pt x="16891" y="317246"/>
                  </a:lnTo>
                  <a:lnTo>
                    <a:pt x="419100" y="23113"/>
                  </a:lnTo>
                  <a:lnTo>
                    <a:pt x="402336" y="0"/>
                  </a:lnTo>
                  <a:close/>
                </a:path>
              </a:pathLst>
            </a:custGeom>
            <a:solidFill>
              <a:srgbClr val="FFCC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6" name="object 46"/>
          <p:cNvGrpSpPr/>
          <p:nvPr/>
        </p:nvGrpSpPr>
        <p:grpSpPr>
          <a:xfrm>
            <a:off x="2062517" y="6243828"/>
            <a:ext cx="7077075" cy="344805"/>
            <a:chOff x="2062517" y="6243828"/>
            <a:chExt cx="7077075" cy="344805"/>
          </a:xfrm>
        </p:grpSpPr>
        <p:pic>
          <p:nvPicPr>
            <p:cNvPr id="47" name="object 47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062517" y="6365389"/>
              <a:ext cx="1483795" cy="212732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3444240" y="6243828"/>
              <a:ext cx="1345691" cy="344424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4506468" y="6243828"/>
              <a:ext cx="888491" cy="344424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5186172" y="6243828"/>
              <a:ext cx="1569720" cy="344424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6472427" y="6243828"/>
              <a:ext cx="1304544" cy="344424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7569707" y="6243828"/>
              <a:ext cx="1569720" cy="344424"/>
            </a:xfrm>
            <a:prstGeom prst="rect">
              <a:avLst/>
            </a:prstGeom>
          </p:spPr>
        </p:pic>
      </p:grpSp>
      <p:sp>
        <p:nvSpPr>
          <p:cNvPr id="53" name="object 53"/>
          <p:cNvSpPr txBox="1"/>
          <p:nvPr/>
        </p:nvSpPr>
        <p:spPr>
          <a:xfrm>
            <a:off x="2052573" y="6296964"/>
            <a:ext cx="691832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i="1" dirty="0">
                <a:latin typeface="Arial"/>
                <a:cs typeface="Arial"/>
              </a:rPr>
              <a:t>Am</a:t>
            </a:r>
            <a:r>
              <a:rPr sz="1600" i="1" spc="-55" dirty="0">
                <a:latin typeface="Arial"/>
                <a:cs typeface="Arial"/>
              </a:rPr>
              <a:t> </a:t>
            </a:r>
            <a:r>
              <a:rPr sz="1600" i="1" dirty="0">
                <a:latin typeface="Arial"/>
                <a:cs typeface="Arial"/>
              </a:rPr>
              <a:t>J</a:t>
            </a:r>
            <a:r>
              <a:rPr sz="1600" i="1" spc="-20" dirty="0">
                <a:latin typeface="Arial"/>
                <a:cs typeface="Arial"/>
              </a:rPr>
              <a:t> </a:t>
            </a:r>
            <a:r>
              <a:rPr sz="1600" i="1" dirty="0">
                <a:latin typeface="Arial"/>
                <a:cs typeface="Arial"/>
              </a:rPr>
              <a:t>Psychiatry</a:t>
            </a:r>
            <a:r>
              <a:rPr sz="1600" i="1" spc="-75" dirty="0">
                <a:latin typeface="Arial"/>
                <a:cs typeface="Arial"/>
              </a:rPr>
              <a:t> </a:t>
            </a:r>
            <a:r>
              <a:rPr sz="1600" spc="-25" dirty="0">
                <a:latin typeface="Arial MT"/>
                <a:cs typeface="Arial MT"/>
              </a:rPr>
              <a:t>1997;154:1;</a:t>
            </a:r>
            <a:r>
              <a:rPr sz="1600" i="1" spc="-25" dirty="0">
                <a:latin typeface="Arial"/>
                <a:cs typeface="Arial"/>
              </a:rPr>
              <a:t>Lancet</a:t>
            </a:r>
            <a:r>
              <a:rPr sz="1600" i="1" spc="-85" dirty="0">
                <a:latin typeface="Arial"/>
                <a:cs typeface="Arial"/>
              </a:rPr>
              <a:t> </a:t>
            </a:r>
            <a:r>
              <a:rPr sz="1600" spc="-10" dirty="0">
                <a:latin typeface="Arial MT"/>
                <a:cs typeface="Arial MT"/>
              </a:rPr>
              <a:t>1995;346:477;</a:t>
            </a:r>
            <a:r>
              <a:rPr sz="1600" i="1" spc="-10" dirty="0">
                <a:latin typeface="Arial"/>
                <a:cs typeface="Arial"/>
              </a:rPr>
              <a:t>Practitioner</a:t>
            </a:r>
            <a:r>
              <a:rPr sz="1600" i="1" spc="360" dirty="0">
                <a:latin typeface="Arial"/>
                <a:cs typeface="Arial"/>
              </a:rPr>
              <a:t> </a:t>
            </a:r>
            <a:r>
              <a:rPr sz="1600" spc="-10" dirty="0">
                <a:latin typeface="Arial MT"/>
                <a:cs typeface="Arial MT"/>
              </a:rPr>
              <a:t>1992;236:255.</a:t>
            </a:r>
            <a:endParaRPr sz="1600">
              <a:latin typeface="Arial MT"/>
              <a:cs typeface="Arial MT"/>
            </a:endParaRPr>
          </a:p>
        </p:txBody>
      </p:sp>
      <p:pic>
        <p:nvPicPr>
          <p:cNvPr id="5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09600" y="-59878"/>
            <a:ext cx="5121910" cy="9251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900" spc="-70" dirty="0"/>
              <a:t>Etiopathogenesis</a:t>
            </a:r>
            <a:endParaRPr sz="59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7</a:t>
            </a:fld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213766" y="647826"/>
            <a:ext cx="11502390" cy="5408930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240029" marR="631190" indent="-227329">
              <a:lnSpc>
                <a:spcPts val="3460"/>
              </a:lnSpc>
              <a:spcBef>
                <a:spcPts val="535"/>
              </a:spcBef>
              <a:buFont typeface="Arial MT"/>
              <a:buChar char="•"/>
              <a:tabLst>
                <a:tab pos="241300" algn="l"/>
              </a:tabLst>
            </a:pPr>
            <a:r>
              <a:rPr sz="3200" dirty="0">
                <a:latin typeface="Calibri"/>
                <a:cs typeface="Calibri"/>
              </a:rPr>
              <a:t>Increased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ventricular</a:t>
            </a:r>
            <a:r>
              <a:rPr sz="3200" spc="3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size</a:t>
            </a:r>
            <a:r>
              <a:rPr sz="3200" spc="4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and</a:t>
            </a:r>
            <a:r>
              <a:rPr sz="3200" spc="45" dirty="0">
                <a:latin typeface="Calibri"/>
                <a:cs typeface="Calibri"/>
              </a:rPr>
              <a:t> </a:t>
            </a:r>
            <a:r>
              <a:rPr sz="3200" spc="-45" dirty="0">
                <a:latin typeface="Calibri"/>
                <a:cs typeface="Calibri"/>
              </a:rPr>
              <a:t>decreased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55" dirty="0">
                <a:latin typeface="Calibri"/>
                <a:cs typeface="Calibri"/>
              </a:rPr>
              <a:t>gray</a:t>
            </a:r>
            <a:r>
              <a:rPr sz="3200" spc="35" dirty="0">
                <a:latin typeface="Calibri"/>
                <a:cs typeface="Calibri"/>
              </a:rPr>
              <a:t> </a:t>
            </a:r>
            <a:r>
              <a:rPr sz="3200" spc="-65" dirty="0">
                <a:latin typeface="Calibri"/>
                <a:cs typeface="Calibri"/>
              </a:rPr>
              <a:t>matter,</a:t>
            </a:r>
            <a:r>
              <a:rPr sz="3200" spc="4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have</a:t>
            </a:r>
            <a:r>
              <a:rPr sz="3200" spc="45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been 	</a:t>
            </a:r>
            <a:r>
              <a:rPr sz="3200" spc="-10" dirty="0">
                <a:latin typeface="Calibri"/>
                <a:cs typeface="Calibri"/>
              </a:rPr>
              <a:t>reported.</a:t>
            </a:r>
            <a:endParaRPr sz="3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100"/>
              </a:spcBef>
              <a:buFont typeface="Arial MT"/>
              <a:buChar char="•"/>
            </a:pPr>
            <a:endParaRPr sz="3200">
              <a:latin typeface="Calibri"/>
              <a:cs typeface="Calibri"/>
            </a:endParaRPr>
          </a:p>
          <a:p>
            <a:pPr marL="240665" indent="-227965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240665" algn="l"/>
              </a:tabLst>
            </a:pPr>
            <a:r>
              <a:rPr sz="3200" dirty="0">
                <a:latin typeface="Calibri"/>
                <a:cs typeface="Calibri"/>
              </a:rPr>
              <a:t>Schizophrenia</a:t>
            </a:r>
            <a:r>
              <a:rPr sz="3200" spc="6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causation</a:t>
            </a:r>
            <a:r>
              <a:rPr sz="3200" spc="70" dirty="0">
                <a:latin typeface="Calibri"/>
                <a:cs typeface="Calibri"/>
              </a:rPr>
              <a:t> </a:t>
            </a:r>
            <a:r>
              <a:rPr sz="3200" spc="-35" dirty="0">
                <a:latin typeface="Calibri"/>
                <a:cs typeface="Calibri"/>
              </a:rPr>
              <a:t>theories</a:t>
            </a:r>
            <a:r>
              <a:rPr sz="3200" spc="7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include</a:t>
            </a:r>
            <a:endParaRPr sz="3200">
              <a:latin typeface="Calibri"/>
              <a:cs typeface="Calibri"/>
            </a:endParaRPr>
          </a:p>
          <a:p>
            <a:pPr marL="1332865" lvl="1" indent="-405765">
              <a:lnSpc>
                <a:spcPct val="100000"/>
              </a:lnSpc>
              <a:spcBef>
                <a:spcPts val="95"/>
              </a:spcBef>
              <a:buAutoNum type="arabicPeriod"/>
              <a:tabLst>
                <a:tab pos="1332865" algn="l"/>
              </a:tabLst>
            </a:pPr>
            <a:r>
              <a:rPr sz="3200" dirty="0">
                <a:latin typeface="Calibri"/>
                <a:cs typeface="Calibri"/>
              </a:rPr>
              <a:t>Genetic</a:t>
            </a:r>
            <a:r>
              <a:rPr sz="3200" spc="-16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predisposition-</a:t>
            </a:r>
            <a:endParaRPr sz="3200">
              <a:latin typeface="Calibri"/>
              <a:cs typeface="Calibri"/>
            </a:endParaRPr>
          </a:p>
          <a:p>
            <a:pPr marL="1153795" marR="5080" lvl="2" indent="-227329">
              <a:lnSpc>
                <a:spcPts val="3460"/>
              </a:lnSpc>
              <a:spcBef>
                <a:spcPts val="540"/>
              </a:spcBef>
              <a:buFont typeface="Arial MT"/>
              <a:buChar char="•"/>
              <a:tabLst>
                <a:tab pos="1155065" algn="l"/>
                <a:tab pos="4914265" algn="l"/>
                <a:tab pos="8174355" algn="l"/>
              </a:tabLst>
            </a:pPr>
            <a:r>
              <a:rPr sz="3200" b="1" spc="-50" dirty="0">
                <a:solidFill>
                  <a:srgbClr val="006FC0"/>
                </a:solidFill>
                <a:latin typeface="Times New Roman"/>
                <a:cs typeface="Times New Roman"/>
              </a:rPr>
              <a:t>Polymorphism</a:t>
            </a:r>
            <a:r>
              <a:rPr sz="3200" b="1" spc="-3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006FC0"/>
                </a:solidFill>
                <a:latin typeface="Times New Roman"/>
                <a:cs typeface="Times New Roman"/>
              </a:rPr>
              <a:t>in</a:t>
            </a:r>
            <a:r>
              <a:rPr sz="3200" b="1" spc="-5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006FC0"/>
                </a:solidFill>
                <a:latin typeface="Times New Roman"/>
                <a:cs typeface="Times New Roman"/>
              </a:rPr>
              <a:t>the</a:t>
            </a:r>
            <a:r>
              <a:rPr sz="3200" b="1" spc="-45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3200" b="1" spc="-745" dirty="0">
                <a:solidFill>
                  <a:srgbClr val="006FC0"/>
                </a:solidFill>
                <a:latin typeface="Times New Roman"/>
                <a:cs typeface="Times New Roman"/>
              </a:rPr>
              <a:t>V</a:t>
            </a:r>
            <a:r>
              <a:rPr sz="3200" b="1" spc="-245" dirty="0">
                <a:solidFill>
                  <a:srgbClr val="006FC0"/>
                </a:solidFill>
                <a:latin typeface="Times New Roman"/>
                <a:cs typeface="Times New Roman"/>
              </a:rPr>
              <a:t>A</a:t>
            </a:r>
            <a:r>
              <a:rPr sz="3200" b="1" spc="-260" dirty="0">
                <a:solidFill>
                  <a:srgbClr val="006FC0"/>
                </a:solidFill>
                <a:latin typeface="Times New Roman"/>
                <a:cs typeface="Times New Roman"/>
              </a:rPr>
              <a:t>L</a:t>
            </a:r>
            <a:r>
              <a:rPr sz="3200" b="1" spc="-200" dirty="0">
                <a:solidFill>
                  <a:srgbClr val="006FC0"/>
                </a:solidFill>
                <a:latin typeface="Times New Roman"/>
                <a:cs typeface="Times New Roman"/>
              </a:rPr>
              <a:t>/</a:t>
            </a:r>
            <a:r>
              <a:rPr sz="3200" b="1" spc="-235" dirty="0">
                <a:solidFill>
                  <a:srgbClr val="006FC0"/>
                </a:solidFill>
                <a:latin typeface="Times New Roman"/>
                <a:cs typeface="Times New Roman"/>
              </a:rPr>
              <a:t>M</a:t>
            </a:r>
            <a:r>
              <a:rPr sz="3200" b="1" spc="-260" dirty="0">
                <a:solidFill>
                  <a:srgbClr val="006FC0"/>
                </a:solidFill>
                <a:latin typeface="Times New Roman"/>
                <a:cs typeface="Times New Roman"/>
              </a:rPr>
              <a:t>E</a:t>
            </a:r>
            <a:r>
              <a:rPr sz="3200" b="1" spc="-160" dirty="0">
                <a:solidFill>
                  <a:srgbClr val="006FC0"/>
                </a:solidFill>
                <a:latin typeface="Times New Roman"/>
                <a:cs typeface="Times New Roman"/>
              </a:rPr>
              <a:t>T </a:t>
            </a:r>
            <a:r>
              <a:rPr sz="3200" b="1" u="heavy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Times New Roman"/>
                <a:cs typeface="Times New Roman"/>
              </a:rPr>
              <a:t>alleles</a:t>
            </a:r>
            <a:r>
              <a:rPr sz="3200" b="1" spc="-7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3200" b="1" spc="-25" dirty="0">
                <a:solidFill>
                  <a:srgbClr val="006FC0"/>
                </a:solidFill>
                <a:latin typeface="Times New Roman"/>
                <a:cs typeface="Times New Roman"/>
              </a:rPr>
              <a:t>of</a:t>
            </a:r>
            <a:r>
              <a:rPr sz="3200" b="1" dirty="0">
                <a:solidFill>
                  <a:srgbClr val="006FC0"/>
                </a:solidFill>
                <a:latin typeface="Times New Roman"/>
                <a:cs typeface="Times New Roman"/>
              </a:rPr>
              <a:t>	the</a:t>
            </a:r>
            <a:r>
              <a:rPr sz="3200" b="1" spc="5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32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catecholamine- 	</a:t>
            </a:r>
            <a:r>
              <a:rPr sz="3200" b="1" spc="-65" dirty="0">
                <a:solidFill>
                  <a:srgbClr val="006FC0"/>
                </a:solidFill>
                <a:latin typeface="Times New Roman"/>
                <a:cs typeface="Times New Roman"/>
              </a:rPr>
              <a:t>O-</a:t>
            </a:r>
            <a:r>
              <a:rPr sz="3200" b="1" spc="-20" dirty="0">
                <a:solidFill>
                  <a:srgbClr val="006FC0"/>
                </a:solidFill>
                <a:latin typeface="Times New Roman"/>
                <a:cs typeface="Times New Roman"/>
              </a:rPr>
              <a:t>methyl</a:t>
            </a:r>
            <a:r>
              <a:rPr sz="3200" b="1" spc="-15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32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transferase</a:t>
            </a:r>
            <a:r>
              <a:rPr sz="3200" b="1" dirty="0">
                <a:solidFill>
                  <a:srgbClr val="006FC0"/>
                </a:solidFill>
                <a:latin typeface="Times New Roman"/>
                <a:cs typeface="Times New Roman"/>
              </a:rPr>
              <a:t>	</a:t>
            </a:r>
            <a:r>
              <a:rPr sz="3200" b="1" spc="30" dirty="0">
                <a:solidFill>
                  <a:srgbClr val="006FC0"/>
                </a:solidFill>
                <a:latin typeface="Times New Roman"/>
                <a:cs typeface="Times New Roman"/>
              </a:rPr>
              <a:t>gene</a:t>
            </a:r>
            <a:endParaRPr sz="3200">
              <a:latin typeface="Times New Roman"/>
              <a:cs typeface="Times New Roman"/>
            </a:endParaRPr>
          </a:p>
          <a:p>
            <a:pPr lvl="2">
              <a:lnSpc>
                <a:spcPct val="100000"/>
              </a:lnSpc>
              <a:spcBef>
                <a:spcPts val="710"/>
              </a:spcBef>
              <a:buClr>
                <a:srgbClr val="006FC0"/>
              </a:buClr>
              <a:buFont typeface="Arial MT"/>
              <a:buChar char="•"/>
            </a:pPr>
            <a:endParaRPr sz="3200">
              <a:latin typeface="Times New Roman"/>
              <a:cs typeface="Times New Roman"/>
            </a:endParaRPr>
          </a:p>
          <a:p>
            <a:pPr marL="1153795" marR="347980" lvl="2" indent="-227329">
              <a:lnSpc>
                <a:spcPct val="90200"/>
              </a:lnSpc>
              <a:spcBef>
                <a:spcPts val="5"/>
              </a:spcBef>
              <a:buFont typeface="Arial MT"/>
              <a:buChar char="•"/>
              <a:tabLst>
                <a:tab pos="1155065" algn="l"/>
                <a:tab pos="5977890" algn="l"/>
                <a:tab pos="7189470" algn="l"/>
              </a:tabLst>
            </a:pPr>
            <a:r>
              <a:rPr sz="3200" b="1" dirty="0">
                <a:solidFill>
                  <a:srgbClr val="006FC0"/>
                </a:solidFill>
                <a:latin typeface="Times New Roman"/>
                <a:cs typeface="Times New Roman"/>
              </a:rPr>
              <a:t>Alleles</a:t>
            </a:r>
            <a:r>
              <a:rPr sz="3200" b="1" spc="-9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006FC0"/>
                </a:solidFill>
                <a:latin typeface="Times New Roman"/>
                <a:cs typeface="Times New Roman"/>
              </a:rPr>
              <a:t>with</a:t>
            </a:r>
            <a:r>
              <a:rPr sz="3200" b="1" spc="-7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006FC0"/>
                </a:solidFill>
                <a:latin typeface="Times New Roman"/>
                <a:cs typeface="Times New Roman"/>
              </a:rPr>
              <a:t>decreased</a:t>
            </a:r>
            <a:r>
              <a:rPr sz="3200" b="1" spc="-11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006FC0"/>
                </a:solidFill>
                <a:latin typeface="Times New Roman"/>
                <a:cs typeface="Times New Roman"/>
              </a:rPr>
              <a:t>dysbindin(</a:t>
            </a:r>
            <a:r>
              <a:rPr sz="3200" b="1" dirty="0">
                <a:solidFill>
                  <a:srgbClr val="9B2C1F"/>
                </a:solidFill>
                <a:latin typeface="Times New Roman"/>
                <a:cs typeface="Times New Roman"/>
              </a:rPr>
              <a:t>dysbindin</a:t>
            </a:r>
            <a:r>
              <a:rPr sz="3200" b="1" spc="-45" dirty="0">
                <a:solidFill>
                  <a:srgbClr val="9B2C1F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is</a:t>
            </a:r>
            <a:r>
              <a:rPr sz="3200" b="1" spc="-60" dirty="0">
                <a:latin typeface="Times New Roman"/>
                <a:cs typeface="Times New Roman"/>
              </a:rPr>
              <a:t> </a:t>
            </a:r>
            <a:r>
              <a:rPr sz="3200" b="1" spc="-50" dirty="0">
                <a:latin typeface="Times New Roman"/>
                <a:cs typeface="Times New Roman"/>
              </a:rPr>
              <a:t>a 	</a:t>
            </a:r>
            <a:r>
              <a:rPr sz="3200" b="1" dirty="0">
                <a:latin typeface="Times New Roman"/>
                <a:cs typeface="Times New Roman"/>
              </a:rPr>
              <a:t>neurodevelopmental</a:t>
            </a:r>
            <a:r>
              <a:rPr sz="3200" b="1" spc="-3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protein</a:t>
            </a:r>
            <a:r>
              <a:rPr sz="3200" b="1" spc="-40" dirty="0">
                <a:latin typeface="Times New Roman"/>
                <a:cs typeface="Times New Roman"/>
              </a:rPr>
              <a:t> </a:t>
            </a:r>
            <a:r>
              <a:rPr sz="3200" b="1" spc="30" dirty="0">
                <a:latin typeface="Times New Roman"/>
                <a:cs typeface="Times New Roman"/>
              </a:rPr>
              <a:t>gene</a:t>
            </a:r>
            <a:r>
              <a:rPr sz="3200" b="1" dirty="0">
                <a:latin typeface="Times New Roman"/>
                <a:cs typeface="Times New Roman"/>
              </a:rPr>
              <a:t>	</a:t>
            </a:r>
            <a:r>
              <a:rPr sz="3200" b="1" spc="-40" dirty="0">
                <a:latin typeface="Times New Roman"/>
                <a:cs typeface="Times New Roman"/>
              </a:rPr>
              <a:t>that</a:t>
            </a:r>
            <a:r>
              <a:rPr sz="3200" b="1" spc="-110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is</a:t>
            </a:r>
            <a:r>
              <a:rPr sz="3200" b="1" spc="-80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found</a:t>
            </a:r>
            <a:r>
              <a:rPr sz="3200" b="1" spc="-105" dirty="0">
                <a:latin typeface="Times New Roman"/>
                <a:cs typeface="Times New Roman"/>
              </a:rPr>
              <a:t> </a:t>
            </a:r>
            <a:r>
              <a:rPr sz="3200" b="1" spc="40" dirty="0">
                <a:latin typeface="Times New Roman"/>
                <a:cs typeface="Times New Roman"/>
              </a:rPr>
              <a:t>on 	</a:t>
            </a:r>
            <a:r>
              <a:rPr sz="3200" b="1" dirty="0">
                <a:latin typeface="Times New Roman"/>
                <a:cs typeface="Times New Roman"/>
              </a:rPr>
              <a:t>chromosome</a:t>
            </a:r>
            <a:r>
              <a:rPr sz="3200" b="1" spc="-90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6)</a:t>
            </a:r>
            <a:r>
              <a:rPr sz="3200" b="1" spc="-45" dirty="0">
                <a:latin typeface="Times New Roman"/>
                <a:cs typeface="Times New Roman"/>
              </a:rPr>
              <a:t> </a:t>
            </a:r>
            <a:r>
              <a:rPr sz="3200" b="1" spc="-220" dirty="0">
                <a:solidFill>
                  <a:srgbClr val="006FC0"/>
                </a:solidFill>
                <a:latin typeface="Times New Roman"/>
                <a:cs typeface="Times New Roman"/>
              </a:rPr>
              <a:t>RNA</a:t>
            </a:r>
            <a:r>
              <a:rPr sz="3200" b="1" spc="-3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006FC0"/>
                </a:solidFill>
                <a:latin typeface="Times New Roman"/>
                <a:cs typeface="Times New Roman"/>
              </a:rPr>
              <a:t>in</a:t>
            </a:r>
            <a:r>
              <a:rPr sz="3200" b="1" spc="-6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3200" b="1" spc="-25" dirty="0">
                <a:solidFill>
                  <a:srgbClr val="006FC0"/>
                </a:solidFill>
                <a:latin typeface="Times New Roman"/>
                <a:cs typeface="Times New Roman"/>
              </a:rPr>
              <a:t>the</a:t>
            </a:r>
            <a:r>
              <a:rPr sz="3200" b="1" dirty="0">
                <a:solidFill>
                  <a:srgbClr val="006FC0"/>
                </a:solidFill>
                <a:latin typeface="Times New Roman"/>
                <a:cs typeface="Times New Roman"/>
              </a:rPr>
              <a:t>	</a:t>
            </a:r>
            <a:r>
              <a:rPr sz="3200" b="1" spc="-25" dirty="0">
                <a:solidFill>
                  <a:srgbClr val="006FC0"/>
                </a:solidFill>
                <a:latin typeface="Times New Roman"/>
                <a:cs typeface="Times New Roman"/>
              </a:rPr>
              <a:t>dorsolateral</a:t>
            </a:r>
            <a:r>
              <a:rPr sz="3200" b="1" spc="-10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3200" b="1" spc="-25" dirty="0">
                <a:solidFill>
                  <a:srgbClr val="006FC0"/>
                </a:solidFill>
                <a:latin typeface="Times New Roman"/>
                <a:cs typeface="Times New Roman"/>
              </a:rPr>
              <a:t>prefrontal</a:t>
            </a:r>
            <a:r>
              <a:rPr sz="3200" b="1" spc="-10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3200" b="1" spc="65" dirty="0">
                <a:solidFill>
                  <a:srgbClr val="006FC0"/>
                </a:solidFill>
                <a:latin typeface="Times New Roman"/>
                <a:cs typeface="Times New Roman"/>
              </a:rPr>
              <a:t>cortex</a:t>
            </a:r>
            <a:endParaRPr sz="3200">
              <a:latin typeface="Times New Roman"/>
              <a:cs typeface="Times New Roman"/>
            </a:endParaRPr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282701" cy="282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39" y="376504"/>
            <a:ext cx="5724525" cy="1031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600" spc="-75" dirty="0"/>
              <a:t>Etiopathogenesis</a:t>
            </a:r>
            <a:endParaRPr sz="660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8</a:t>
            </a:fld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513384" y="1502409"/>
            <a:ext cx="11126470" cy="49085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240665" algn="l"/>
              </a:tabLst>
            </a:pPr>
            <a:r>
              <a:rPr sz="3200" dirty="0">
                <a:latin typeface="Calibri"/>
                <a:cs typeface="Calibri"/>
              </a:rPr>
              <a:t>Schizophrenia</a:t>
            </a:r>
            <a:r>
              <a:rPr sz="3200" spc="9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causation</a:t>
            </a:r>
            <a:r>
              <a:rPr sz="3200" spc="100" dirty="0">
                <a:latin typeface="Calibri"/>
                <a:cs typeface="Calibri"/>
              </a:rPr>
              <a:t> </a:t>
            </a:r>
            <a:r>
              <a:rPr sz="3200" spc="-35" dirty="0">
                <a:latin typeface="Calibri"/>
                <a:cs typeface="Calibri"/>
              </a:rPr>
              <a:t>theories</a:t>
            </a:r>
            <a:r>
              <a:rPr sz="3200" spc="10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include</a:t>
            </a:r>
            <a:endParaRPr sz="3200">
              <a:latin typeface="Calibri"/>
              <a:cs typeface="Calibri"/>
            </a:endParaRPr>
          </a:p>
          <a:p>
            <a:pPr marL="927100">
              <a:lnSpc>
                <a:spcPct val="100000"/>
              </a:lnSpc>
              <a:spcBef>
                <a:spcPts val="80"/>
              </a:spcBef>
            </a:pPr>
            <a:r>
              <a:rPr sz="3200" dirty="0">
                <a:latin typeface="Calibri"/>
                <a:cs typeface="Calibri"/>
              </a:rPr>
              <a:t>2.</a:t>
            </a:r>
            <a:r>
              <a:rPr sz="3200" spc="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Obstetric</a:t>
            </a:r>
            <a:r>
              <a:rPr sz="3200" spc="2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complications-</a:t>
            </a:r>
            <a:endParaRPr sz="3200">
              <a:latin typeface="Calibri"/>
              <a:cs typeface="Calibri"/>
            </a:endParaRPr>
          </a:p>
          <a:p>
            <a:pPr marL="1154430" marR="5080" lvl="1" indent="-227329">
              <a:lnSpc>
                <a:spcPts val="3460"/>
              </a:lnSpc>
              <a:spcBef>
                <a:spcPts val="580"/>
              </a:spcBef>
              <a:buFont typeface="Arial MT"/>
              <a:buChar char="•"/>
              <a:tabLst>
                <a:tab pos="1155700" algn="l"/>
              </a:tabLst>
            </a:pPr>
            <a:r>
              <a:rPr sz="3200" spc="235" dirty="0">
                <a:solidFill>
                  <a:srgbClr val="006FC0"/>
                </a:solidFill>
                <a:latin typeface="Calibri"/>
                <a:cs typeface="Calibri"/>
              </a:rPr>
              <a:t>In-</a:t>
            </a:r>
            <a:r>
              <a:rPr sz="3200" spc="-10" dirty="0">
                <a:solidFill>
                  <a:srgbClr val="006FC0"/>
                </a:solidFill>
                <a:latin typeface="Calibri"/>
                <a:cs typeface="Calibri"/>
              </a:rPr>
              <a:t>utero</a:t>
            </a:r>
            <a:r>
              <a:rPr sz="3200" spc="-5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006FC0"/>
                </a:solidFill>
                <a:latin typeface="Calibri"/>
                <a:cs typeface="Calibri"/>
              </a:rPr>
              <a:t>disturbance,</a:t>
            </a:r>
            <a:r>
              <a:rPr sz="3200" spc="-3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006FC0"/>
                </a:solidFill>
                <a:latin typeface="Calibri"/>
                <a:cs typeface="Calibri"/>
              </a:rPr>
              <a:t>upper</a:t>
            </a:r>
            <a:r>
              <a:rPr sz="3200" spc="-3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006FC0"/>
                </a:solidFill>
                <a:latin typeface="Calibri"/>
                <a:cs typeface="Calibri"/>
              </a:rPr>
              <a:t>respiratory</a:t>
            </a:r>
            <a:r>
              <a:rPr sz="3200" spc="-8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006FC0"/>
                </a:solidFill>
                <a:latin typeface="Calibri"/>
                <a:cs typeface="Calibri"/>
              </a:rPr>
              <a:t>infections</a:t>
            </a:r>
            <a:r>
              <a:rPr sz="3200" spc="-4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3200" spc="90" dirty="0">
                <a:solidFill>
                  <a:srgbClr val="006FC0"/>
                </a:solidFill>
                <a:latin typeface="Calibri"/>
                <a:cs typeface="Calibri"/>
              </a:rPr>
              <a:t>in</a:t>
            </a:r>
            <a:r>
              <a:rPr sz="3200" spc="-2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006FC0"/>
                </a:solidFill>
                <a:latin typeface="Calibri"/>
                <a:cs typeface="Calibri"/>
              </a:rPr>
              <a:t>second 	trimester</a:t>
            </a:r>
            <a:endParaRPr sz="3200">
              <a:latin typeface="Calibri"/>
              <a:cs typeface="Calibri"/>
            </a:endParaRPr>
          </a:p>
          <a:p>
            <a:pPr marL="1155065" lvl="1" indent="-227965">
              <a:lnSpc>
                <a:spcPct val="100000"/>
              </a:lnSpc>
              <a:spcBef>
                <a:spcPts val="65"/>
              </a:spcBef>
              <a:buFont typeface="Arial MT"/>
              <a:buChar char="•"/>
              <a:tabLst>
                <a:tab pos="1155065" algn="l"/>
                <a:tab pos="2870200" algn="l"/>
              </a:tabLst>
            </a:pPr>
            <a:r>
              <a:rPr sz="3200" spc="-10" dirty="0">
                <a:solidFill>
                  <a:srgbClr val="006FC0"/>
                </a:solidFill>
                <a:latin typeface="Calibri"/>
                <a:cs typeface="Calibri"/>
              </a:rPr>
              <a:t>Obstetric</a:t>
            </a:r>
            <a:r>
              <a:rPr sz="3200" dirty="0">
                <a:solidFill>
                  <a:srgbClr val="006FC0"/>
                </a:solidFill>
                <a:latin typeface="Calibri"/>
                <a:cs typeface="Calibri"/>
              </a:rPr>
              <a:t>	complications</a:t>
            </a:r>
            <a:r>
              <a:rPr sz="3200" spc="-5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006FC0"/>
                </a:solidFill>
                <a:latin typeface="Calibri"/>
                <a:cs typeface="Calibri"/>
              </a:rPr>
              <a:t>or</a:t>
            </a:r>
            <a:r>
              <a:rPr sz="3200" spc="-30" dirty="0">
                <a:solidFill>
                  <a:srgbClr val="006FC0"/>
                </a:solidFill>
                <a:latin typeface="Calibri"/>
                <a:cs typeface="Calibri"/>
              </a:rPr>
              <a:t> neonatal</a:t>
            </a:r>
            <a:r>
              <a:rPr sz="3200" spc="-3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006FC0"/>
                </a:solidFill>
                <a:latin typeface="Calibri"/>
                <a:cs typeface="Calibri"/>
              </a:rPr>
              <a:t>hypoxia</a:t>
            </a:r>
            <a:endParaRPr sz="3200">
              <a:latin typeface="Calibri"/>
              <a:cs typeface="Calibri"/>
            </a:endParaRPr>
          </a:p>
          <a:p>
            <a:pPr marL="1154430" lvl="1" indent="-227329">
              <a:lnSpc>
                <a:spcPct val="100000"/>
              </a:lnSpc>
              <a:spcBef>
                <a:spcPts val="110"/>
              </a:spcBef>
              <a:buFont typeface="Arial MT"/>
              <a:buChar char="•"/>
              <a:tabLst>
                <a:tab pos="1154430" algn="l"/>
              </a:tabLst>
            </a:pPr>
            <a:r>
              <a:rPr sz="3200" dirty="0">
                <a:solidFill>
                  <a:srgbClr val="006FC0"/>
                </a:solidFill>
                <a:latin typeface="Calibri"/>
                <a:cs typeface="Calibri"/>
              </a:rPr>
              <a:t>Low</a:t>
            </a:r>
            <a:r>
              <a:rPr sz="3200" spc="5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3200" spc="95" dirty="0">
                <a:solidFill>
                  <a:srgbClr val="006FC0"/>
                </a:solidFill>
                <a:latin typeface="Calibri"/>
                <a:cs typeface="Calibri"/>
              </a:rPr>
              <a:t>birth-</a:t>
            </a:r>
            <a:r>
              <a:rPr sz="3200" spc="-10" dirty="0">
                <a:solidFill>
                  <a:srgbClr val="006FC0"/>
                </a:solidFill>
                <a:latin typeface="Calibri"/>
                <a:cs typeface="Calibri"/>
              </a:rPr>
              <a:t>weight</a:t>
            </a:r>
            <a:endParaRPr sz="3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70"/>
              </a:spcBef>
            </a:pPr>
            <a:endParaRPr sz="3200">
              <a:latin typeface="Calibri"/>
              <a:cs typeface="Calibri"/>
            </a:endParaRPr>
          </a:p>
          <a:p>
            <a:pPr marL="1334135" indent="-407034">
              <a:lnSpc>
                <a:spcPct val="100000"/>
              </a:lnSpc>
              <a:spcBef>
                <a:spcPts val="5"/>
              </a:spcBef>
              <a:buAutoNum type="arabicPeriod" startAt="3"/>
              <a:tabLst>
                <a:tab pos="1334135" algn="l"/>
              </a:tabLst>
            </a:pPr>
            <a:r>
              <a:rPr sz="3200" dirty="0">
                <a:latin typeface="Calibri"/>
                <a:cs typeface="Calibri"/>
              </a:rPr>
              <a:t>Increased</a:t>
            </a:r>
            <a:r>
              <a:rPr sz="3200" spc="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neuronal</a:t>
            </a:r>
            <a:r>
              <a:rPr sz="3200" spc="25" dirty="0">
                <a:latin typeface="Calibri"/>
                <a:cs typeface="Calibri"/>
              </a:rPr>
              <a:t> </a:t>
            </a:r>
            <a:r>
              <a:rPr sz="3200" spc="70" dirty="0">
                <a:latin typeface="Calibri"/>
                <a:cs typeface="Calibri"/>
              </a:rPr>
              <a:t>pruning</a:t>
            </a:r>
            <a:endParaRPr sz="3200">
              <a:latin typeface="Calibri"/>
              <a:cs typeface="Calibri"/>
            </a:endParaRPr>
          </a:p>
          <a:p>
            <a:pPr marL="1154430" marR="790575" lvl="1" indent="-227329">
              <a:lnSpc>
                <a:spcPts val="3460"/>
              </a:lnSpc>
              <a:spcBef>
                <a:spcPts val="540"/>
              </a:spcBef>
              <a:buFont typeface="Arial MT"/>
              <a:buChar char="•"/>
              <a:tabLst>
                <a:tab pos="1155700" algn="l"/>
              </a:tabLst>
            </a:pPr>
            <a:r>
              <a:rPr sz="3200" spc="-10" dirty="0">
                <a:solidFill>
                  <a:srgbClr val="006FC0"/>
                </a:solidFill>
                <a:latin typeface="Calibri"/>
                <a:cs typeface="Calibri"/>
              </a:rPr>
              <a:t>Decreased</a:t>
            </a:r>
            <a:r>
              <a:rPr sz="3200" spc="-3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006FC0"/>
                </a:solidFill>
                <a:latin typeface="Calibri"/>
                <a:cs typeface="Calibri"/>
              </a:rPr>
              <a:t>number</a:t>
            </a:r>
            <a:r>
              <a:rPr sz="3200" spc="-2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006FC0"/>
                </a:solidFill>
                <a:latin typeface="Calibri"/>
                <a:cs typeface="Calibri"/>
              </a:rPr>
              <a:t>of</a:t>
            </a:r>
            <a:r>
              <a:rPr sz="3200" spc="-1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006FC0"/>
                </a:solidFill>
                <a:latin typeface="Calibri"/>
                <a:cs typeface="Calibri"/>
              </a:rPr>
              <a:t>basal</a:t>
            </a:r>
            <a:r>
              <a:rPr sz="3200" spc="-1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006FC0"/>
                </a:solidFill>
                <a:latin typeface="Calibri"/>
                <a:cs typeface="Calibri"/>
              </a:rPr>
              <a:t>neurons</a:t>
            </a:r>
            <a:r>
              <a:rPr sz="3200" spc="-3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006FC0"/>
                </a:solidFill>
                <a:latin typeface="Calibri"/>
                <a:cs typeface="Calibri"/>
              </a:rPr>
              <a:t>and</a:t>
            </a:r>
            <a:r>
              <a:rPr sz="3200" spc="-2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006FC0"/>
                </a:solidFill>
                <a:latin typeface="Calibri"/>
                <a:cs typeface="Calibri"/>
              </a:rPr>
              <a:t>Glutamatergic 	</a:t>
            </a:r>
            <a:r>
              <a:rPr sz="3200" dirty="0">
                <a:solidFill>
                  <a:srgbClr val="006FC0"/>
                </a:solidFill>
                <a:latin typeface="Calibri"/>
                <a:cs typeface="Calibri"/>
              </a:rPr>
              <a:t>activation</a:t>
            </a:r>
            <a:r>
              <a:rPr sz="3200" spc="5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006FC0"/>
                </a:solidFill>
                <a:latin typeface="Calibri"/>
                <a:cs typeface="Calibri"/>
              </a:rPr>
              <a:t>can</a:t>
            </a:r>
            <a:r>
              <a:rPr sz="3200" spc="5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006FC0"/>
                </a:solidFill>
                <a:latin typeface="Calibri"/>
                <a:cs typeface="Calibri"/>
              </a:rPr>
              <a:t>exaggerate</a:t>
            </a:r>
            <a:r>
              <a:rPr sz="3200" spc="4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006FC0"/>
                </a:solidFill>
                <a:latin typeface="Calibri"/>
                <a:cs typeface="Calibri"/>
              </a:rPr>
              <a:t>neuronal</a:t>
            </a:r>
            <a:r>
              <a:rPr sz="3200" spc="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3200" spc="65" dirty="0">
                <a:solidFill>
                  <a:srgbClr val="006FC0"/>
                </a:solidFill>
                <a:latin typeface="Calibri"/>
                <a:cs typeface="Calibri"/>
              </a:rPr>
              <a:t>pruning</a:t>
            </a:r>
            <a:endParaRPr sz="3200">
              <a:latin typeface="Calibri"/>
              <a:cs typeface="Calibri"/>
            </a:endParaRPr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4092" y="862372"/>
            <a:ext cx="608901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4.</a:t>
            </a:r>
            <a:r>
              <a:rPr sz="3600" spc="30" dirty="0"/>
              <a:t> </a:t>
            </a:r>
            <a:r>
              <a:rPr sz="3600" dirty="0"/>
              <a:t>Immune</a:t>
            </a:r>
            <a:r>
              <a:rPr sz="3600" spc="-5" dirty="0"/>
              <a:t> </a:t>
            </a:r>
            <a:r>
              <a:rPr sz="3600" spc="-60" dirty="0"/>
              <a:t>system</a:t>
            </a:r>
            <a:r>
              <a:rPr sz="3600" spc="45" dirty="0"/>
              <a:t> </a:t>
            </a:r>
            <a:r>
              <a:rPr sz="3600" spc="-10" dirty="0"/>
              <a:t>abnormalities</a:t>
            </a:r>
            <a:endParaRPr sz="3600" dirty="0"/>
          </a:p>
        </p:txBody>
      </p:sp>
      <p:sp>
        <p:nvSpPr>
          <p:cNvPr id="3" name="object 3"/>
          <p:cNvSpPr txBox="1">
            <a:spLocks noGrp="1"/>
          </p:cNvSpPr>
          <p:nvPr>
            <p:ph idx="1"/>
          </p:nvPr>
        </p:nvSpPr>
        <p:spPr>
          <a:xfrm>
            <a:off x="994092" y="1721029"/>
            <a:ext cx="10515600" cy="435133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265" indent="-456565">
              <a:lnSpc>
                <a:spcPct val="100000"/>
              </a:lnSpc>
              <a:spcBef>
                <a:spcPts val="100"/>
              </a:spcBef>
              <a:buAutoNum type="arabicPeriod" startAt="5"/>
              <a:tabLst>
                <a:tab pos="469265" algn="l"/>
              </a:tabLst>
            </a:pPr>
            <a:r>
              <a:rPr spc="-25" dirty="0"/>
              <a:t>Neurodevelopmental</a:t>
            </a:r>
            <a:r>
              <a:rPr spc="-30" dirty="0"/>
              <a:t> </a:t>
            </a:r>
            <a:r>
              <a:rPr spc="-10" dirty="0"/>
              <a:t>disorders,</a:t>
            </a:r>
          </a:p>
          <a:p>
            <a:pPr marL="698500" lvl="1" indent="-228600">
              <a:lnSpc>
                <a:spcPts val="3885"/>
              </a:lnSpc>
              <a:spcBef>
                <a:spcPts val="80"/>
              </a:spcBef>
              <a:buFont typeface="Arial MT"/>
              <a:buChar char="•"/>
              <a:tabLst>
                <a:tab pos="698500" algn="l"/>
              </a:tabLst>
            </a:pPr>
            <a:r>
              <a:rPr sz="3400" spc="-445" dirty="0">
                <a:solidFill>
                  <a:srgbClr val="006FC0"/>
                </a:solidFill>
                <a:latin typeface="Times New Roman"/>
                <a:cs typeface="Times New Roman"/>
              </a:rPr>
              <a:t>A</a:t>
            </a:r>
            <a:r>
              <a:rPr sz="3400" spc="-5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3400" spc="-190" dirty="0">
                <a:solidFill>
                  <a:srgbClr val="006FC0"/>
                </a:solidFill>
                <a:latin typeface="Times New Roman"/>
                <a:cs typeface="Times New Roman"/>
              </a:rPr>
              <a:t>deficiency</a:t>
            </a:r>
            <a:r>
              <a:rPr sz="3400" spc="-5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3400" spc="-215" dirty="0">
                <a:solidFill>
                  <a:srgbClr val="006FC0"/>
                </a:solidFill>
                <a:latin typeface="Times New Roman"/>
                <a:cs typeface="Times New Roman"/>
              </a:rPr>
              <a:t>of</a:t>
            </a:r>
            <a:r>
              <a:rPr sz="3400" spc="-2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3400" spc="-220" dirty="0">
                <a:solidFill>
                  <a:srgbClr val="006FC0"/>
                </a:solidFill>
                <a:latin typeface="Times New Roman"/>
                <a:cs typeface="Times New Roman"/>
              </a:rPr>
              <a:t>glial</a:t>
            </a:r>
            <a:r>
              <a:rPr sz="3400" spc="-3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3400" spc="-150" dirty="0">
                <a:solidFill>
                  <a:srgbClr val="006FC0"/>
                </a:solidFill>
                <a:latin typeface="Times New Roman"/>
                <a:cs typeface="Times New Roman"/>
              </a:rPr>
              <a:t>growth</a:t>
            </a:r>
            <a:r>
              <a:rPr sz="3400" spc="-9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3400" spc="-175" dirty="0">
                <a:solidFill>
                  <a:srgbClr val="006FC0"/>
                </a:solidFill>
                <a:latin typeface="Times New Roman"/>
                <a:cs typeface="Times New Roman"/>
              </a:rPr>
              <a:t>factors</a:t>
            </a:r>
            <a:r>
              <a:rPr sz="3400" spc="-175" dirty="0">
                <a:solidFill>
                  <a:srgbClr val="006FC0"/>
                </a:solidFill>
                <a:latin typeface="Tahoma"/>
                <a:cs typeface="Tahoma"/>
              </a:rPr>
              <a:t>––</a:t>
            </a:r>
            <a:r>
              <a:rPr sz="3400" spc="-175" dirty="0">
                <a:solidFill>
                  <a:srgbClr val="006FC0"/>
                </a:solidFill>
                <a:latin typeface="Times New Roman"/>
                <a:cs typeface="Times New Roman"/>
              </a:rPr>
              <a:t>such</a:t>
            </a:r>
            <a:r>
              <a:rPr sz="3400" spc="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3400" spc="-280" dirty="0">
                <a:solidFill>
                  <a:srgbClr val="006FC0"/>
                </a:solidFill>
                <a:latin typeface="Times New Roman"/>
                <a:cs typeface="Times New Roman"/>
              </a:rPr>
              <a:t>as</a:t>
            </a:r>
            <a:r>
              <a:rPr sz="3400" spc="-29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3400" spc="-245" dirty="0">
                <a:solidFill>
                  <a:srgbClr val="006FC0"/>
                </a:solidFill>
                <a:latin typeface="Times New Roman"/>
                <a:cs typeface="Times New Roman"/>
              </a:rPr>
              <a:t>NRG</a:t>
            </a:r>
            <a:r>
              <a:rPr sz="3400" spc="-6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3400" spc="-100" dirty="0">
                <a:solidFill>
                  <a:srgbClr val="006FC0"/>
                </a:solidFill>
                <a:latin typeface="Times New Roman"/>
                <a:cs typeface="Times New Roman"/>
              </a:rPr>
              <a:t>(Neuroglin</a:t>
            </a:r>
            <a:endParaRPr sz="3400" dirty="0">
              <a:latin typeface="Times New Roman"/>
              <a:cs typeface="Times New Roman"/>
            </a:endParaRPr>
          </a:p>
          <a:p>
            <a:pPr marL="698500">
              <a:lnSpc>
                <a:spcPts val="3885"/>
              </a:lnSpc>
            </a:pPr>
            <a:r>
              <a:rPr sz="3400" dirty="0">
                <a:solidFill>
                  <a:srgbClr val="006FC0"/>
                </a:solidFill>
                <a:latin typeface="Times New Roman"/>
                <a:cs typeface="Times New Roman"/>
              </a:rPr>
              <a:t>)</a:t>
            </a:r>
            <a:r>
              <a:rPr sz="3400" dirty="0">
                <a:solidFill>
                  <a:srgbClr val="006FC0"/>
                </a:solidFill>
                <a:latin typeface="Tahoma"/>
                <a:cs typeface="Tahoma"/>
              </a:rPr>
              <a:t>––</a:t>
            </a:r>
            <a:r>
              <a:rPr sz="3400" spc="130" dirty="0">
                <a:solidFill>
                  <a:srgbClr val="006FC0"/>
                </a:solidFill>
                <a:latin typeface="Tahoma"/>
                <a:cs typeface="Tahoma"/>
              </a:rPr>
              <a:t> </a:t>
            </a:r>
            <a:r>
              <a:rPr sz="3400" spc="-185" dirty="0">
                <a:solidFill>
                  <a:srgbClr val="006FC0"/>
                </a:solidFill>
                <a:latin typeface="Times New Roman"/>
                <a:cs typeface="Times New Roman"/>
              </a:rPr>
              <a:t>predisposes</a:t>
            </a:r>
            <a:r>
              <a:rPr sz="3400" spc="-10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3400" dirty="0">
                <a:solidFill>
                  <a:srgbClr val="006FC0"/>
                </a:solidFill>
                <a:latin typeface="Times New Roman"/>
                <a:cs typeface="Times New Roman"/>
              </a:rPr>
              <a:t>to</a:t>
            </a:r>
            <a:r>
              <a:rPr sz="3400" spc="-16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3400" spc="-200" dirty="0">
                <a:solidFill>
                  <a:srgbClr val="006FC0"/>
                </a:solidFill>
                <a:latin typeface="Times New Roman"/>
                <a:cs typeface="Times New Roman"/>
              </a:rPr>
              <a:t>synaptic</a:t>
            </a:r>
            <a:r>
              <a:rPr sz="3400" spc="-19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3400" spc="-105" dirty="0">
                <a:solidFill>
                  <a:srgbClr val="006FC0"/>
                </a:solidFill>
                <a:latin typeface="Times New Roman"/>
                <a:cs typeface="Times New Roman"/>
              </a:rPr>
              <a:t>destabilization</a:t>
            </a:r>
            <a:endParaRPr sz="3400" dirty="0">
              <a:latin typeface="Times New Roman"/>
              <a:cs typeface="Times New Roman"/>
            </a:endParaRPr>
          </a:p>
          <a:p>
            <a:pPr marL="697230" marR="107314" lvl="1" indent="-227329">
              <a:lnSpc>
                <a:spcPts val="3460"/>
              </a:lnSpc>
              <a:spcBef>
                <a:spcPts val="585"/>
              </a:spcBef>
              <a:buFont typeface="Arial MT"/>
              <a:buChar char="•"/>
              <a:tabLst>
                <a:tab pos="698500" algn="l"/>
              </a:tabLst>
            </a:pPr>
            <a:r>
              <a:rPr sz="3200" dirty="0">
                <a:solidFill>
                  <a:srgbClr val="006FC0"/>
                </a:solidFill>
                <a:latin typeface="Calibri"/>
                <a:cs typeface="Calibri"/>
              </a:rPr>
              <a:t>Abnormalities</a:t>
            </a:r>
            <a:r>
              <a:rPr sz="3200" spc="-3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3200" spc="90" dirty="0">
                <a:solidFill>
                  <a:srgbClr val="006FC0"/>
                </a:solidFill>
                <a:latin typeface="Calibri"/>
                <a:cs typeface="Calibri"/>
              </a:rPr>
              <a:t>in</a:t>
            </a:r>
            <a:r>
              <a:rPr sz="3200" dirty="0">
                <a:solidFill>
                  <a:srgbClr val="006FC0"/>
                </a:solidFill>
                <a:latin typeface="Calibri"/>
                <a:cs typeface="Calibri"/>
              </a:rPr>
              <a:t> synaptic</a:t>
            </a:r>
            <a:r>
              <a:rPr sz="3200" spc="-1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006FC0"/>
                </a:solidFill>
                <a:latin typeface="Calibri"/>
                <a:cs typeface="Calibri"/>
              </a:rPr>
              <a:t>plasticity</a:t>
            </a:r>
            <a:r>
              <a:rPr sz="3200" spc="-1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006FC0"/>
                </a:solidFill>
                <a:latin typeface="Calibri"/>
                <a:cs typeface="Calibri"/>
              </a:rPr>
              <a:t>due</a:t>
            </a:r>
            <a:r>
              <a:rPr sz="3200" spc="-1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3200" spc="-40" dirty="0">
                <a:solidFill>
                  <a:srgbClr val="006FC0"/>
                </a:solidFill>
                <a:latin typeface="Calibri"/>
                <a:cs typeface="Calibri"/>
              </a:rPr>
              <a:t>to</a:t>
            </a:r>
            <a:r>
              <a:rPr sz="320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006FC0"/>
                </a:solidFill>
                <a:latin typeface="Calibri"/>
                <a:cs typeface="Calibri"/>
              </a:rPr>
              <a:t>overexpression 	</a:t>
            </a:r>
            <a:r>
              <a:rPr sz="3200" dirty="0">
                <a:solidFill>
                  <a:srgbClr val="006FC0"/>
                </a:solidFill>
                <a:latin typeface="Calibri"/>
                <a:cs typeface="Calibri"/>
              </a:rPr>
              <a:t>of</a:t>
            </a:r>
            <a:r>
              <a:rPr sz="3200" spc="-5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3200" spc="80" dirty="0">
                <a:solidFill>
                  <a:srgbClr val="006FC0"/>
                </a:solidFill>
                <a:latin typeface="Calibri"/>
                <a:cs typeface="Calibri"/>
              </a:rPr>
              <a:t>Neuregulin-1</a:t>
            </a:r>
            <a:endParaRPr sz="3200" dirty="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459"/>
              </a:spcBef>
              <a:buFont typeface="Arial MT"/>
              <a:buChar char="•"/>
            </a:pPr>
            <a:endParaRPr sz="3200" dirty="0"/>
          </a:p>
          <a:p>
            <a:pPr marL="469265" indent="-456565">
              <a:lnSpc>
                <a:spcPct val="100000"/>
              </a:lnSpc>
              <a:buAutoNum type="arabicPeriod" startAt="5"/>
              <a:tabLst>
                <a:tab pos="469265" algn="l"/>
              </a:tabLst>
            </a:pPr>
            <a:r>
              <a:rPr spc="-30" dirty="0"/>
              <a:t>Neurodegenerative</a:t>
            </a:r>
            <a:r>
              <a:rPr spc="-40" dirty="0"/>
              <a:t> </a:t>
            </a:r>
            <a:r>
              <a:rPr spc="-10" dirty="0"/>
              <a:t>theories,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9</a:t>
            </a:fld>
            <a:endParaRPr lang="en-US"/>
          </a:p>
        </p:txBody>
      </p:sp>
      <p:pic>
        <p:nvPicPr>
          <p:cNvPr id="6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236</Words>
  <Application>Microsoft Office PowerPoint</Application>
  <PresentationFormat>Widescreen</PresentationFormat>
  <Paragraphs>79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</vt:lpstr>
      <vt:lpstr>Arial MT</vt:lpstr>
      <vt:lpstr>Calibri</vt:lpstr>
      <vt:lpstr>Calibri Light</vt:lpstr>
      <vt:lpstr>Segoe UI Symbol</vt:lpstr>
      <vt:lpstr>Tahoma</vt:lpstr>
      <vt:lpstr>Times New Roman</vt:lpstr>
      <vt:lpstr>Office Theme</vt:lpstr>
      <vt:lpstr>Schizophrenia</vt:lpstr>
      <vt:lpstr>PowerPoint Presentation</vt:lpstr>
      <vt:lpstr>DSM-IV-TR, Diagnostic and Statistical Manual of Mental Disorders, 4th ed., text revision. Adapted from American Psychiatric Association.</vt:lpstr>
      <vt:lpstr>PowerPoint Presentation</vt:lpstr>
      <vt:lpstr>PowerPoint Presentation</vt:lpstr>
      <vt:lpstr>Impact of Schizophrenia Symptoms on Functional Outcomes</vt:lpstr>
      <vt:lpstr>Etiopathogenesis</vt:lpstr>
      <vt:lpstr>Etiopathogenesis</vt:lpstr>
      <vt:lpstr>4. Immune system abnormalities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Schizophrenia</dc:title>
  <dc:creator>Swasa</dc:creator>
  <cp:lastModifiedBy>User</cp:lastModifiedBy>
  <cp:revision>1</cp:revision>
  <dcterms:created xsi:type="dcterms:W3CDTF">2024-09-17T14:19:20Z</dcterms:created>
  <dcterms:modified xsi:type="dcterms:W3CDTF">2024-09-17T14:21:31Z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2017-04-11T00:00:00Z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2024-09-17T00:00:00Z</vt:filetime>
  </property>
  <property fmtid="{D5CDD505-2E9C-101B-9397-08002B2CF9AE}" pid="5" name="Producer">
    <vt:lpwstr>Microsoft® PowerPoint® 2013</vt:lpwstr>
  </property>
</Properties>
</file>