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973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541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3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1863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1626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424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8231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8551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45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47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121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434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061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257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415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9561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976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91C8D5A-CB4F-461D-8BA0-B32E433A324B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3FBC8E-2F7A-463C-BBB9-1FECD91E06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989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66F471-556D-494D-9CD9-E953C20F298C}"/>
              </a:ext>
            </a:extLst>
          </p:cNvPr>
          <p:cNvSpPr txBox="1"/>
          <p:nvPr/>
        </p:nvSpPr>
        <p:spPr>
          <a:xfrm>
            <a:off x="4560163" y="0"/>
            <a:ext cx="39446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Septicemia</a:t>
            </a:r>
            <a:r>
              <a:rPr lang="en-IN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55BA42-127E-413C-8279-85FBA2EF39C7}"/>
              </a:ext>
            </a:extLst>
          </p:cNvPr>
          <p:cNvSpPr txBox="1"/>
          <p:nvPr/>
        </p:nvSpPr>
        <p:spPr>
          <a:xfrm>
            <a:off x="1748900" y="2139519"/>
            <a:ext cx="5415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241517-2180-49B5-8248-D4A43CD7458C}"/>
              </a:ext>
            </a:extLst>
          </p:cNvPr>
          <p:cNvSpPr txBox="1"/>
          <p:nvPr/>
        </p:nvSpPr>
        <p:spPr>
          <a:xfrm>
            <a:off x="8069800" y="5752730"/>
            <a:ext cx="4243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002060"/>
                </a:solidFill>
                <a:latin typeface="Bodoni MT Black" panose="02070A03080606020203" pitchFamily="18" charset="0"/>
              </a:rPr>
              <a:t>By Animesh Das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8A4C0F-64C7-43E2-92A2-CC4F92C73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800" y="1151992"/>
            <a:ext cx="3944645" cy="2682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C3649F-0D7C-4E2D-BF9D-601DCB526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763" y="3630550"/>
            <a:ext cx="3480880" cy="1740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120147-F824-4B18-97CD-9E2748B7E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907" y="773719"/>
            <a:ext cx="1398372" cy="116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89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58DB7-7261-422B-8A70-2E5C6BE7B5EF}"/>
              </a:ext>
            </a:extLst>
          </p:cNvPr>
          <p:cNvSpPr txBox="1"/>
          <p:nvPr/>
        </p:nvSpPr>
        <p:spPr>
          <a:xfrm>
            <a:off x="5273335" y="0"/>
            <a:ext cx="2432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627AC5-69EF-4E80-9BFD-3612CAF884BC}"/>
              </a:ext>
            </a:extLst>
          </p:cNvPr>
          <p:cNvSpPr txBox="1"/>
          <p:nvPr/>
        </p:nvSpPr>
        <p:spPr>
          <a:xfrm>
            <a:off x="2175029" y="1322773"/>
            <a:ext cx="55307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Physical examination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low blood pressure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Low body temperature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Microbiological analysis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blood culture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89858-18EA-4CD7-9748-6B8109F979F1}"/>
              </a:ext>
            </a:extLst>
          </p:cNvPr>
          <p:cNvSpPr txBox="1"/>
          <p:nvPr/>
        </p:nvSpPr>
        <p:spPr>
          <a:xfrm>
            <a:off x="7341833" y="1322773"/>
            <a:ext cx="43589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Urine culture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Blood test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Arterial blood gas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platelet count CBC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9D4ACB-570A-4A80-8D62-BA8312375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499" y="4971540"/>
            <a:ext cx="2590800" cy="1762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C0C54A-9654-49E0-B699-507B57691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011" y="499059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6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E4924B-DE15-4CF9-869A-E3CC6B362177}"/>
              </a:ext>
            </a:extLst>
          </p:cNvPr>
          <p:cNvSpPr txBox="1"/>
          <p:nvPr/>
        </p:nvSpPr>
        <p:spPr>
          <a:xfrm>
            <a:off x="4962617" y="0"/>
            <a:ext cx="3568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8A670C3-B6E2-4969-A809-8742BEC623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458954"/>
              </p:ext>
            </p:extLst>
          </p:nvPr>
        </p:nvGraphicFramePr>
        <p:xfrm>
          <a:off x="2045808" y="843953"/>
          <a:ext cx="9406386" cy="572282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703193">
                  <a:extLst>
                    <a:ext uri="{9D8B030D-6E8A-4147-A177-3AD203B41FA5}">
                      <a16:colId xmlns:a16="http://schemas.microsoft.com/office/drawing/2014/main" val="2832682787"/>
                    </a:ext>
                  </a:extLst>
                </a:gridCol>
                <a:gridCol w="4703193">
                  <a:extLst>
                    <a:ext uri="{9D8B030D-6E8A-4147-A177-3AD203B41FA5}">
                      <a16:colId xmlns:a16="http://schemas.microsoft.com/office/drawing/2014/main" val="143777979"/>
                    </a:ext>
                  </a:extLst>
                </a:gridCol>
              </a:tblGrid>
              <a:tr h="595478">
                <a:tc>
                  <a:txBody>
                    <a:bodyPr/>
                    <a:lstStyle/>
                    <a:p>
                      <a:r>
                        <a:rPr lang="en-IN" sz="2400" i="1" dirty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</a:rPr>
                        <a:t>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i="1" dirty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</a:rPr>
                        <a:t>      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825187"/>
                  </a:ext>
                </a:extLst>
              </a:tr>
              <a:tr h="1397380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Bookman Old Style" panose="02050604050505020204" pitchFamily="18" charset="0"/>
                        </a:rPr>
                        <a:t>Antibiotics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Bookman Old Style" panose="02050604050505020204" pitchFamily="18" charset="0"/>
                        </a:rPr>
                        <a:t>  Ampicillin , penicillin's, fluoroquinolones, cephalosporins, macrolides, beta-lactams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894305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68892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944552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5872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1465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228124"/>
                  </a:ext>
                </a:extLst>
              </a:tr>
              <a:tr h="595478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99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945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62458-D394-42E6-B774-B591691FA9D9}"/>
              </a:ext>
            </a:extLst>
          </p:cNvPr>
          <p:cNvSpPr txBox="1"/>
          <p:nvPr/>
        </p:nvSpPr>
        <p:spPr>
          <a:xfrm>
            <a:off x="5015883" y="0"/>
            <a:ext cx="3666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DCAB0C-4197-4824-A52A-E95583B1DD20}"/>
              </a:ext>
            </a:extLst>
          </p:cNvPr>
          <p:cNvSpPr txBox="1"/>
          <p:nvPr/>
        </p:nvSpPr>
        <p:spPr>
          <a:xfrm>
            <a:off x="2787588" y="1686757"/>
            <a:ext cx="63564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Cardiopulmonary complication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Renal complication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Coagulopathy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Neurological complications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15E5C6-7982-4584-B515-A734525E6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077" y="4445240"/>
            <a:ext cx="3536117" cy="23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43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CBD37E-268F-4E71-B0E7-242C629401A7}"/>
              </a:ext>
            </a:extLst>
          </p:cNvPr>
          <p:cNvSpPr txBox="1"/>
          <p:nvPr/>
        </p:nvSpPr>
        <p:spPr>
          <a:xfrm>
            <a:off x="5113537" y="0"/>
            <a:ext cx="266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1F4212-8DB9-4BE3-B0F2-AA99F54EDEEB}"/>
              </a:ext>
            </a:extLst>
          </p:cNvPr>
          <p:cNvSpPr txBox="1"/>
          <p:nvPr/>
        </p:nvSpPr>
        <p:spPr>
          <a:xfrm>
            <a:off x="2823099" y="1597981"/>
            <a:ext cx="51934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Berlin Sans FB Demi" panose="020E0802020502020306" pitchFamily="34" charset="0"/>
              </a:rPr>
              <a:t> Treating Wounds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Berlin Sans FB Demi" panose="020E0802020502020306" pitchFamily="34" charset="0"/>
              </a:rPr>
              <a:t> Treating infection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Berlin Sans FB Demi" panose="020E0802020502020306" pitchFamily="34" charset="0"/>
              </a:rPr>
              <a:t> Regular dental check up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B7B7E-944D-46E5-99D5-8B25755D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168" y="3838945"/>
            <a:ext cx="3019055" cy="301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0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46B49F-A390-4E26-B55B-6CB4B26E42F5}"/>
              </a:ext>
            </a:extLst>
          </p:cNvPr>
          <p:cNvSpPr txBox="1"/>
          <p:nvPr/>
        </p:nvSpPr>
        <p:spPr>
          <a:xfrm>
            <a:off x="4394446" y="1837679"/>
            <a:ext cx="65872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Thank </a:t>
            </a:r>
          </a:p>
          <a:p>
            <a:r>
              <a:rPr lang="en-IN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anose="02070A03080606020203" pitchFamily="18" charset="0"/>
              </a:rPr>
              <a:t>           you </a:t>
            </a:r>
          </a:p>
        </p:txBody>
      </p:sp>
    </p:spTree>
    <p:extLst>
      <p:ext uri="{BB962C8B-B14F-4D97-AF65-F5344CB8AC3E}">
        <p14:creationId xmlns:p14="http://schemas.microsoft.com/office/powerpoint/2010/main" val="274916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5E2B24-C06C-492E-888A-991F43ED4CB6}"/>
              </a:ext>
            </a:extLst>
          </p:cNvPr>
          <p:cNvSpPr txBox="1"/>
          <p:nvPr/>
        </p:nvSpPr>
        <p:spPr>
          <a:xfrm>
            <a:off x="5157926" y="0"/>
            <a:ext cx="3009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ACEECC-87C1-499E-8557-697ED32FEF3A}"/>
              </a:ext>
            </a:extLst>
          </p:cNvPr>
          <p:cNvSpPr txBox="1"/>
          <p:nvPr/>
        </p:nvSpPr>
        <p:spPr>
          <a:xfrm>
            <a:off x="1447060" y="967666"/>
            <a:ext cx="109816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an infection of a life threatening complication , also called as Sepsis , it occur when chemicals released in the blood stream to flight an infection trigger inflammation through out the body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BA4E73-4269-41B4-BD2C-5676B0427F7D}"/>
              </a:ext>
            </a:extLst>
          </p:cNvPr>
          <p:cNvSpPr txBox="1"/>
          <p:nvPr/>
        </p:nvSpPr>
        <p:spPr>
          <a:xfrm>
            <a:off x="1997476" y="3240350"/>
            <a:ext cx="8824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latin typeface="Elephant" panose="02020904090505020303" pitchFamily="18" charset="0"/>
              </a:rPr>
              <a:t>Causative Agent -- Staphylococcus aureus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9544BC-9B00-4259-8E32-44D68F7F3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444" y="4404017"/>
            <a:ext cx="3574283" cy="2378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A13631-8D00-433A-B636-8D4733DFC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791" y="4075960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E5CD0B-E9DA-4AF2-9D27-24551FC4A618}"/>
              </a:ext>
            </a:extLst>
          </p:cNvPr>
          <p:cNvSpPr txBox="1"/>
          <p:nvPr/>
        </p:nvSpPr>
        <p:spPr>
          <a:xfrm>
            <a:off x="4199139" y="0"/>
            <a:ext cx="481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1F3AB8-C2D1-4163-8FFD-833F19BF958F}"/>
              </a:ext>
            </a:extLst>
          </p:cNvPr>
          <p:cNvSpPr txBox="1"/>
          <p:nvPr/>
        </p:nvSpPr>
        <p:spPr>
          <a:xfrm>
            <a:off x="2015231" y="1429304"/>
            <a:ext cx="7066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There are three type of Septicemia --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76461-4633-400A-8C7A-E7C53B9B9F9A}"/>
              </a:ext>
            </a:extLst>
          </p:cNvPr>
          <p:cNvSpPr txBox="1"/>
          <p:nvPr/>
        </p:nvSpPr>
        <p:spPr>
          <a:xfrm>
            <a:off x="3204839" y="2539014"/>
            <a:ext cx="6125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Eras Demi ITC" panose="020B0805030504020804" pitchFamily="34" charset="0"/>
              </a:rPr>
              <a:t> postoperative Septicemia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Eras Demi ITC" panose="020B0805030504020804" pitchFamily="34" charset="0"/>
              </a:rPr>
              <a:t> Bacterial Septicemia 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Eras Demi ITC" panose="020B0805030504020804" pitchFamily="34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Eras Demi ITC" panose="020B0805030504020804" pitchFamily="34" charset="0"/>
              </a:rPr>
              <a:t> Meningococcal Septicemia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29BB7C-9D21-4E5F-9075-4ED0CCD27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774" y="4599326"/>
            <a:ext cx="3267446" cy="217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1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862F4D-9E13-4DA7-9804-518F1DDFD78C}"/>
              </a:ext>
            </a:extLst>
          </p:cNvPr>
          <p:cNvSpPr txBox="1"/>
          <p:nvPr/>
        </p:nvSpPr>
        <p:spPr>
          <a:xfrm>
            <a:off x="4722921" y="0"/>
            <a:ext cx="396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3E20A-E921-4CB9-84EE-C9A969A5EC65}"/>
              </a:ext>
            </a:extLst>
          </p:cNvPr>
          <p:cNvSpPr txBox="1"/>
          <p:nvPr/>
        </p:nvSpPr>
        <p:spPr>
          <a:xfrm>
            <a:off x="2041864" y="1171853"/>
            <a:ext cx="97417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Calisto MT" panose="02040603050505030304" pitchFamily="18" charset="0"/>
              </a:rPr>
              <a:t>Sepsis is present in 30% to 50% of hospitalizations that culminate in death.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Calisto MT" panose="02040603050505030304" pitchFamily="18" charset="0"/>
              </a:rPr>
              <a:t>Sepsis affects approximately 1.7 million adults in the United States each year.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latin typeface="Calisto MT" panose="02040603050505030304" pitchFamily="18" charset="0"/>
              </a:rPr>
              <a:t> Sepsis zone – united sates , Russia , Africa , India .  </a:t>
            </a:r>
            <a:r>
              <a:rPr lang="en-IN" sz="2800" dirty="0">
                <a:latin typeface="Calisto MT" panose="0204060305050503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AC46A7-53FF-40DE-97A5-7B7BEDCB1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942" y="4449072"/>
            <a:ext cx="3843199" cy="23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5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4B706E-B720-47D2-B1BA-12DF924DA92C}"/>
              </a:ext>
            </a:extLst>
          </p:cNvPr>
          <p:cNvSpPr txBox="1"/>
          <p:nvPr/>
        </p:nvSpPr>
        <p:spPr>
          <a:xfrm>
            <a:off x="4181383" y="0"/>
            <a:ext cx="5078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BE1D2C-6970-4543-B58F-B83F5516F8D8}"/>
              </a:ext>
            </a:extLst>
          </p:cNvPr>
          <p:cNvSpPr txBox="1"/>
          <p:nvPr/>
        </p:nvSpPr>
        <p:spPr>
          <a:xfrm>
            <a:off x="2317072" y="1109709"/>
            <a:ext cx="668488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Fever or abnormal low body temperature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Rapid breathing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Rapid heartbeats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Changes in mental status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low blood pressure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Skin discolouration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Dyspnoea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Thrombocytopenia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Chilis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Pneumonia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Impact" panose="020B0806030902050204" pitchFamily="34" charset="0"/>
              </a:rPr>
              <a:t> Urinary infection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1E368-CBD3-4730-BC49-FE6F8F049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648" y="3270685"/>
            <a:ext cx="3435983" cy="343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7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C47D66-58A3-4B89-846E-30EFCB73E9DC}"/>
              </a:ext>
            </a:extLst>
          </p:cNvPr>
          <p:cNvSpPr txBox="1"/>
          <p:nvPr/>
        </p:nvSpPr>
        <p:spPr>
          <a:xfrm>
            <a:off x="5104661" y="0"/>
            <a:ext cx="3098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19071F-773E-4E8D-AC76-5889692F8A31}"/>
              </a:ext>
            </a:extLst>
          </p:cNvPr>
          <p:cNvSpPr txBox="1"/>
          <p:nvPr/>
        </p:nvSpPr>
        <p:spPr>
          <a:xfrm>
            <a:off x="2032987" y="1145220"/>
            <a:ext cx="96855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Older age.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Infancy.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Compromised immune system.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Diabetes.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Chronic kidney or liver disease.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Admission to intensive care unit or longer hospital stays.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Invasive devices, such as intravenous catheters or breathing tubes.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dirty="0">
                <a:latin typeface="Bookman Old Style" panose="02050604050505020204" pitchFamily="18" charset="0"/>
              </a:rPr>
              <a:t>Previous use of antibiotics or corticosteroids</a:t>
            </a:r>
            <a:r>
              <a:rPr lang="en-IN" sz="28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20CAF3-4417-45DF-914A-63D6A49F3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812" y="898402"/>
            <a:ext cx="3212654" cy="17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6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6B875F-0119-4CB5-9959-61E658698B5C}"/>
              </a:ext>
            </a:extLst>
          </p:cNvPr>
          <p:cNvSpPr txBox="1"/>
          <p:nvPr/>
        </p:nvSpPr>
        <p:spPr>
          <a:xfrm>
            <a:off x="4289394" y="0"/>
            <a:ext cx="5254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E455A7-36FA-4BCD-8159-4D946E678D81}"/>
              </a:ext>
            </a:extLst>
          </p:cNvPr>
          <p:cNvSpPr txBox="1"/>
          <p:nvPr/>
        </p:nvSpPr>
        <p:spPr>
          <a:xfrm>
            <a:off x="2459115" y="1740023"/>
            <a:ext cx="699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Direct person to person contact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Indirect transmission through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Transmission through air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B0DBA8-769A-4348-BC7E-625E59EE3F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9" t="17882"/>
          <a:stretch/>
        </p:blipFill>
        <p:spPr>
          <a:xfrm>
            <a:off x="7419185" y="3546450"/>
            <a:ext cx="4627399" cy="31911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B24E74-16AA-48D8-94BA-C20DEB92F8F9}"/>
              </a:ext>
            </a:extLst>
          </p:cNvPr>
          <p:cNvSpPr/>
          <p:nvPr/>
        </p:nvSpPr>
        <p:spPr>
          <a:xfrm>
            <a:off x="2144697" y="820608"/>
            <a:ext cx="9543496" cy="6835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Bookman Old Style" panose="02050604050505020204" pitchFamily="18" charset="0"/>
              </a:rPr>
              <a:t>Incubation period -- </a:t>
            </a:r>
            <a:r>
              <a:rPr lang="en-US" sz="2800" dirty="0">
                <a:latin typeface="Bookman Old Style" panose="02050604050505020204" pitchFamily="18" charset="0"/>
              </a:rPr>
              <a:t>develop within 24 hours of birth</a:t>
            </a:r>
            <a:r>
              <a:rPr lang="en-IN" sz="28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366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82D696-C25D-4540-A217-7271860B0CA8}"/>
              </a:ext>
            </a:extLst>
          </p:cNvPr>
          <p:cNvSpPr txBox="1"/>
          <p:nvPr/>
        </p:nvSpPr>
        <p:spPr>
          <a:xfrm>
            <a:off x="4492101" y="0"/>
            <a:ext cx="4154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1BEA87-F4CD-4833-B442-D3AF1B024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066" y="825623"/>
            <a:ext cx="9712171" cy="56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59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7C66BC-FAA2-4E69-AAF1-5DC56FAFC077}"/>
              </a:ext>
            </a:extLst>
          </p:cNvPr>
          <p:cNvSpPr txBox="1"/>
          <p:nvPr/>
        </p:nvSpPr>
        <p:spPr>
          <a:xfrm>
            <a:off x="5157927" y="0"/>
            <a:ext cx="4669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F320DA-44F7-4CD5-826F-DAF18E9F14E6}"/>
              </a:ext>
            </a:extLst>
          </p:cNvPr>
          <p:cNvSpPr txBox="1"/>
          <p:nvPr/>
        </p:nvSpPr>
        <p:spPr>
          <a:xfrm>
            <a:off x="3373514" y="1553592"/>
            <a:ext cx="47406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ritannic Bold" panose="020B0903060703020204" pitchFamily="34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385158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109</TotalTime>
  <Words>304</Words>
  <Application>Microsoft Office PowerPoint</Application>
  <PresentationFormat>Widescreen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Algerian</vt:lpstr>
      <vt:lpstr>Arial</vt:lpstr>
      <vt:lpstr>Arial Black</vt:lpstr>
      <vt:lpstr>Arial Rounded MT Bold</vt:lpstr>
      <vt:lpstr>Berlin Sans FB Demi</vt:lpstr>
      <vt:lpstr>Bodoni MT Black</vt:lpstr>
      <vt:lpstr>Bookman Old Style</vt:lpstr>
      <vt:lpstr>Britannic Bold</vt:lpstr>
      <vt:lpstr>Calisto MT</vt:lpstr>
      <vt:lpstr>Corbel</vt:lpstr>
      <vt:lpstr>Courier New</vt:lpstr>
      <vt:lpstr>Elephant</vt:lpstr>
      <vt:lpstr>Eras Demi ITC</vt:lpstr>
      <vt:lpstr>Impact</vt:lpstr>
      <vt:lpstr>Segoe UI Black</vt:lpstr>
      <vt:lpstr>Wingdings</vt:lpstr>
      <vt:lpstr>Parallax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2021-12-06T19:08:20Z</dcterms:created>
  <dcterms:modified xsi:type="dcterms:W3CDTF">2021-12-08T16:40:22Z</dcterms:modified>
</cp:coreProperties>
</file>