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16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mbri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mbri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mbri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mbri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mbri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mbri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mbri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mbri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mbria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3" autoAdjust="0"/>
    <p:restoredTop sz="94660"/>
  </p:normalViewPr>
  <p:slideViewPr>
    <p:cSldViewPr>
      <p:cViewPr varScale="1">
        <p:scale>
          <a:sx n="70" d="100"/>
          <a:sy n="70" d="100"/>
        </p:scale>
        <p:origin x="69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3DBFD-A52A-4865-BC42-167420ECB6B9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DFD00-0316-4336-ACCB-37745946E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8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FB7392-F125-419C-B928-EC21739545E7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BAB9DF-CA08-4913-A43B-BD214190E5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507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547142-B8FE-4C8C-B34F-383BD3F53245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A2CB9-9656-4725-B699-81A93CDE92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8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936724-A4B7-4A03-85A3-A35A960D1CFB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4C8085-D3D4-4234-AF3E-692E69D684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61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5F27CC-E1CA-4C79-B106-246F7444D3B9}" type="datetime1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8518EF-8219-44E4-9411-6EFD6C4CD38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881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22619A-5189-42CE-9A65-A3F8DB280D1F}" type="datetime1">
              <a:rPr lang="en-US" smtClean="0"/>
              <a:t>9/13/2024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017964-B2C8-4684-B974-EA7F367FFE7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839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85A674-7103-4325-9196-1ECBB247B0AB}" type="datetime1">
              <a:rPr lang="en-US" smtClean="0"/>
              <a:t>9/13/2024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3B7C16-D63A-46EF-ACDB-1828FCA6E0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9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BDC14B-0038-4E76-B565-3DCF8F0B3B3C}" type="datetime1">
              <a:rPr lang="en-US" smtClean="0"/>
              <a:t>9/13/2024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607F3E-E751-4EFE-8163-219B2E8B68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052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AA01F9-18A1-47CD-95CA-D4E22E25477F}" type="datetime1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CAAB61-71A6-4834-9DC2-92CFCDDE52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4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972E30-9583-4215-815E-12913DE8AFE0}" type="datetime1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6C104-DAD8-4A61-BD60-00E77265C0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7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9324B9-3D44-44EC-B425-F6F80B9902A4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4EFA1A-14DA-41CE-B517-B9D1EA18515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0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1A89D3-5C53-4CBF-84B2-1CAA3DBE758F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6A724B-1C60-4788-9101-698E411906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1873B38-B02D-4EAA-B19E-7BE9B2D5F49F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3469E57-6A17-48B2-A0FB-ACC8DCADC6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 rot="19785359">
            <a:off x="1692811" y="2821135"/>
            <a:ext cx="868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</a:t>
            </a:r>
            <a:endParaRPr lang="en-US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79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0700000">
            <a:off x="1782764" y="1509713"/>
            <a:ext cx="5984875" cy="16049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Spondylitis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3612">
            <a:off x="4822179" y="3145779"/>
            <a:ext cx="3048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BAB9DF-CA08-4913-A43B-BD214190E51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7100000">
            <a:off x="889794" y="2921794"/>
            <a:ext cx="5065712" cy="16954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bg2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4868864" y="695326"/>
            <a:ext cx="4975225" cy="5895975"/>
          </a:xfrm>
        </p:spPr>
        <p:txBody>
          <a:bodyPr/>
          <a:lstStyle/>
          <a:p>
            <a:pPr marL="0" indent="0" algn="just" fontAlgn="auto">
              <a:buNone/>
              <a:defRPr/>
            </a:pPr>
            <a:r>
              <a:rPr lang="en-US" b="1" i="1" dirty="0">
                <a:solidFill>
                  <a:schemeClr val="bg2"/>
                </a:solidFill>
              </a:rPr>
              <a:t>Definition</a:t>
            </a:r>
            <a:r>
              <a:rPr lang="en-US" b="1" dirty="0">
                <a:solidFill>
                  <a:schemeClr val="bg2"/>
                </a:solidFill>
              </a:rPr>
              <a:t>:</a:t>
            </a:r>
          </a:p>
          <a:p>
            <a:pPr marL="0" indent="0" algn="just" fontAlgn="auto">
              <a:buNone/>
              <a:defRPr/>
            </a:pPr>
            <a:r>
              <a:rPr lang="en-US" b="1" dirty="0">
                <a:solidFill>
                  <a:schemeClr val="tx2"/>
                </a:solidFill>
              </a:rPr>
              <a:t>Spondylitis:</a:t>
            </a:r>
            <a:r>
              <a:rPr lang="en-US" dirty="0">
                <a:solidFill>
                  <a:schemeClr val="tx2"/>
                </a:solidFill>
              </a:rPr>
              <a:t> Inflammation of one or multiple bony vertebrae of the spine.</a:t>
            </a:r>
          </a:p>
          <a:p>
            <a:pPr marL="0" indent="0" algn="just" fontAlgn="auto">
              <a:buNone/>
              <a:defRPr/>
            </a:pP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endParaRPr lang="en-US" dirty="0">
              <a:solidFill>
                <a:schemeClr val="tx2"/>
              </a:solidFill>
            </a:endParaRPr>
          </a:p>
          <a:p>
            <a:pPr marL="365760" indent="-365760" algn="just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 These diseases are forms of inflammatory arthritis that primarily affect the spine, although other joints and organ.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  <a:p>
            <a:pPr marL="0" indent="0" algn="just" fontAlgn="auto">
              <a:buNone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A2CB9-9656-4725-B699-81A93CDE927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813982">
            <a:off x="5984875" y="-404813"/>
            <a:ext cx="5842000" cy="1695451"/>
          </a:xfrm>
        </p:spPr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bg2"/>
                </a:solidFill>
              </a:rPr>
              <a:t>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5149851" y="1049338"/>
            <a:ext cx="4659313" cy="5078412"/>
          </a:xfrm>
        </p:spPr>
        <p:txBody>
          <a:bodyPr>
            <a:normAutofit fontScale="77500" lnSpcReduction="20000"/>
          </a:bodyPr>
          <a:lstStyle/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Back pain</a:t>
            </a: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Leg pain</a:t>
            </a: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Hip pain </a:t>
            </a: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Spinal deformity</a:t>
            </a: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Abnormal spinal curvature</a:t>
            </a: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 Back </a:t>
            </a:r>
            <a:r>
              <a:rPr lang="en-US" dirty="0" err="1">
                <a:solidFill>
                  <a:schemeClr val="tx2"/>
                </a:solidFill>
              </a:rPr>
              <a:t>paraesthesiae</a:t>
            </a:r>
            <a:endParaRPr lang="en-US" dirty="0">
              <a:solidFill>
                <a:schemeClr val="tx2"/>
              </a:solidFill>
            </a:endParaRP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Thigh </a:t>
            </a:r>
            <a:r>
              <a:rPr lang="en-US" dirty="0" err="1">
                <a:solidFill>
                  <a:schemeClr val="tx2"/>
                </a:solidFill>
              </a:rPr>
              <a:t>paraesthesiae</a:t>
            </a:r>
            <a:endParaRPr lang="en-US" dirty="0">
              <a:solidFill>
                <a:schemeClr val="tx2"/>
              </a:solidFill>
            </a:endParaRP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Leg </a:t>
            </a:r>
            <a:r>
              <a:rPr lang="en-US" dirty="0" err="1">
                <a:solidFill>
                  <a:schemeClr val="tx2"/>
                </a:solidFill>
              </a:rPr>
              <a:t>paraesthesiae</a:t>
            </a:r>
            <a:endParaRPr lang="en-US" dirty="0">
              <a:solidFill>
                <a:schemeClr val="tx2"/>
              </a:solidFill>
            </a:endParaRP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 Bowel incontinence</a:t>
            </a: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Bladder incontinence </a:t>
            </a: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Sexual dysfunction</a:t>
            </a: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Decreased mobility </a:t>
            </a: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Pain on movement</a:t>
            </a: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Decreased leg muscle strength</a:t>
            </a: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2760">
            <a:off x="9167813" y="180976"/>
            <a:ext cx="1371600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8868">
            <a:off x="7901580" y="1154832"/>
            <a:ext cx="1265238" cy="139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6482">
            <a:off x="9184274" y="1618969"/>
            <a:ext cx="1286788" cy="1364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4365">
            <a:off x="8361247" y="2855614"/>
            <a:ext cx="1025662" cy="132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6820">
            <a:off x="1672407" y="898917"/>
            <a:ext cx="1670343" cy="14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6339">
            <a:off x="3366967" y="1381780"/>
            <a:ext cx="1463331" cy="1450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2595">
            <a:off x="9362014" y="3328416"/>
            <a:ext cx="1142934" cy="134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6367">
            <a:off x="8172466" y="4386263"/>
            <a:ext cx="1403223" cy="1566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A2CB9-9656-4725-B699-81A93CDE927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7100000">
            <a:off x="889794" y="2921794"/>
            <a:ext cx="5065712" cy="16954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bg2"/>
                </a:solidFill>
              </a:rPr>
              <a:t>Types of Spondylitis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5003801" y="960439"/>
            <a:ext cx="4657725" cy="5076825"/>
          </a:xfrm>
        </p:spPr>
        <p:txBody>
          <a:bodyPr/>
          <a:lstStyle/>
          <a:p>
            <a:pPr marL="365760" indent="-365760" fontAlgn="auto">
              <a:buFont typeface="Arial"/>
              <a:buChar char="•"/>
              <a:defRPr/>
            </a:pPr>
            <a:r>
              <a:rPr lang="en-US" dirty="0" err="1">
                <a:solidFill>
                  <a:schemeClr val="tx2"/>
                </a:solidFill>
              </a:rPr>
              <a:t>Ankylosing</a:t>
            </a:r>
            <a:r>
              <a:rPr lang="en-US" dirty="0">
                <a:solidFill>
                  <a:schemeClr val="tx2"/>
                </a:solidFill>
              </a:rPr>
              <a:t> Spondylitis</a:t>
            </a:r>
          </a:p>
          <a:p>
            <a:pPr marL="365760" indent="-365760" fontAlgn="auto">
              <a:buFont typeface="Arial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Hypertrophic spondylitis </a:t>
            </a:r>
          </a:p>
          <a:p>
            <a:pPr marL="365760" indent="-365760" fontAlgn="auto">
              <a:buFont typeface="Arial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Post-traumatic spondylitis </a:t>
            </a:r>
          </a:p>
          <a:p>
            <a:pPr marL="365760" indent="-365760" fontAlgn="auto">
              <a:buFont typeface="Arial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Traumatic spondylitis - caused by vertebral injury. </a:t>
            </a:r>
          </a:p>
          <a:p>
            <a:pPr marL="365760" indent="-365760" fontAlgn="auto">
              <a:buFont typeface="Arial"/>
              <a:buChar char="•"/>
              <a:defRPr/>
            </a:pPr>
            <a:r>
              <a:rPr lang="en-US" dirty="0" err="1">
                <a:solidFill>
                  <a:schemeClr val="tx2"/>
                </a:solidFill>
              </a:rPr>
              <a:t>Tuberculous</a:t>
            </a:r>
            <a:r>
              <a:rPr lang="en-US" dirty="0">
                <a:solidFill>
                  <a:schemeClr val="tx2"/>
                </a:solidFill>
              </a:rPr>
              <a:t> spondylitis - caused by spinal tuberculosis. </a:t>
            </a:r>
          </a:p>
          <a:p>
            <a:pPr marL="0" indent="0" fontAlgn="auto">
              <a:buNone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A2CB9-9656-4725-B699-81A93CDE927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7100000">
            <a:off x="1243013" y="3382963"/>
            <a:ext cx="5065712" cy="9636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4991101" y="735014"/>
            <a:ext cx="4657725" cy="5614987"/>
          </a:xfrm>
        </p:spPr>
        <p:txBody>
          <a:bodyPr>
            <a:normAutofit fontScale="85000" lnSpcReduction="20000"/>
          </a:bodyPr>
          <a:lstStyle/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Typical symptoms, family history, and the presence of HLA-B27 strongly suggest </a:t>
            </a:r>
            <a:r>
              <a:rPr lang="en-US" dirty="0" err="1">
                <a:solidFill>
                  <a:schemeClr val="tx2"/>
                </a:solidFill>
              </a:rPr>
              <a:t>ankylosing</a:t>
            </a:r>
            <a:r>
              <a:rPr lang="en-US" dirty="0">
                <a:solidFill>
                  <a:schemeClr val="tx2"/>
                </a:solidFill>
              </a:rPr>
              <a:t> spondylitis. </a:t>
            </a:r>
          </a:p>
          <a:p>
            <a:pPr marL="0" indent="0" algn="ctr" fontAlgn="auto">
              <a:buNone/>
              <a:defRPr/>
            </a:pPr>
            <a:r>
              <a:rPr lang="en-US" b="1" dirty="0"/>
              <a:t> </a:t>
            </a:r>
            <a:r>
              <a:rPr lang="en-US" b="1" i="1" dirty="0">
                <a:solidFill>
                  <a:schemeClr val="bg2"/>
                </a:solidFill>
              </a:rPr>
              <a:t>CONFIRMING DIAGNOSIS   </a:t>
            </a:r>
          </a:p>
          <a:p>
            <a:pPr marL="0" indent="0" fontAlgn="auto">
              <a:buNone/>
              <a:defRPr/>
            </a:pPr>
            <a:r>
              <a:rPr lang="en-US" i="1" dirty="0">
                <a:solidFill>
                  <a:schemeClr val="tx2"/>
                </a:solidFill>
              </a:rPr>
              <a:t>Confirmation requires these characteristic X-ray findings: </a:t>
            </a:r>
            <a:endParaRPr lang="en-US" dirty="0">
              <a:solidFill>
                <a:schemeClr val="tx2"/>
              </a:solidFill>
            </a:endParaRP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i="1" dirty="0">
                <a:solidFill>
                  <a:schemeClr val="tx2"/>
                </a:solidFill>
              </a:rPr>
              <a:t>blurring of the bony margins of joints in the early stage. </a:t>
            </a:r>
            <a:endParaRPr lang="en-US" dirty="0">
              <a:solidFill>
                <a:schemeClr val="tx2"/>
              </a:solidFill>
            </a:endParaRP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i="1" dirty="0">
                <a:solidFill>
                  <a:schemeClr val="tx2"/>
                </a:solidFill>
              </a:rPr>
              <a:t>bilateral sacroiliac involvement. </a:t>
            </a:r>
            <a:endParaRPr lang="en-US" dirty="0">
              <a:solidFill>
                <a:schemeClr val="tx2"/>
              </a:solidFill>
            </a:endParaRP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i="1" dirty="0">
                <a:solidFill>
                  <a:schemeClr val="tx2"/>
                </a:solidFill>
              </a:rPr>
              <a:t>patchy sclerosis with superficial bony erosions. </a:t>
            </a:r>
            <a:endParaRPr lang="en-US" dirty="0">
              <a:solidFill>
                <a:schemeClr val="tx2"/>
              </a:solidFill>
            </a:endParaRP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i="1" dirty="0">
                <a:solidFill>
                  <a:schemeClr val="tx2"/>
                </a:solidFill>
              </a:rPr>
              <a:t>eventual squaring of vertebral bodies. </a:t>
            </a:r>
            <a:endParaRPr lang="en-US" dirty="0">
              <a:solidFill>
                <a:schemeClr val="tx2"/>
              </a:solidFill>
            </a:endParaRPr>
          </a:p>
          <a:p>
            <a:pPr marL="365760" indent="-365760" fontAlgn="auto">
              <a:buFont typeface="Arial" pitchFamily="34" charset="0"/>
              <a:buChar char="•"/>
              <a:defRPr/>
            </a:pPr>
            <a:r>
              <a:rPr lang="en-US" i="1" dirty="0">
                <a:solidFill>
                  <a:schemeClr val="tx2"/>
                </a:solidFill>
              </a:rPr>
              <a:t>bamboo spine with complete </a:t>
            </a:r>
            <a:r>
              <a:rPr lang="en-US" i="1" dirty="0" err="1">
                <a:solidFill>
                  <a:schemeClr val="tx2"/>
                </a:solidFill>
              </a:rPr>
              <a:t>ankylosis</a:t>
            </a:r>
            <a:r>
              <a:rPr lang="en-US" i="1" dirty="0">
                <a:solidFill>
                  <a:schemeClr val="tx2"/>
                </a:solidFill>
              </a:rPr>
              <a:t>.</a:t>
            </a:r>
            <a:endParaRPr lang="en-US" dirty="0">
              <a:solidFill>
                <a:schemeClr val="tx2"/>
              </a:solidFill>
            </a:endParaRPr>
          </a:p>
          <a:p>
            <a:pPr marL="365760" indent="-365760" fontAlgn="auto"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A2CB9-9656-4725-B699-81A93CDE927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7100000">
            <a:off x="889794" y="2921794"/>
            <a:ext cx="5065712" cy="169545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400" dirty="0">
                <a:solidFill>
                  <a:schemeClr val="bg2">
                    <a:lumMod val="75000"/>
                  </a:schemeClr>
                </a:solidFill>
              </a:rPr>
              <a:t>Treatment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5073203" y="-93309"/>
            <a:ext cx="4657725" cy="5075009"/>
          </a:xfrm>
        </p:spPr>
        <p:txBody>
          <a:bodyPr>
            <a:normAutofit/>
          </a:bodyPr>
          <a:lstStyle/>
          <a:p>
            <a:pPr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No treatment reliably stops progression of this disease.</a:t>
            </a:r>
          </a:p>
          <a:p>
            <a:pPr fontAlgn="auto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So management aims to further deformity .</a:t>
            </a:r>
          </a:p>
          <a:p>
            <a:pPr marL="0" indent="0" fontAlgn="auto">
              <a:buNone/>
              <a:defRPr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[good posture, stretching and deep breathing exercises.] </a:t>
            </a:r>
          </a:p>
        </p:txBody>
      </p:sp>
      <p:pic>
        <p:nvPicPr>
          <p:cNvPr id="3074" name="Picture 2" descr="C:\Users\Dr.Rana\Downloads\gp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255" y="4506058"/>
            <a:ext cx="2514600" cy="1390477"/>
          </a:xfrm>
          <a:prstGeom prst="rect">
            <a:avLst/>
          </a:prstGeom>
          <a:noFill/>
          <a:effectLst>
            <a:glow rad="127000">
              <a:schemeClr val="bg2">
                <a:lumMod val="60000"/>
                <a:lumOff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r.Rana\Downloads\gp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4781">
            <a:off x="4634144" y="3743989"/>
            <a:ext cx="1772013" cy="1377986"/>
          </a:xfrm>
          <a:prstGeom prst="rect">
            <a:avLst/>
          </a:prstGeom>
          <a:noFill/>
          <a:effectLst>
            <a:glow rad="127000">
              <a:schemeClr val="bg2">
                <a:lumMod val="60000"/>
                <a:lumOff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r.Rana\Downloads\gp 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5392575"/>
            <a:ext cx="1968329" cy="1390650"/>
          </a:xfrm>
          <a:prstGeom prst="rect">
            <a:avLst/>
          </a:prstGeom>
          <a:noFill/>
          <a:effectLst>
            <a:glow rad="228600">
              <a:schemeClr val="tx2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A2CB9-9656-4725-B699-81A93CDE927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5066743" y="475763"/>
            <a:ext cx="4658735" cy="5569964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Yoga. 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S</a:t>
            </a:r>
            <a:r>
              <a:rPr lang="en-US">
                <a:solidFill>
                  <a:schemeClr val="bg2">
                    <a:lumMod val="40000"/>
                    <a:lumOff val="60000"/>
                  </a:schemeClr>
                </a:solidFill>
              </a:rPr>
              <a:t>urya </a:t>
            </a:r>
            <a:r>
              <a:rPr lang="en-US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Namaskar</a:t>
            </a: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(salutation to the sun)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In some patients braces and lightweight support.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6887">
            <a:off x="6732417" y="4648200"/>
            <a:ext cx="1192383" cy="179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8029">
            <a:off x="8356911" y="4925291"/>
            <a:ext cx="21717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4200">
            <a:off x="4343400" y="4038600"/>
            <a:ext cx="20193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0772">
            <a:off x="7972857" y="617993"/>
            <a:ext cx="2257425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A2CB9-9656-4725-B699-81A93CDE927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15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15706">
            <a:off x="4745787" y="882876"/>
            <a:ext cx="5579920" cy="56015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80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Medication</a:t>
            </a:r>
          </a:p>
          <a:p>
            <a:pPr marL="0" indent="0">
              <a:buNone/>
            </a:pPr>
            <a:endParaRPr lang="en-US" sz="3800" i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Anti-inflammatory analgesics.</a:t>
            </a:r>
          </a:p>
          <a:p>
            <a:pPr marL="0" indent="0">
              <a:buNone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(aspirin, indomethacin, sulfasalazine, </a:t>
            </a:r>
            <a:r>
              <a:rPr lang="en-US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salindac</a:t>
            </a: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  <a:p>
            <a:pPr marL="0" indent="0">
              <a:buNone/>
            </a:pP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TNF inhibitors  have been shown to improve symptoms.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Corticosteroid medication/therapy.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Cytotoxic drugs that block cell  growth are use to patients are not responding/dependent on high dose of corticosteroids. 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A2CB9-9656-4725-B699-81A93CDE927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33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5070070" y="450492"/>
            <a:ext cx="4658735" cy="5595674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Severe hip involvement usually necessitates surgical hip replacement. 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Severe spinal involvement may require a spinal wedge osteotomy to separate and reposition the vertebrae.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A2CB9-9656-4725-B699-81A93CDE927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32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</a:rPr>
              <a:t>Special Consideration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Administer medications as ordered.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Apply local heat and provide massage to relieve pain.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 Assess mobility and degree of discomfort frequently.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If treatment includes surgery, provide good postoperative nursing care. </a:t>
            </a: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A2CB9-9656-4725-B699-81A93CDE927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810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5028785" y="445057"/>
            <a:ext cx="4658735" cy="59147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effectLst/>
              </a:rPr>
              <a:t>ADVISE TO PATIENT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avoid any physical activity that places undue stress on the back such as lifting heavy objects.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stand upright; to sit upright in a high, straight chair; and to avoid leaning over a desk 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sleep in a prone position on a hard mattress and to avoid using pillows under neck or knees .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avoid prolonged walking, standing, sitting, or driving 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A2CB9-9656-4725-B699-81A93CDE927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72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perform regular stretching and deep-breathing exercises and to swim regularly, if possible.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have height measured every 3 to 4 months to detect any tendency toward kyphosis.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effectLst/>
              </a:rPr>
              <a:t>seek vocational counseling if work requires standing or prolonged sitting at a desk.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A2CB9-9656-4725-B699-81A93CDE927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49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1" y="3505201"/>
            <a:ext cx="5132441" cy="274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288925"/>
            <a:ext cx="2024062" cy="336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8924"/>
            <a:ext cx="3733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607F3E-E751-4EFE-8163-219B2E8B683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13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5606923" y="1264001"/>
            <a:ext cx="4658735" cy="5077623"/>
          </a:xfrm>
        </p:spPr>
        <p:txBody>
          <a:bodyPr/>
          <a:lstStyle/>
          <a:p>
            <a:pPr marL="0" indent="0">
              <a:buNone/>
            </a:pPr>
            <a:r>
              <a:rPr lang="en-US" sz="7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THANK YOU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A2CB9-9656-4725-B699-81A93CDE927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4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441</Words>
  <Application>Microsoft Office PowerPoint</Application>
  <PresentationFormat>Widescreen</PresentationFormat>
  <Paragraphs>102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Times New Roman</vt:lpstr>
      <vt:lpstr>Office Theme</vt:lpstr>
      <vt:lpstr>Spondylitis</vt:lpstr>
      <vt:lpstr>Introduction</vt:lpstr>
      <vt:lpstr>Symptoms</vt:lpstr>
      <vt:lpstr>Types of Spondylitis</vt:lpstr>
      <vt:lpstr>Diagnosis</vt:lpstr>
      <vt:lpstr>Treatment </vt:lpstr>
      <vt:lpstr> </vt:lpstr>
      <vt:lpstr> </vt:lpstr>
      <vt:lpstr> </vt:lpstr>
      <vt:lpstr>Special Consideration</vt:lpstr>
      <vt:lpstr> </vt:lpstr>
      <vt:lpstr> </vt:lpstr>
      <vt:lpstr>PowerPoint Presentation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Spondylitis</dc:title>
  <dc:creator>Dr.Rana</dc:creator>
  <cp:lastModifiedBy>User</cp:lastModifiedBy>
  <cp:revision>34</cp:revision>
  <dcterms:created xsi:type="dcterms:W3CDTF">2011-11-22T19:25:06Z</dcterms:created>
  <dcterms:modified xsi:type="dcterms:W3CDTF">2024-09-13T12:37:40Z</dcterms:modified>
</cp:coreProperties>
</file>