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30048-343E-451C-9900-2805E0EDF228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AD1D3-7F68-41CD-BEFE-9F4893F30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82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AD1D3-7F68-41CD-BEFE-9F4893F301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793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AD1D3-7F68-41CD-BEFE-9F4893F301A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09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A942-103C-4D12-8329-9FA88445B9C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5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5703-BE82-4821-8503-F1AB3CD6774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6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D17FC-72A3-41C0-99DE-09E99657E446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16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D7DA-75E4-4DE9-A319-D4E75735DBC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9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0C34-82E7-4ED5-BC4E-AF47745B3B8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89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1695C-E18A-4F48-A274-940C4100F992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3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810A-1BDC-45CD-9CB6-543720E81084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3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893F-C2B6-44D3-AE44-0AA05498AC11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5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759BB-90C6-42DC-8AE7-F40AE497DA58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6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1280-B6EA-4F92-BF45-7EA89757E293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78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FF9C0-37DE-4F88-B14C-95F489E99365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52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66ADB-284C-47B2-A858-4AD522A5D04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88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86706" y="2081013"/>
            <a:ext cx="2419985" cy="1039514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spcBef>
                <a:spcPts val="869"/>
              </a:spcBef>
            </a:pPr>
            <a:r>
              <a:rPr sz="6700" spc="-5" dirty="0" smtClean="0"/>
              <a:t>St</a:t>
            </a:r>
            <a:r>
              <a:rPr sz="6700" spc="-130" dirty="0" smtClean="0"/>
              <a:t>r</a:t>
            </a:r>
            <a:r>
              <a:rPr sz="6700" spc="-5" dirty="0" smtClean="0"/>
              <a:t>oke</a:t>
            </a:r>
            <a:endParaRPr sz="67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4161" y="512191"/>
            <a:ext cx="350075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5" dirty="0"/>
              <a:t>Ischemic</a:t>
            </a:r>
            <a:r>
              <a:rPr sz="4000" spc="-50" dirty="0"/>
              <a:t> </a:t>
            </a:r>
            <a:r>
              <a:rPr sz="4000" spc="-15" dirty="0"/>
              <a:t>Stroke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059941" y="1622502"/>
            <a:ext cx="8018145" cy="33060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94385" indent="-343535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Ischemic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caused either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by local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thrombus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formation or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by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embolic phenomenon</a:t>
            </a:r>
            <a:r>
              <a:rPr sz="2400" b="1" dirty="0">
                <a:latin typeface="Times New Roman"/>
                <a:cs typeface="Times New Roman"/>
              </a:rPr>
              <a:t>, </a:t>
            </a:r>
            <a:r>
              <a:rPr sz="2400" b="1" spc="-10" dirty="0">
                <a:latin typeface="Times New Roman"/>
                <a:cs typeface="Times New Roman"/>
              </a:rPr>
              <a:t>resulting </a:t>
            </a:r>
            <a:r>
              <a:rPr sz="2400" b="1" spc="-5" dirty="0">
                <a:latin typeface="Times New Roman"/>
                <a:cs typeface="Times New Roman"/>
              </a:rPr>
              <a:t>in </a:t>
            </a:r>
            <a:r>
              <a:rPr sz="2400" b="1" dirty="0">
                <a:latin typeface="Times New Roman"/>
                <a:cs typeface="Times New Roman"/>
              </a:rPr>
              <a:t> occlusion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a </a:t>
            </a:r>
            <a:r>
              <a:rPr sz="2400" b="1" spc="-10" dirty="0">
                <a:latin typeface="Times New Roman"/>
                <a:cs typeface="Times New Roman"/>
              </a:rPr>
              <a:t>cerebral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artery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Atherosclerosis,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particularly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cerebral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vasculature,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important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cause,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although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30%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 </a:t>
            </a:r>
            <a:r>
              <a:rPr sz="2400" b="1" dirty="0">
                <a:latin typeface="Times New Roman"/>
                <a:cs typeface="Times New Roman"/>
              </a:rPr>
              <a:t>cryptogenic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Emboli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arise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either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from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intra-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extracranial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arteries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0" y="1622502"/>
            <a:ext cx="7924800" cy="2921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Cardiogenic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embolism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</a:t>
            </a:r>
            <a:r>
              <a:rPr sz="2400" b="1" spc="-10" dirty="0">
                <a:latin typeface="Times New Roman"/>
                <a:cs typeface="Times New Roman"/>
              </a:rPr>
              <a:t>presumed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have </a:t>
            </a:r>
            <a:r>
              <a:rPr sz="2400" b="1" spc="-10" dirty="0">
                <a:latin typeface="Times New Roman"/>
                <a:cs typeface="Times New Roman"/>
              </a:rPr>
              <a:t>occurred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if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spc="-5" dirty="0">
                <a:latin typeface="Times New Roman"/>
                <a:cs typeface="Times New Roman"/>
              </a:rPr>
              <a:t>patient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has </a:t>
            </a:r>
            <a:r>
              <a:rPr sz="2400" b="1" dirty="0">
                <a:latin typeface="Times New Roman"/>
                <a:cs typeface="Times New Roman"/>
              </a:rPr>
              <a:t>concomitant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Atrial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fibrillation,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30" dirty="0">
                <a:latin typeface="Times New Roman"/>
                <a:cs typeface="Times New Roman"/>
              </a:rPr>
              <a:t>Valvular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heart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disease,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or</a:t>
            </a:r>
            <a:endParaRPr sz="2400">
              <a:latin typeface="Times New Roman"/>
              <a:cs typeface="Times New Roman"/>
            </a:endParaRPr>
          </a:p>
          <a:p>
            <a:pPr marL="355600" marR="744220" indent="-343535"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Any </a:t>
            </a:r>
            <a:r>
              <a:rPr sz="2400" b="1" dirty="0">
                <a:latin typeface="Times New Roman"/>
                <a:cs typeface="Times New Roman"/>
              </a:rPr>
              <a:t>other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condition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heart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</a:t>
            </a:r>
            <a:r>
              <a:rPr sz="2400" b="1" spc="-5" dirty="0">
                <a:latin typeface="Times New Roman"/>
                <a:cs typeface="Times New Roman"/>
              </a:rPr>
              <a:t> can </a:t>
            </a:r>
            <a:r>
              <a:rPr sz="2400" b="1" dirty="0">
                <a:latin typeface="Times New Roman"/>
                <a:cs typeface="Times New Roman"/>
              </a:rPr>
              <a:t>lead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clot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formation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62321" y="512191"/>
            <a:ext cx="24663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spc="-5" dirty="0"/>
              <a:t>Risk</a:t>
            </a:r>
            <a:r>
              <a:rPr sz="4000" b="0" spc="-45" dirty="0"/>
              <a:t> </a:t>
            </a:r>
            <a:r>
              <a:rPr sz="4000" b="0" spc="-5" dirty="0"/>
              <a:t>factors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717040" y="1622502"/>
            <a:ext cx="7960995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42900">
              <a:spcBef>
                <a:spcPts val="100"/>
              </a:spcBef>
              <a:buFont typeface="Arial MT"/>
              <a:buChar char="•"/>
              <a:tabLst>
                <a:tab pos="393065" algn="l"/>
                <a:tab pos="393700" algn="l"/>
              </a:tabLst>
            </a:pPr>
            <a:r>
              <a:rPr sz="2400" b="1" dirty="0">
                <a:latin typeface="Times New Roman"/>
                <a:cs typeface="Times New Roman"/>
              </a:rPr>
              <a:t>Non-modifiable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markers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794385" marR="268605" lvl="1" indent="-287020">
              <a:buFont typeface="Arial MT"/>
              <a:buChar char="–"/>
              <a:tabLst>
                <a:tab pos="795020" algn="l"/>
                <a:tab pos="251079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Age </a:t>
            </a:r>
            <a:r>
              <a:rPr sz="2400" b="1" dirty="0">
                <a:latin typeface="Times New Roman"/>
                <a:cs typeface="Times New Roman"/>
              </a:rPr>
              <a:t>-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Although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 </a:t>
            </a:r>
            <a:r>
              <a:rPr sz="2400" b="1" dirty="0">
                <a:latin typeface="Times New Roman"/>
                <a:cs typeface="Times New Roman"/>
              </a:rPr>
              <a:t>often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considered</a:t>
            </a:r>
            <a:r>
              <a:rPr sz="2400" b="1" dirty="0">
                <a:latin typeface="Times New Roman"/>
                <a:cs typeface="Times New Roman"/>
              </a:rPr>
              <a:t> a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disease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elderly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1/3</a:t>
            </a:r>
            <a:r>
              <a:rPr sz="2400" b="1" spc="-7" baseline="24305" dirty="0">
                <a:latin typeface="Times New Roman"/>
                <a:cs typeface="Times New Roman"/>
              </a:rPr>
              <a:t>rd	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strokes </a:t>
            </a:r>
            <a:r>
              <a:rPr sz="2400" b="1" dirty="0">
                <a:latin typeface="Times New Roman"/>
                <a:cs typeface="Times New Roman"/>
              </a:rPr>
              <a:t>occur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in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persons </a:t>
            </a:r>
            <a:r>
              <a:rPr sz="2400" b="1" dirty="0">
                <a:latin typeface="Times New Roman"/>
                <a:cs typeface="Times New Roman"/>
              </a:rPr>
              <a:t>&lt;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65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years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0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94385" lvl="1" indent="-287020">
              <a:buFont typeface="Arial MT"/>
              <a:buChar char="–"/>
              <a:tabLst>
                <a:tab pos="795020" algn="l"/>
              </a:tabLst>
            </a:pPr>
            <a:r>
              <a:rPr sz="2400" b="1" dirty="0">
                <a:latin typeface="Times New Roman"/>
                <a:cs typeface="Times New Roman"/>
              </a:rPr>
              <a:t>Gender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-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higher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5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94385" lvl="1" indent="-287020">
              <a:spcBef>
                <a:spcPts val="5"/>
              </a:spcBef>
              <a:buFont typeface="Arial MT"/>
              <a:buChar char="–"/>
              <a:tabLst>
                <a:tab pos="795020" algn="l"/>
              </a:tabLst>
            </a:pPr>
            <a:r>
              <a:rPr sz="2400" b="1" dirty="0">
                <a:latin typeface="Times New Roman"/>
                <a:cs typeface="Times New Roman"/>
              </a:rPr>
              <a:t>R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ce -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African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Americans,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Asian-Pacif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Islanders,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794385"/>
            <a:r>
              <a:rPr sz="2400" b="1" dirty="0">
                <a:latin typeface="Times New Roman"/>
                <a:cs typeface="Times New Roman"/>
              </a:rPr>
              <a:t>Hispanics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experience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higher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death </a:t>
            </a:r>
            <a:r>
              <a:rPr sz="2400" b="1" dirty="0">
                <a:latin typeface="Times New Roman"/>
                <a:cs typeface="Times New Roman"/>
              </a:rPr>
              <a:t>rates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794385" lvl="1" indent="-287020">
              <a:spcBef>
                <a:spcPts val="5"/>
              </a:spcBef>
              <a:buFont typeface="Arial MT"/>
              <a:buChar char="–"/>
              <a:tabLst>
                <a:tab pos="795020" algn="l"/>
              </a:tabLst>
            </a:pPr>
            <a:r>
              <a:rPr sz="2400" b="1" dirty="0">
                <a:latin typeface="Times New Roman"/>
                <a:cs typeface="Times New Roman"/>
              </a:rPr>
              <a:t>Family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history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546302"/>
            <a:ext cx="8201025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Modifiable,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well-documented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756285" marR="629920" lvl="1" indent="-287020"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Hypertension—single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most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important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ischemic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0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marR="5080" lvl="1" indent="-287020"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Atrial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fibrillation—most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important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treatable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cardiac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cause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0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lvl="1" indent="-287020"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Diabetes—independent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5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lvl="1" indent="-287020">
              <a:spcBef>
                <a:spcPts val="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Dyslipidemia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7445" y="1622502"/>
            <a:ext cx="6523355" cy="4383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spcBef>
                <a:spcPts val="100"/>
              </a:spcBef>
              <a:buFont typeface="Arial MT"/>
              <a:buChar char="–"/>
              <a:tabLst>
                <a:tab pos="2997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Cigarette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smoking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Alcohol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abuse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299085" indent="-287020">
              <a:buFont typeface="Arial MT"/>
              <a:buChar char="–"/>
              <a:tabLst>
                <a:tab pos="299720" algn="l"/>
              </a:tabLst>
            </a:pPr>
            <a:r>
              <a:rPr sz="2400" b="1" dirty="0">
                <a:latin typeface="Times New Roman"/>
                <a:cs typeface="Times New Roman"/>
              </a:rPr>
              <a:t>Sickle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cell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disease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299085" indent="-287020">
              <a:buFont typeface="Arial MT"/>
              <a:buChar char="–"/>
              <a:tabLst>
                <a:tab pos="299720" algn="l"/>
              </a:tabLst>
            </a:pPr>
            <a:r>
              <a:rPr sz="2400" b="1" dirty="0">
                <a:latin typeface="Times New Roman"/>
                <a:cs typeface="Times New Roman"/>
              </a:rPr>
              <a:t>Asymptomatic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carotid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stenosis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299085" indent="-287020">
              <a:spcBef>
                <a:spcPts val="5"/>
              </a:spcBef>
              <a:buFont typeface="Arial MT"/>
              <a:buChar char="–"/>
              <a:tabLst>
                <a:tab pos="299720" algn="l"/>
              </a:tabLst>
            </a:pPr>
            <a:r>
              <a:rPr sz="2400" b="1" dirty="0">
                <a:latin typeface="Times New Roman"/>
                <a:cs typeface="Times New Roman"/>
              </a:rPr>
              <a:t>Postmenopausal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hormone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therapy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299085" indent="-287020">
              <a:spcBef>
                <a:spcPts val="5"/>
              </a:spcBef>
              <a:buFont typeface="Arial MT"/>
              <a:buChar char="–"/>
              <a:tabLst>
                <a:tab pos="299720" algn="l"/>
              </a:tabLst>
            </a:pPr>
            <a:r>
              <a:rPr sz="2400" b="1" dirty="0">
                <a:latin typeface="Times New Roman"/>
                <a:cs typeface="Times New Roman"/>
              </a:rPr>
              <a:t>Lifestyle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factors—associated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with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endParaRPr sz="2400">
              <a:latin typeface="Wingdings"/>
              <a:cs typeface="Wingdings"/>
            </a:endParaRPr>
          </a:p>
          <a:p>
            <a:pPr marL="299085"/>
            <a:r>
              <a:rPr sz="2400" b="1" spc="-20" dirty="0">
                <a:latin typeface="Times New Roman"/>
                <a:cs typeface="Times New Roman"/>
              </a:rPr>
              <a:t>Obesity,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physical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inactivity,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diet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622501"/>
            <a:ext cx="8203565" cy="52911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Potentially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modifiable,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less-well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documented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756285" lvl="1" indent="-287020"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Oral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contraceptives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0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lvl="1" indent="-287020"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Migraine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5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lvl="1" indent="-287020">
              <a:spcBef>
                <a:spcPts val="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Drug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abuse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(coccaine)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5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marR="5080" lvl="1" indent="-287020">
              <a:spcBef>
                <a:spcPts val="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Hemostatic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inflammatory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factors—fibrinogen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linked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increased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5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lvl="1" indent="-287020">
              <a:spcBef>
                <a:spcPts val="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Homocysteine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7255" y="512191"/>
            <a:ext cx="43160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dirty="0"/>
              <a:t>Signs</a:t>
            </a:r>
            <a:r>
              <a:rPr sz="4000" b="0" spc="-35" dirty="0"/>
              <a:t> </a:t>
            </a:r>
            <a:r>
              <a:rPr sz="4000" b="0" spc="-5" dirty="0"/>
              <a:t>and</a:t>
            </a:r>
            <a:r>
              <a:rPr sz="4000" b="0" spc="-20" dirty="0"/>
              <a:t> </a:t>
            </a:r>
            <a:r>
              <a:rPr sz="4000" b="0" spc="-5" dirty="0"/>
              <a:t>Symptoms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059941" y="1622501"/>
            <a:ext cx="773620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patient may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complain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weakness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one side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 the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body,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inability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speak,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loss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vision,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vertigo,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falling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55643" y="512191"/>
            <a:ext cx="26790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spc="-5" dirty="0"/>
              <a:t>Pathogenesis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831341" y="1622502"/>
            <a:ext cx="8447405" cy="33060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macroscopic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level,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ischemic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 </a:t>
            </a:r>
            <a:r>
              <a:rPr sz="2400" b="1" dirty="0">
                <a:latin typeface="Times New Roman"/>
                <a:cs typeface="Times New Roman"/>
              </a:rPr>
              <a:t>most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often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caused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by </a:t>
            </a:r>
            <a:r>
              <a:rPr sz="2400" b="1" dirty="0">
                <a:latin typeface="Times New Roman"/>
                <a:cs typeface="Times New Roman"/>
              </a:rPr>
              <a:t>extracranial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embolism or intracranial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thrombosis</a:t>
            </a:r>
            <a:r>
              <a:rPr sz="2400" b="1" spc="-5" dirty="0">
                <a:latin typeface="Times New Roman"/>
                <a:cs typeface="Times New Roman"/>
              </a:rPr>
              <a:t>, but </a:t>
            </a:r>
            <a:r>
              <a:rPr sz="2400" b="1" dirty="0">
                <a:latin typeface="Times New Roman"/>
                <a:cs typeface="Times New Roman"/>
              </a:rPr>
              <a:t>it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may </a:t>
            </a:r>
            <a:r>
              <a:rPr sz="2400" b="1" spc="-5" dirty="0">
                <a:latin typeface="Times New Roman"/>
                <a:cs typeface="Times New Roman"/>
              </a:rPr>
              <a:t>also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caused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by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decreased cerebral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blood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flow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cellular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level,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process</a:t>
            </a:r>
            <a:r>
              <a:rPr sz="2400" b="1" dirty="0">
                <a:latin typeface="Times New Roman"/>
                <a:cs typeface="Times New Roman"/>
              </a:rPr>
              <a:t> that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disrupts blood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flow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portion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of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brain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initiates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00AF50"/>
                </a:solidFill>
                <a:latin typeface="Times New Roman"/>
                <a:cs typeface="Times New Roman"/>
              </a:rPr>
              <a:t>Ischemic</a:t>
            </a:r>
            <a:r>
              <a:rPr sz="2400" b="1" spc="-3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AF50"/>
                </a:solidFill>
                <a:latin typeface="Times New Roman"/>
                <a:cs typeface="Times New Roman"/>
              </a:rPr>
              <a:t>cascade</a:t>
            </a:r>
            <a:r>
              <a:rPr sz="2400" b="1" spc="-10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death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of 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neurons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cerebral</a:t>
            </a:r>
            <a:r>
              <a:rPr sz="2400" b="1" spc="-2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infarction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"/>
            <a:ext cx="9144000" cy="68579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387" y="1622501"/>
            <a:ext cx="7938134" cy="27674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spcBef>
                <a:spcPts val="100"/>
              </a:spcBef>
              <a:buFont typeface="Arial MT"/>
              <a:buChar char="•"/>
              <a:tabLst>
                <a:tab pos="342900" algn="l"/>
                <a:tab pos="3562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Normal </a:t>
            </a:r>
            <a:r>
              <a:rPr sz="2400" b="1" spc="-10" dirty="0">
                <a:latin typeface="Times New Roman"/>
                <a:cs typeface="Times New Roman"/>
              </a:rPr>
              <a:t>cerebral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blood flow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averages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50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mL/100g/min</a:t>
            </a:r>
            <a:r>
              <a:rPr sz="2400" b="1" spc="-3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75565" algn="ctr">
              <a:spcBef>
                <a:spcPts val="5"/>
              </a:spcBef>
            </a:pPr>
            <a:r>
              <a:rPr sz="2400" b="1" spc="-5" dirty="0">
                <a:latin typeface="Times New Roman"/>
                <a:cs typeface="Times New Roman"/>
              </a:rPr>
              <a:t>is maintained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by</a:t>
            </a:r>
            <a:r>
              <a:rPr sz="2400" b="1" dirty="0">
                <a:latin typeface="Times New Roman"/>
                <a:cs typeface="Times New Roman"/>
              </a:rPr>
              <a:t> a </a:t>
            </a:r>
            <a:r>
              <a:rPr sz="2400" b="1" spc="-10" dirty="0">
                <a:latin typeface="Times New Roman"/>
                <a:cs typeface="Times New Roman"/>
              </a:rPr>
              <a:t>process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called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cerebral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autoregulation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221615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Cerebral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blood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vessels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dilate</a:t>
            </a:r>
            <a:r>
              <a:rPr sz="2400" b="1" spc="-1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and</a:t>
            </a:r>
            <a:r>
              <a:rPr sz="2400" b="1" spc="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constrict</a:t>
            </a:r>
            <a:r>
              <a:rPr sz="2400" b="1" spc="-1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in </a:t>
            </a:r>
            <a:r>
              <a:rPr sz="24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response</a:t>
            </a:r>
            <a:r>
              <a:rPr sz="2400" b="1" spc="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to </a:t>
            </a:r>
            <a:r>
              <a:rPr sz="2400" b="1" spc="-58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changes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blood </a:t>
            </a:r>
            <a:r>
              <a:rPr sz="2400" b="1" spc="-15" dirty="0">
                <a:latin typeface="Times New Roman"/>
                <a:cs typeface="Times New Roman"/>
              </a:rPr>
              <a:t>pressure,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but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this </a:t>
            </a:r>
            <a:r>
              <a:rPr sz="2400" b="1" spc="-10" dirty="0">
                <a:latin typeface="Times New Roman"/>
                <a:cs typeface="Times New Roman"/>
              </a:rPr>
              <a:t>process</a:t>
            </a:r>
            <a:r>
              <a:rPr sz="2400" b="1" dirty="0">
                <a:latin typeface="Times New Roman"/>
                <a:cs typeface="Times New Roman"/>
              </a:rPr>
              <a:t> can be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impaired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by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atherosclerosis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acute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injury,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such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as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9520" y="354615"/>
            <a:ext cx="8428074" cy="644005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0" y="1622502"/>
            <a:ext cx="7823200" cy="367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When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local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cerebral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blood</a:t>
            </a:r>
            <a:r>
              <a:rPr sz="2400" b="1" spc="-1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flow</a:t>
            </a:r>
            <a:r>
              <a:rPr sz="2400" b="1" spc="-1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decreases</a:t>
            </a:r>
            <a:r>
              <a:rPr sz="2400" b="1" spc="-2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below</a:t>
            </a:r>
            <a:r>
              <a:rPr sz="2400" b="1" spc="-2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20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mL/100g/min,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ischemia</a:t>
            </a:r>
            <a:r>
              <a:rPr sz="2400" b="1" spc="-4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ensues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further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reductions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below</a:t>
            </a:r>
            <a:r>
              <a:rPr sz="2400" b="1" spc="-1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12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mL/100g/min</a:t>
            </a:r>
            <a:r>
              <a:rPr sz="2400" b="1" spc="-5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persist</a:t>
            </a:r>
            <a:r>
              <a:rPr sz="2400" b="1" spc="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E36C09"/>
                </a:solidFill>
                <a:latin typeface="Wingdings"/>
                <a:cs typeface="Wingdings"/>
              </a:rPr>
              <a:t></a:t>
            </a:r>
            <a:endParaRPr sz="2400">
              <a:latin typeface="Wingdings"/>
              <a:cs typeface="Wingdings"/>
            </a:endParaRPr>
          </a:p>
          <a:p>
            <a:pPr marL="355600"/>
            <a:r>
              <a:rPr sz="2400" b="1" i="1" dirty="0">
                <a:solidFill>
                  <a:srgbClr val="E36C09"/>
                </a:solidFill>
                <a:latin typeface="Times New Roman"/>
                <a:cs typeface="Times New Roman"/>
              </a:rPr>
              <a:t>infarction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508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Tissue </a:t>
            </a:r>
            <a:r>
              <a:rPr sz="2400" b="1" dirty="0">
                <a:latin typeface="Times New Roman"/>
                <a:cs typeface="Times New Roman"/>
              </a:rPr>
              <a:t>that</a:t>
            </a:r>
            <a:r>
              <a:rPr sz="2400" b="1" spc="-5" dirty="0">
                <a:latin typeface="Times New Roman"/>
                <a:cs typeface="Times New Roman"/>
              </a:rPr>
              <a:t> is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ischemic</a:t>
            </a:r>
            <a:r>
              <a:rPr sz="2400" b="1" spc="-3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but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maintains</a:t>
            </a:r>
            <a:r>
              <a:rPr sz="2400" b="1" spc="-20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membrane</a:t>
            </a:r>
            <a:r>
              <a:rPr sz="2400" b="1" spc="-1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E36C09"/>
                </a:solidFill>
                <a:latin typeface="Times New Roman"/>
                <a:cs typeface="Times New Roman"/>
              </a:rPr>
              <a:t>integrity </a:t>
            </a:r>
            <a:r>
              <a:rPr sz="2400" b="1" spc="-585" dirty="0">
                <a:solidFill>
                  <a:srgbClr val="E36C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 </a:t>
            </a:r>
            <a:r>
              <a:rPr sz="2400" b="1" spc="-15" dirty="0">
                <a:latin typeface="Times New Roman"/>
                <a:cs typeface="Times New Roman"/>
              </a:rPr>
              <a:t>referred </a:t>
            </a:r>
            <a:r>
              <a:rPr sz="2400" b="1" dirty="0">
                <a:latin typeface="Times New Roman"/>
                <a:cs typeface="Times New Roman"/>
              </a:rPr>
              <a:t>to as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the ischemic </a:t>
            </a: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penumbra </a:t>
            </a:r>
            <a:r>
              <a:rPr sz="2400" b="1" i="1" dirty="0">
                <a:latin typeface="Times New Roman"/>
                <a:cs typeface="Times New Roman"/>
              </a:rPr>
              <a:t>- </a:t>
            </a:r>
            <a:r>
              <a:rPr sz="2400" b="1" dirty="0">
                <a:latin typeface="Times New Roman"/>
                <a:cs typeface="Times New Roman"/>
              </a:rPr>
              <a:t>potentially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salvageable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through</a:t>
            </a:r>
            <a:r>
              <a:rPr sz="2400" b="1" dirty="0">
                <a:latin typeface="Times New Roman"/>
                <a:cs typeface="Times New Roman"/>
              </a:rPr>
              <a:t> therapeutic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intervention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4267" y="269875"/>
            <a:ext cx="3364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/>
              <a:t>Ischemic</a:t>
            </a:r>
            <a:r>
              <a:rPr spc="-60" dirty="0"/>
              <a:t> </a:t>
            </a:r>
            <a:r>
              <a:rPr dirty="0"/>
              <a:t>cascade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51940" y="1756614"/>
            <a:ext cx="9057640" cy="4044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30480" indent="-342900">
              <a:spcBef>
                <a:spcPts val="10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Reduction </a:t>
            </a:r>
            <a:r>
              <a:rPr sz="2400" b="1" dirty="0">
                <a:latin typeface="Times New Roman"/>
                <a:cs typeface="Times New Roman"/>
              </a:rPr>
              <a:t>in blood flow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ischemia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reduction </a:t>
            </a:r>
            <a:r>
              <a:rPr sz="2400" b="1" dirty="0">
                <a:latin typeface="Times New Roman"/>
                <a:cs typeface="Times New Roman"/>
              </a:rPr>
              <a:t>in nutrients to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ischemic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cell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depletion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high-energy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phosphates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(ATP)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necessary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maintenance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membrane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integrity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06400" marR="94615" indent="-342900" algn="just">
              <a:spcBef>
                <a:spcPts val="5"/>
              </a:spcBef>
              <a:buFont typeface="Arial MT"/>
              <a:buChar char="•"/>
              <a:tabLst>
                <a:tab pos="406400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Subsequently,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extracellular 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sz="2400" b="1" spc="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+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accumulates</a:t>
            </a:r>
            <a:r>
              <a:rPr sz="2400" b="1" dirty="0">
                <a:latin typeface="Times New Roman"/>
                <a:cs typeface="Times New Roman"/>
              </a:rPr>
              <a:t>; at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same time that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Na</a:t>
            </a:r>
            <a:r>
              <a:rPr sz="2400" b="1" spc="-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+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 water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are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sequestered intracellularly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cell </a:t>
            </a:r>
            <a:r>
              <a:rPr sz="2400" b="1" spc="-5" dirty="0">
                <a:latin typeface="Times New Roman"/>
                <a:cs typeface="Times New Roman"/>
              </a:rPr>
              <a:t>swelling and </a:t>
            </a:r>
            <a:r>
              <a:rPr sz="2400" b="1" dirty="0">
                <a:latin typeface="Times New Roman"/>
                <a:cs typeface="Times New Roman"/>
              </a:rPr>
              <a:t> eventual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lysis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06400" marR="424815" indent="-342900"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Electrolyte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imbalance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depolarization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cell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dirty="0">
                <a:latin typeface="Times New Roman"/>
                <a:cs typeface="Times New Roman"/>
              </a:rPr>
              <a:t> influx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calcium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into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cell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739" y="1546302"/>
            <a:ext cx="8961120" cy="367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depolarization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neuron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excess </a:t>
            </a:r>
            <a:r>
              <a:rPr sz="2400" b="1" spc="-10" dirty="0">
                <a:latin typeface="Times New Roman"/>
                <a:cs typeface="Times New Roman"/>
              </a:rPr>
              <a:t>release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excitatory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amino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acids,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such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glutamate</a:t>
            </a:r>
            <a:r>
              <a:rPr sz="2400" b="1" spc="-5" dirty="0">
                <a:latin typeface="Times New Roman"/>
                <a:cs typeface="Times New Roman"/>
              </a:rPr>
              <a:t> and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aspartate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neuronal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damage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10033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Increased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intracellular</a:t>
            </a:r>
            <a:r>
              <a:rPr sz="24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calcium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activation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lipases,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proteases,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</a:t>
            </a:r>
            <a:r>
              <a:rPr sz="2400" b="1" spc="-5" dirty="0">
                <a:latin typeface="Times New Roman"/>
                <a:cs typeface="Times New Roman"/>
              </a:rPr>
              <a:t>endonucleases </a:t>
            </a:r>
            <a:r>
              <a:rPr sz="2400" b="1" dirty="0">
                <a:latin typeface="Times New Roman"/>
                <a:cs typeface="Times New Roman"/>
              </a:rPr>
              <a:t>and the </a:t>
            </a:r>
            <a:r>
              <a:rPr sz="2400" b="1" spc="-10" dirty="0">
                <a:latin typeface="Times New Roman"/>
                <a:cs typeface="Times New Roman"/>
              </a:rPr>
              <a:t>release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65" dirty="0">
                <a:latin typeface="Times New Roman"/>
                <a:cs typeface="Times New Roman"/>
              </a:rPr>
              <a:t>FFA </a:t>
            </a:r>
            <a:r>
              <a:rPr sz="2400" b="1" spc="-10" dirty="0">
                <a:latin typeface="Times New Roman"/>
                <a:cs typeface="Times New Roman"/>
              </a:rPr>
              <a:t>from </a:t>
            </a:r>
            <a:r>
              <a:rPr sz="2400" b="1" dirty="0">
                <a:latin typeface="Times New Roman"/>
                <a:cs typeface="Times New Roman"/>
              </a:rPr>
              <a:t>membrane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phospholipids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32893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accumulation of 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FFA</a:t>
            </a:r>
            <a:r>
              <a:rPr sz="2400" b="1" spc="-50" dirty="0">
                <a:latin typeface="Times New Roman"/>
                <a:cs typeface="Times New Roman"/>
              </a:rPr>
              <a:t>, </a:t>
            </a:r>
            <a:r>
              <a:rPr sz="2400" b="1" dirty="0">
                <a:latin typeface="Times New Roman"/>
                <a:cs typeface="Times New Roman"/>
              </a:rPr>
              <a:t>including arachidonic acid, </a:t>
            </a:r>
            <a:r>
              <a:rPr sz="2400" b="1" spc="-10" dirty="0">
                <a:latin typeface="Times New Roman"/>
                <a:cs typeface="Times New Roman"/>
              </a:rPr>
              <a:t>results </a:t>
            </a:r>
            <a:r>
              <a:rPr sz="2400" b="1" spc="-5" dirty="0">
                <a:latin typeface="Times New Roman"/>
                <a:cs typeface="Times New Roman"/>
              </a:rPr>
              <a:t>in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formation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PGs,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14" dirty="0">
                <a:latin typeface="Times New Roman"/>
                <a:cs typeface="Times New Roman"/>
              </a:rPr>
              <a:t>LTs,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free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radicals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2740" y="6082691"/>
            <a:ext cx="1327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74448"/>
            <a:ext cx="8655685" cy="60606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In ischemia,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magnitude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" dirty="0">
                <a:latin typeface="Times New Roman"/>
                <a:cs typeface="Times New Roman"/>
              </a:rPr>
              <a:t> free-radical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production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spc="-5" dirty="0">
                <a:latin typeface="Times New Roman"/>
                <a:cs typeface="Times New Roman"/>
              </a:rPr>
              <a:t>overwhelms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</a:t>
            </a:r>
            <a:r>
              <a:rPr sz="2400" b="1" spc="-5" dirty="0">
                <a:latin typeface="Times New Roman"/>
                <a:cs typeface="Times New Roman"/>
              </a:rPr>
              <a:t> scavenging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systems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reactive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molecules</a:t>
            </a:r>
            <a:endParaRPr sz="2400">
              <a:latin typeface="Times New Roman"/>
              <a:cs typeface="Times New Roman"/>
            </a:endParaRPr>
          </a:p>
          <a:p>
            <a:pPr marL="355600" marR="851535"/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attack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cell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membranes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 </a:t>
            </a:r>
            <a:r>
              <a:rPr sz="2400" b="1" dirty="0">
                <a:latin typeface="Times New Roman"/>
                <a:cs typeface="Times New Roman"/>
              </a:rPr>
              <a:t>contribute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mounting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intracellular</a:t>
            </a:r>
            <a:r>
              <a:rPr sz="24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acidosis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1068705" indent="-342900"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All these </a:t>
            </a:r>
            <a:r>
              <a:rPr sz="2400" b="1" dirty="0">
                <a:latin typeface="Times New Roman"/>
                <a:cs typeface="Times New Roman"/>
              </a:rPr>
              <a:t>events occur </a:t>
            </a:r>
            <a:r>
              <a:rPr sz="2400" b="1" spc="-5" dirty="0">
                <a:latin typeface="Times New Roman"/>
                <a:cs typeface="Times New Roman"/>
              </a:rPr>
              <a:t>within </a:t>
            </a:r>
            <a:r>
              <a:rPr sz="2400" b="1" dirty="0">
                <a:latin typeface="Times New Roman"/>
                <a:cs typeface="Times New Roman"/>
              </a:rPr>
              <a:t>2 to 3 </a:t>
            </a:r>
            <a:r>
              <a:rPr sz="2400" b="1" spc="-5" dirty="0">
                <a:latin typeface="Times New Roman"/>
                <a:cs typeface="Times New Roman"/>
              </a:rPr>
              <a:t>hours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latin typeface="Times New Roman"/>
                <a:cs typeface="Times New Roman"/>
              </a:rPr>
              <a:t>the onset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ischemia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dirty="0">
                <a:latin typeface="Times New Roman"/>
                <a:cs typeface="Times New Roman"/>
              </a:rPr>
              <a:t> contribute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 the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ultimate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death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67945" indent="-342900"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Later </a:t>
            </a:r>
            <a:r>
              <a:rPr sz="2400" b="1" spc="-10" dirty="0">
                <a:latin typeface="Times New Roman"/>
                <a:cs typeface="Times New Roman"/>
              </a:rPr>
              <a:t>processes </a:t>
            </a:r>
            <a:r>
              <a:rPr sz="2400" b="1" dirty="0">
                <a:latin typeface="Times New Roman"/>
                <a:cs typeface="Times New Roman"/>
              </a:rPr>
              <a:t>include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influx of activated inflammatory cells</a:t>
            </a:r>
            <a:r>
              <a:rPr sz="2400" b="1" dirty="0">
                <a:latin typeface="Times New Roman"/>
                <a:cs typeface="Times New Roman"/>
              </a:rPr>
              <a:t>,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starting </a:t>
            </a:r>
            <a:r>
              <a:rPr sz="2400" b="1" spc="-15" dirty="0">
                <a:latin typeface="Times New Roman"/>
                <a:cs typeface="Times New Roman"/>
              </a:rPr>
              <a:t>from </a:t>
            </a:r>
            <a:r>
              <a:rPr sz="2400" b="1" dirty="0">
                <a:latin typeface="Times New Roman"/>
                <a:cs typeface="Times New Roman"/>
              </a:rPr>
              <a:t>2 </a:t>
            </a:r>
            <a:r>
              <a:rPr sz="2400" b="1" spc="-5" dirty="0">
                <a:latin typeface="Times New Roman"/>
                <a:cs typeface="Times New Roman"/>
              </a:rPr>
              <a:t>hours </a:t>
            </a:r>
            <a:r>
              <a:rPr sz="2400" b="1" dirty="0">
                <a:latin typeface="Times New Roman"/>
                <a:cs typeface="Times New Roman"/>
              </a:rPr>
              <a:t>after </a:t>
            </a:r>
            <a:r>
              <a:rPr sz="2400" b="1" spc="-5" dirty="0">
                <a:latin typeface="Times New Roman"/>
                <a:cs typeface="Times New Roman"/>
              </a:rPr>
              <a:t>the onset </a:t>
            </a:r>
            <a:r>
              <a:rPr sz="2400" b="1" dirty="0">
                <a:latin typeface="Times New Roman"/>
                <a:cs typeface="Times New Roman"/>
              </a:rPr>
              <a:t>of ischemia </a:t>
            </a:r>
            <a:r>
              <a:rPr sz="2400" b="1" spc="-5" dirty="0">
                <a:latin typeface="Times New Roman"/>
                <a:cs typeface="Times New Roman"/>
              </a:rPr>
              <a:t>and </a:t>
            </a:r>
            <a:r>
              <a:rPr sz="2400" b="1" dirty="0">
                <a:latin typeface="Times New Roman"/>
                <a:cs typeface="Times New Roman"/>
              </a:rPr>
              <a:t>lasting for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several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days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 algn="just"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Also, the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initiation of apoptosis</a:t>
            </a:r>
            <a:r>
              <a:rPr sz="2400" b="1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is thought </a:t>
            </a:r>
            <a:r>
              <a:rPr sz="2400" b="1" dirty="0">
                <a:latin typeface="Times New Roman"/>
                <a:cs typeface="Times New Roman"/>
              </a:rPr>
              <a:t>to occur many </a:t>
            </a:r>
            <a:r>
              <a:rPr sz="2400" b="1" spc="-5" dirty="0">
                <a:latin typeface="Times New Roman"/>
                <a:cs typeface="Times New Roman"/>
              </a:rPr>
              <a:t>hours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after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acute </a:t>
            </a:r>
            <a:r>
              <a:rPr sz="2400" b="1" spc="-5" dirty="0">
                <a:latin typeface="Times New Roman"/>
                <a:cs typeface="Times New Roman"/>
              </a:rPr>
              <a:t>insult and can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interfere with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recovery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repair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brain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tissue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3911" y="686217"/>
            <a:ext cx="4479228" cy="49444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51911" y="512191"/>
            <a:ext cx="44875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5" dirty="0"/>
              <a:t>Hemorrhagic</a:t>
            </a:r>
            <a:r>
              <a:rPr sz="4000" spc="-45" dirty="0"/>
              <a:t> </a:t>
            </a:r>
            <a:r>
              <a:rPr sz="4000" spc="-15" dirty="0"/>
              <a:t>Stroke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1755141" y="1622502"/>
            <a:ext cx="8067675" cy="20287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It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third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leading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cause of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death</a:t>
            </a:r>
            <a:r>
              <a:rPr sz="2400" b="1" spc="-5" dirty="0">
                <a:latin typeface="Times New Roman"/>
                <a:cs typeface="Times New Roman"/>
              </a:rPr>
              <a:t> and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first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leading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spc="-5" dirty="0">
                <a:latin typeface="Times New Roman"/>
                <a:cs typeface="Times New Roman"/>
              </a:rPr>
              <a:t>cause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disability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Morbidity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more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severe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dirty="0">
                <a:latin typeface="Times New Roman"/>
                <a:cs typeface="Times New Roman"/>
              </a:rPr>
              <a:t> mortality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rates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higher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hemorrhagic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 </a:t>
            </a:r>
            <a:r>
              <a:rPr sz="2400" b="1" dirty="0">
                <a:latin typeface="Times New Roman"/>
                <a:cs typeface="Times New Roman"/>
              </a:rPr>
              <a:t>than for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ischemic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141" y="4549217"/>
            <a:ext cx="77057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Approx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50%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all </a:t>
            </a:r>
            <a:r>
              <a:rPr sz="2400" b="1" spc="-5" dirty="0">
                <a:latin typeface="Times New Roman"/>
                <a:cs typeface="Times New Roman"/>
              </a:rPr>
              <a:t>deaths</a:t>
            </a:r>
            <a:r>
              <a:rPr sz="2400" b="1" dirty="0">
                <a:latin typeface="Times New Roman"/>
                <a:cs typeface="Times New Roman"/>
              </a:rPr>
              <a:t> occur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within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 first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48 </a:t>
            </a:r>
            <a:r>
              <a:rPr sz="2400" b="1" spc="-5" dirty="0">
                <a:latin typeface="Times New Roman"/>
                <a:cs typeface="Times New Roman"/>
              </a:rPr>
              <a:t>hours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6117" y="269875"/>
            <a:ext cx="1160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265" dirty="0"/>
              <a:t>T</a:t>
            </a:r>
            <a:r>
              <a:rPr spc="-5" dirty="0"/>
              <a:t>ypes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17445" y="1548956"/>
            <a:ext cx="1784985" cy="90487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spcBef>
                <a:spcPts val="680"/>
              </a:spcBef>
            </a:pPr>
            <a:r>
              <a:rPr sz="2400" dirty="0">
                <a:latin typeface="Arial MT"/>
                <a:cs typeface="Arial MT"/>
              </a:rPr>
              <a:t>–</a:t>
            </a:r>
            <a:r>
              <a:rPr sz="2400" spc="215" dirty="0">
                <a:latin typeface="Arial MT"/>
                <a:cs typeface="Arial MT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ICH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85%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80"/>
              </a:spcBef>
            </a:pPr>
            <a:r>
              <a:rPr sz="2400" dirty="0">
                <a:latin typeface="Arial MT"/>
                <a:cs typeface="Arial MT"/>
              </a:rPr>
              <a:t>–</a:t>
            </a:r>
            <a:r>
              <a:rPr sz="2400" spc="210" dirty="0">
                <a:latin typeface="Arial MT"/>
                <a:cs typeface="Arial MT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SAH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–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15%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88392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Causes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43200" y="1196173"/>
            <a:ext cx="8373109" cy="533415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Hypertension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(up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60%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cases)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spcBef>
                <a:spcPts val="575"/>
              </a:spcBef>
            </a:pPr>
            <a:r>
              <a:rPr sz="2400" dirty="0">
                <a:latin typeface="Arial MT"/>
                <a:cs typeface="Arial MT"/>
              </a:rPr>
              <a:t>•</a:t>
            </a: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Advanced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age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(risk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factor)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spcBef>
                <a:spcPts val="580"/>
              </a:spcBef>
            </a:pPr>
            <a:r>
              <a:rPr sz="2400" dirty="0">
                <a:latin typeface="Arial MT"/>
                <a:cs typeface="Arial MT"/>
              </a:rPr>
              <a:t>•</a:t>
            </a: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Cerebral </a:t>
            </a:r>
            <a:r>
              <a:rPr sz="2400" b="1" dirty="0">
                <a:latin typeface="Times New Roman"/>
                <a:cs typeface="Times New Roman"/>
              </a:rPr>
              <a:t>amyloidosis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(in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elderly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up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r>
              <a:rPr sz="2400" b="1" spc="-10" dirty="0">
                <a:latin typeface="Times New Roman"/>
                <a:cs typeface="Times New Roman"/>
              </a:rPr>
              <a:t> 10%)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 dirty="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Coagulopathies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Font typeface="Arial MT"/>
              <a:buChar char="•"/>
            </a:pPr>
            <a:endParaRPr sz="3500" dirty="0">
              <a:latin typeface="Times New Roman"/>
              <a:cs typeface="Times New Roman"/>
            </a:endParaRPr>
          </a:p>
          <a:p>
            <a:pPr marL="355600" indent="-342900"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Anticoagulant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therapy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 dirty="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Thrombolytic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therapy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acute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MI and</a:t>
            </a:r>
            <a:r>
              <a:rPr sz="2400" b="1" dirty="0">
                <a:latin typeface="Times New Roman"/>
                <a:cs typeface="Times New Roman"/>
              </a:rPr>
              <a:t> acute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ischemic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(can cause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iatrogenic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hemorrhagic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stroke)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548956"/>
            <a:ext cx="7101205" cy="498085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5600" indent="-342900">
              <a:spcBef>
                <a:spcPts val="6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Abuse</a:t>
            </a:r>
            <a:r>
              <a:rPr sz="2400" b="1" dirty="0">
                <a:latin typeface="Times New Roman"/>
                <a:cs typeface="Times New Roman"/>
              </a:rPr>
              <a:t> 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cocaine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other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sympathomimetic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drugs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80"/>
              </a:spcBef>
            </a:pPr>
            <a:r>
              <a:rPr sz="2400" dirty="0">
                <a:latin typeface="Arial MT"/>
                <a:cs typeface="Arial MT"/>
              </a:rPr>
              <a:t>•</a:t>
            </a:r>
            <a:endParaRPr sz="2400">
              <a:latin typeface="Arial MT"/>
              <a:cs typeface="Arial MT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Arteriovenous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malformation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Intracranial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aneurysm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Vasculitis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Intracranial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neoplasm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History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prior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(risk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factor)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89299" y="512191"/>
            <a:ext cx="36112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5" dirty="0"/>
              <a:t>Pathophysiology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602739" y="1622502"/>
            <a:ext cx="8816340" cy="367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HS,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bleeding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occurs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directly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into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brain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parenchyma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 algn="just">
              <a:buFont typeface="Arial MT"/>
              <a:buChar char="•"/>
              <a:tabLst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Presence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blood in the brain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parenchyma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causes damage to the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surrounding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tissue </a:t>
            </a:r>
            <a:r>
              <a:rPr sz="2400" b="1" spc="-10" dirty="0">
                <a:latin typeface="Times New Roman"/>
                <a:cs typeface="Times New Roman"/>
              </a:rPr>
              <a:t>through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dirty="0">
                <a:latin typeface="Times New Roman"/>
                <a:cs typeface="Times New Roman"/>
              </a:rPr>
              <a:t>mechanical effect it </a:t>
            </a:r>
            <a:r>
              <a:rPr sz="2400" b="1" spc="-10" dirty="0">
                <a:latin typeface="Times New Roman"/>
                <a:cs typeface="Times New Roman"/>
              </a:rPr>
              <a:t>produces </a:t>
            </a:r>
            <a:r>
              <a:rPr sz="2400" b="1" spc="-5" dirty="0">
                <a:latin typeface="Times New Roman"/>
                <a:cs typeface="Times New Roman"/>
              </a:rPr>
              <a:t>and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AF50"/>
                </a:solidFill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rgbClr val="00AF50"/>
                </a:solidFill>
                <a:latin typeface="Times New Roman"/>
                <a:cs typeface="Times New Roman"/>
              </a:rPr>
              <a:t>neurotoxicity </a:t>
            </a:r>
            <a:r>
              <a:rPr sz="2400" b="1" dirty="0">
                <a:solidFill>
                  <a:srgbClr val="00AF50"/>
                </a:solidFill>
                <a:latin typeface="Times New Roman"/>
                <a:cs typeface="Times New Roman"/>
              </a:rPr>
              <a:t>of the blood components and their degradation </a:t>
            </a:r>
            <a:r>
              <a:rPr sz="2400" b="1" spc="-585" dirty="0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AF50"/>
                </a:solidFill>
                <a:latin typeface="Times New Roman"/>
                <a:cs typeface="Times New Roman"/>
              </a:rPr>
              <a:t>products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Because</a:t>
            </a:r>
            <a:r>
              <a:rPr sz="2400" b="1" dirty="0">
                <a:latin typeface="Times New Roman"/>
                <a:cs typeface="Times New Roman"/>
              </a:rPr>
              <a:t> 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mass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effect,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increase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in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intra-cranial</a:t>
            </a:r>
            <a:r>
              <a:rPr sz="2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pressure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spc="-10" dirty="0">
                <a:latin typeface="Times New Roman"/>
                <a:cs typeface="Times New Roman"/>
              </a:rPr>
              <a:t>results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388" y="1622502"/>
            <a:ext cx="7477125" cy="42755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  <a:tab pos="60585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Stroke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defined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as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sudden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onset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focal	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neurologic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deficit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from</a:t>
            </a:r>
            <a:r>
              <a:rPr sz="2400" b="1" dirty="0">
                <a:latin typeface="Times New Roman"/>
                <a:cs typeface="Times New Roman"/>
              </a:rPr>
              <a:t> a </a:t>
            </a:r>
            <a:r>
              <a:rPr sz="2400" b="1" spc="-5" dirty="0">
                <a:latin typeface="Times New Roman"/>
                <a:cs typeface="Times New Roman"/>
              </a:rPr>
              <a:t>vascular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mechanism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508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Strokes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broadly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classified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as </a:t>
            </a:r>
            <a:r>
              <a:rPr sz="2400" b="1" dirty="0">
                <a:latin typeface="Times New Roman"/>
                <a:cs typeface="Times New Roman"/>
              </a:rPr>
              <a:t>either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hemorrhagic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ischemic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Font typeface="Arial MT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756285" lvl="1" indent="-287020"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85%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strokes</a:t>
            </a:r>
            <a:r>
              <a:rPr sz="2400" b="1" spc="-20" dirty="0">
                <a:latin typeface="Times New Roman"/>
                <a:cs typeface="Times New Roman"/>
              </a:rPr>
              <a:t> are </a:t>
            </a:r>
            <a:r>
              <a:rPr sz="2400" b="1" dirty="0">
                <a:latin typeface="Times New Roman"/>
                <a:cs typeface="Times New Roman"/>
              </a:rPr>
              <a:t>ischemic</a:t>
            </a:r>
            <a:endParaRPr sz="2400">
              <a:latin typeface="Times New Roman"/>
              <a:cs typeface="Times New Roman"/>
            </a:endParaRPr>
          </a:p>
          <a:p>
            <a:pPr marL="756285" lvl="1" indent="-287020">
              <a:spcBef>
                <a:spcPts val="57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15%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primary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hemorrhages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spcBef>
                <a:spcPts val="580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Subarachnoid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hemorrhage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spcBef>
                <a:spcPts val="575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Intra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parenchymal/cerebral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622502"/>
            <a:ext cx="8208645" cy="367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Hemorrhage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volumes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&gt;60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mL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 </a:t>
            </a:r>
            <a:r>
              <a:rPr sz="2400" b="1" dirty="0">
                <a:latin typeface="Times New Roman"/>
                <a:cs typeface="Times New Roman"/>
              </a:rPr>
              <a:t>associated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with</a:t>
            </a:r>
            <a:r>
              <a:rPr sz="2400" b="1" dirty="0">
                <a:latin typeface="Times New Roman"/>
                <a:cs typeface="Times New Roman"/>
              </a:rPr>
              <a:t> 71%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to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93%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mortality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30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days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222885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Much </a:t>
            </a:r>
            <a:r>
              <a:rPr sz="2400" b="1" dirty="0">
                <a:latin typeface="Times New Roman"/>
                <a:cs typeface="Times New Roman"/>
              </a:rPr>
              <a:t>of the early mortality of </a:t>
            </a:r>
            <a:r>
              <a:rPr sz="2400" b="1" spc="-5" dirty="0">
                <a:latin typeface="Times New Roman"/>
                <a:cs typeface="Times New Roman"/>
              </a:rPr>
              <a:t>hemorrhagic </a:t>
            </a:r>
            <a:r>
              <a:rPr sz="2400" b="1" spc="-10" dirty="0">
                <a:latin typeface="Times New Roman"/>
                <a:cs typeface="Times New Roman"/>
              </a:rPr>
              <a:t>stroke </a:t>
            </a:r>
            <a:r>
              <a:rPr sz="2400" b="1" spc="-5" dirty="0">
                <a:latin typeface="Times New Roman"/>
                <a:cs typeface="Times New Roman"/>
              </a:rPr>
              <a:t>(up </a:t>
            </a:r>
            <a:r>
              <a:rPr sz="2400" b="1" dirty="0">
                <a:latin typeface="Times New Roman"/>
                <a:cs typeface="Times New Roman"/>
              </a:rPr>
              <a:t>to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50% at 30 days) is caused </a:t>
            </a:r>
            <a:r>
              <a:rPr sz="2400" b="1" spc="-5" dirty="0">
                <a:latin typeface="Times New Roman"/>
                <a:cs typeface="Times New Roman"/>
              </a:rPr>
              <a:t>by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abrupt </a:t>
            </a: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increase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in 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intracranial</a:t>
            </a:r>
            <a:r>
              <a:rPr sz="2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pressure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that</a:t>
            </a:r>
            <a:r>
              <a:rPr sz="2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can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lead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herniation</a:t>
            </a:r>
            <a:r>
              <a:rPr sz="24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and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death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Early</a:t>
            </a:r>
            <a:r>
              <a:rPr sz="2400" b="1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and late</a:t>
            </a:r>
            <a:r>
              <a:rPr sz="24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edema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contributes</a:t>
            </a:r>
            <a:r>
              <a:rPr sz="24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to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worsened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 outcome</a:t>
            </a:r>
            <a:r>
              <a:rPr sz="24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after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spc="-5" dirty="0">
                <a:latin typeface="Times New Roman"/>
                <a:cs typeface="Times New Roman"/>
              </a:rPr>
              <a:t>intra-cerebral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7254" y="512191"/>
            <a:ext cx="43167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0" dirty="0"/>
              <a:t>Signs</a:t>
            </a:r>
            <a:r>
              <a:rPr sz="4000" b="0" spc="-35" dirty="0"/>
              <a:t> </a:t>
            </a:r>
            <a:r>
              <a:rPr sz="4000" b="0" spc="-5" dirty="0"/>
              <a:t>and</a:t>
            </a:r>
            <a:r>
              <a:rPr sz="4000" b="0" spc="-20" dirty="0"/>
              <a:t> </a:t>
            </a:r>
            <a:r>
              <a:rPr sz="4000" b="0" spc="-5" dirty="0"/>
              <a:t>Symptoms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755140" y="1622502"/>
            <a:ext cx="7830820" cy="38292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60" dirty="0">
                <a:latin typeface="Times New Roman"/>
                <a:cs typeface="Times New Roman"/>
              </a:rPr>
              <a:t>Vary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depending</a:t>
            </a:r>
            <a:r>
              <a:rPr sz="2400" b="1" dirty="0">
                <a:latin typeface="Times New Roman"/>
                <a:cs typeface="Times New Roman"/>
              </a:rPr>
              <a:t> on the </a:t>
            </a:r>
            <a:r>
              <a:rPr sz="2400" b="1" spc="-15" dirty="0">
                <a:latin typeface="Times New Roman"/>
                <a:cs typeface="Times New Roman"/>
              </a:rPr>
              <a:t>area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brain affected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the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extent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of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bleeding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More </a:t>
            </a:r>
            <a:r>
              <a:rPr sz="2400" b="1" dirty="0">
                <a:latin typeface="Times New Roman"/>
                <a:cs typeface="Times New Roman"/>
              </a:rPr>
              <a:t>likely to </a:t>
            </a:r>
            <a:r>
              <a:rPr sz="2400" b="1" spc="-5" dirty="0">
                <a:latin typeface="Times New Roman"/>
                <a:cs typeface="Times New Roman"/>
              </a:rPr>
              <a:t>exhibit </a:t>
            </a:r>
            <a:r>
              <a:rPr sz="2400" b="1" dirty="0">
                <a:latin typeface="Times New Roman"/>
                <a:cs typeface="Times New Roman"/>
              </a:rPr>
              <a:t>symptoms of </a:t>
            </a:r>
            <a:r>
              <a:rPr sz="2400" b="1" spc="-10" dirty="0">
                <a:latin typeface="Times New Roman"/>
                <a:cs typeface="Times New Roman"/>
              </a:rPr>
              <a:t>increased </a:t>
            </a:r>
            <a:r>
              <a:rPr sz="2400" b="1" dirty="0">
                <a:latin typeface="Times New Roman"/>
                <a:cs typeface="Times New Roman"/>
              </a:rPr>
              <a:t>intracranial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pressure</a:t>
            </a:r>
            <a:endParaRPr sz="2400">
              <a:latin typeface="Times New Roman"/>
              <a:cs typeface="Times New Roman"/>
            </a:endParaRPr>
          </a:p>
          <a:p>
            <a:pPr marL="756285" lvl="1" indent="-287020">
              <a:spcBef>
                <a:spcPts val="58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Headache,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often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severe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sudden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onset</a:t>
            </a:r>
            <a:endParaRPr sz="2400">
              <a:latin typeface="Times New Roman"/>
              <a:cs typeface="Times New Roman"/>
            </a:endParaRPr>
          </a:p>
          <a:p>
            <a:pPr marL="756285" lvl="1" indent="-287020">
              <a:spcBef>
                <a:spcPts val="57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Nausea and/or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vomiting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0"/>
              </a:spcBef>
              <a:buFont typeface="Arial MT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Seizures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are</a:t>
            </a:r>
            <a:r>
              <a:rPr sz="2400" b="1" spc="-15" dirty="0">
                <a:latin typeface="Times New Roman"/>
                <a:cs typeface="Times New Roman"/>
              </a:rPr>
              <a:t> more </a:t>
            </a:r>
            <a:r>
              <a:rPr sz="2400" b="1" dirty="0">
                <a:latin typeface="Times New Roman"/>
                <a:cs typeface="Times New Roman"/>
              </a:rPr>
              <a:t>common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hemorrhagic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1320673"/>
            <a:ext cx="8434070" cy="505715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Focal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neurologic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deficits</a:t>
            </a:r>
            <a:endParaRPr sz="2400">
              <a:latin typeface="Times New Roman"/>
              <a:cs typeface="Times New Roman"/>
            </a:endParaRPr>
          </a:p>
          <a:p>
            <a:pPr marL="756285" lvl="1" indent="-287020">
              <a:spcBef>
                <a:spcPts val="58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type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deficit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depends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upon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area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brain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involved</a:t>
            </a:r>
            <a:endParaRPr sz="2400">
              <a:latin typeface="Times New Roman"/>
              <a:cs typeface="Times New Roman"/>
            </a:endParaRPr>
          </a:p>
          <a:p>
            <a:pPr marL="756285" marR="283845" lvl="1" indent="-287020">
              <a:spcBef>
                <a:spcPts val="57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If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dominant hemisphere </a:t>
            </a:r>
            <a:r>
              <a:rPr sz="2400" b="1" spc="-5" dirty="0">
                <a:latin typeface="Times New Roman"/>
                <a:cs typeface="Times New Roman"/>
              </a:rPr>
              <a:t>is </a:t>
            </a:r>
            <a:r>
              <a:rPr sz="2400" b="1" dirty="0">
                <a:latin typeface="Times New Roman"/>
                <a:cs typeface="Times New Roman"/>
              </a:rPr>
              <a:t>involved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right </a:t>
            </a:r>
            <a:r>
              <a:rPr sz="2400" b="1" spc="-5" dirty="0">
                <a:latin typeface="Times New Roman"/>
                <a:cs typeface="Times New Roman"/>
              </a:rPr>
              <a:t>hemiparesis,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right </a:t>
            </a:r>
            <a:r>
              <a:rPr sz="2400" b="1" dirty="0">
                <a:latin typeface="Times New Roman"/>
                <a:cs typeface="Times New Roman"/>
              </a:rPr>
              <a:t>hemisensory loss, left </a:t>
            </a:r>
            <a:r>
              <a:rPr sz="2400" b="1" spc="-10" dirty="0">
                <a:latin typeface="Times New Roman"/>
                <a:cs typeface="Times New Roman"/>
              </a:rPr>
              <a:t>gaze preference, </a:t>
            </a:r>
            <a:r>
              <a:rPr sz="2400" b="1" dirty="0">
                <a:latin typeface="Times New Roman"/>
                <a:cs typeface="Times New Roman"/>
              </a:rPr>
              <a:t>right </a:t>
            </a:r>
            <a:r>
              <a:rPr sz="2400" b="1" spc="-5" dirty="0">
                <a:latin typeface="Times New Roman"/>
                <a:cs typeface="Times New Roman"/>
              </a:rPr>
              <a:t>visual </a:t>
            </a:r>
            <a:r>
              <a:rPr sz="2400" b="1" dirty="0">
                <a:latin typeface="Times New Roman"/>
                <a:cs typeface="Times New Roman"/>
              </a:rPr>
              <a:t> field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cut, and </a:t>
            </a:r>
            <a:r>
              <a:rPr sz="2400" b="1" spc="-5" dirty="0">
                <a:latin typeface="Times New Roman"/>
                <a:cs typeface="Times New Roman"/>
              </a:rPr>
              <a:t>aphasia</a:t>
            </a:r>
            <a:r>
              <a:rPr sz="2400" b="1" dirty="0">
                <a:latin typeface="Times New Roman"/>
                <a:cs typeface="Times New Roman"/>
              </a:rPr>
              <a:t> may </a:t>
            </a:r>
            <a:r>
              <a:rPr sz="2400" b="1" spc="-10" dirty="0">
                <a:latin typeface="Times New Roman"/>
                <a:cs typeface="Times New Roman"/>
              </a:rPr>
              <a:t>result;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 vice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versa</a:t>
            </a:r>
            <a:endParaRPr sz="2400">
              <a:latin typeface="Times New Roman"/>
              <a:cs typeface="Times New Roman"/>
            </a:endParaRPr>
          </a:p>
          <a:p>
            <a:pPr marL="756285" marR="277495" lvl="1" indent="-287020">
              <a:spcBef>
                <a:spcPts val="580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If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cerebellum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is</a:t>
            </a:r>
            <a:r>
              <a:rPr sz="2400" b="1" dirty="0">
                <a:latin typeface="Times New Roman"/>
                <a:cs typeface="Times New Roman"/>
              </a:rPr>
              <a:t> involved,</a:t>
            </a:r>
            <a:r>
              <a:rPr sz="2400" b="1" spc="-5" dirty="0">
                <a:latin typeface="Times New Roman"/>
                <a:cs typeface="Times New Roman"/>
              </a:rPr>
              <a:t> 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patient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is</a:t>
            </a:r>
            <a:r>
              <a:rPr sz="2400" b="1" dirty="0">
                <a:latin typeface="Times New Roman"/>
                <a:cs typeface="Times New Roman"/>
              </a:rPr>
              <a:t> at</a:t>
            </a:r>
            <a:r>
              <a:rPr sz="2400" b="1" spc="-5" dirty="0">
                <a:latin typeface="Times New Roman"/>
                <a:cs typeface="Times New Roman"/>
              </a:rPr>
              <a:t> high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herniation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brainstem compression</a:t>
            </a:r>
            <a:endParaRPr sz="2400">
              <a:latin typeface="Times New Roman"/>
              <a:cs typeface="Times New Roman"/>
            </a:endParaRPr>
          </a:p>
          <a:p>
            <a:pPr marL="756285" marR="31750" lvl="1" indent="-287020">
              <a:spcBef>
                <a:spcPts val="575"/>
              </a:spcBef>
              <a:buFont typeface="Arial MT"/>
              <a:buChar char="–"/>
              <a:tabLst>
                <a:tab pos="756920" algn="l"/>
              </a:tabLst>
            </a:pPr>
            <a:r>
              <a:rPr sz="2400" b="1" dirty="0">
                <a:latin typeface="Times New Roman"/>
                <a:cs typeface="Times New Roman"/>
              </a:rPr>
              <a:t>Other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signs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cerebellar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or</a:t>
            </a:r>
            <a:r>
              <a:rPr sz="2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brainstem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involvement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include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following: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spcBef>
                <a:spcPts val="580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b="1" dirty="0">
                <a:latin typeface="Times New Roman"/>
                <a:cs typeface="Times New Roman"/>
              </a:rPr>
              <a:t>Gait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limb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ataxia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spcBef>
                <a:spcPts val="575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b="1" spc="-35" dirty="0">
                <a:latin typeface="Times New Roman"/>
                <a:cs typeface="Times New Roman"/>
              </a:rPr>
              <a:t>Vertigo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tinnitus</a:t>
            </a:r>
            <a:endParaRPr sz="2400">
              <a:latin typeface="Times New Roman"/>
              <a:cs typeface="Times New Roman"/>
            </a:endParaRPr>
          </a:p>
          <a:p>
            <a:pPr marL="1155700" lvl="2" indent="-229235">
              <a:spcBef>
                <a:spcPts val="575"/>
              </a:spcBef>
              <a:buFont typeface="Arial MT"/>
              <a:buChar char="•"/>
              <a:tabLst>
                <a:tab pos="11563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Nausea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vomiting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152400"/>
            <a:ext cx="8686800" cy="6477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33600" y="1"/>
            <a:ext cx="8305800" cy="6768465"/>
            <a:chOff x="609600" y="0"/>
            <a:chExt cx="8305800" cy="67684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0" y="0"/>
              <a:ext cx="8305800" cy="676795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706361" y="4994909"/>
              <a:ext cx="914400" cy="228600"/>
            </a:xfrm>
            <a:custGeom>
              <a:avLst/>
              <a:gdLst/>
              <a:ahLst/>
              <a:cxnLst/>
              <a:rect l="l" t="t" r="r" b="b"/>
              <a:pathLst>
                <a:path w="914400" h="228600">
                  <a:moveTo>
                    <a:pt x="9144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914400" y="228600"/>
                  </a:lnTo>
                  <a:lnTo>
                    <a:pt x="9144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06361" y="4994909"/>
              <a:ext cx="914400" cy="228600"/>
            </a:xfrm>
            <a:custGeom>
              <a:avLst/>
              <a:gdLst/>
              <a:ahLst/>
              <a:cxnLst/>
              <a:rect l="l" t="t" r="r" b="b"/>
              <a:pathLst>
                <a:path w="914400" h="228600">
                  <a:moveTo>
                    <a:pt x="0" y="228600"/>
                  </a:moveTo>
                  <a:lnTo>
                    <a:pt x="914400" y="228600"/>
                  </a:lnTo>
                  <a:lnTo>
                    <a:pt x="914400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82161" y="5109209"/>
              <a:ext cx="762000" cy="243840"/>
            </a:xfrm>
            <a:custGeom>
              <a:avLst/>
              <a:gdLst/>
              <a:ahLst/>
              <a:cxnLst/>
              <a:rect l="l" t="t" r="r" b="b"/>
              <a:pathLst>
                <a:path w="762000" h="243839">
                  <a:moveTo>
                    <a:pt x="381000" y="0"/>
                  </a:moveTo>
                  <a:lnTo>
                    <a:pt x="312509" y="1965"/>
                  </a:lnTo>
                  <a:lnTo>
                    <a:pt x="248049" y="7630"/>
                  </a:lnTo>
                  <a:lnTo>
                    <a:pt x="188693" y="16651"/>
                  </a:lnTo>
                  <a:lnTo>
                    <a:pt x="135518" y="28682"/>
                  </a:lnTo>
                  <a:lnTo>
                    <a:pt x="89600" y="43378"/>
                  </a:lnTo>
                  <a:lnTo>
                    <a:pt x="52013" y="60395"/>
                  </a:lnTo>
                  <a:lnTo>
                    <a:pt x="6137" y="100011"/>
                  </a:lnTo>
                  <a:lnTo>
                    <a:pt x="0" y="121919"/>
                  </a:lnTo>
                  <a:lnTo>
                    <a:pt x="6137" y="143828"/>
                  </a:lnTo>
                  <a:lnTo>
                    <a:pt x="52013" y="183444"/>
                  </a:lnTo>
                  <a:lnTo>
                    <a:pt x="89600" y="200461"/>
                  </a:lnTo>
                  <a:lnTo>
                    <a:pt x="135518" y="215157"/>
                  </a:lnTo>
                  <a:lnTo>
                    <a:pt x="188693" y="227188"/>
                  </a:lnTo>
                  <a:lnTo>
                    <a:pt x="248049" y="236209"/>
                  </a:lnTo>
                  <a:lnTo>
                    <a:pt x="312509" y="241874"/>
                  </a:lnTo>
                  <a:lnTo>
                    <a:pt x="381000" y="243839"/>
                  </a:lnTo>
                  <a:lnTo>
                    <a:pt x="449490" y="241874"/>
                  </a:lnTo>
                  <a:lnTo>
                    <a:pt x="513950" y="236209"/>
                  </a:lnTo>
                  <a:lnTo>
                    <a:pt x="573306" y="227188"/>
                  </a:lnTo>
                  <a:lnTo>
                    <a:pt x="626481" y="215157"/>
                  </a:lnTo>
                  <a:lnTo>
                    <a:pt x="672399" y="200461"/>
                  </a:lnTo>
                  <a:lnTo>
                    <a:pt x="709986" y="183444"/>
                  </a:lnTo>
                  <a:lnTo>
                    <a:pt x="755862" y="143828"/>
                  </a:lnTo>
                  <a:lnTo>
                    <a:pt x="762000" y="121919"/>
                  </a:lnTo>
                  <a:lnTo>
                    <a:pt x="755862" y="100011"/>
                  </a:lnTo>
                  <a:lnTo>
                    <a:pt x="709986" y="60395"/>
                  </a:lnTo>
                  <a:lnTo>
                    <a:pt x="672399" y="43378"/>
                  </a:lnTo>
                  <a:lnTo>
                    <a:pt x="626481" y="28682"/>
                  </a:lnTo>
                  <a:lnTo>
                    <a:pt x="573306" y="16651"/>
                  </a:lnTo>
                  <a:lnTo>
                    <a:pt x="513950" y="7630"/>
                  </a:lnTo>
                  <a:lnTo>
                    <a:pt x="449490" y="1965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82161" y="5109209"/>
              <a:ext cx="762000" cy="243840"/>
            </a:xfrm>
            <a:custGeom>
              <a:avLst/>
              <a:gdLst/>
              <a:ahLst/>
              <a:cxnLst/>
              <a:rect l="l" t="t" r="r" b="b"/>
              <a:pathLst>
                <a:path w="762000" h="243839">
                  <a:moveTo>
                    <a:pt x="0" y="121919"/>
                  </a:moveTo>
                  <a:lnTo>
                    <a:pt x="23834" y="79388"/>
                  </a:lnTo>
                  <a:lnTo>
                    <a:pt x="89600" y="43378"/>
                  </a:lnTo>
                  <a:lnTo>
                    <a:pt x="135518" y="28682"/>
                  </a:lnTo>
                  <a:lnTo>
                    <a:pt x="188693" y="16651"/>
                  </a:lnTo>
                  <a:lnTo>
                    <a:pt x="248049" y="7630"/>
                  </a:lnTo>
                  <a:lnTo>
                    <a:pt x="312509" y="1965"/>
                  </a:lnTo>
                  <a:lnTo>
                    <a:pt x="381000" y="0"/>
                  </a:lnTo>
                  <a:lnTo>
                    <a:pt x="449490" y="1965"/>
                  </a:lnTo>
                  <a:lnTo>
                    <a:pt x="513950" y="7630"/>
                  </a:lnTo>
                  <a:lnTo>
                    <a:pt x="573306" y="16651"/>
                  </a:lnTo>
                  <a:lnTo>
                    <a:pt x="626481" y="28682"/>
                  </a:lnTo>
                  <a:lnTo>
                    <a:pt x="672399" y="43378"/>
                  </a:lnTo>
                  <a:lnTo>
                    <a:pt x="709986" y="60395"/>
                  </a:lnTo>
                  <a:lnTo>
                    <a:pt x="755862" y="100011"/>
                  </a:lnTo>
                  <a:lnTo>
                    <a:pt x="762000" y="121919"/>
                  </a:lnTo>
                  <a:lnTo>
                    <a:pt x="755862" y="143828"/>
                  </a:lnTo>
                  <a:lnTo>
                    <a:pt x="709986" y="183444"/>
                  </a:lnTo>
                  <a:lnTo>
                    <a:pt x="672399" y="200461"/>
                  </a:lnTo>
                  <a:lnTo>
                    <a:pt x="626481" y="215157"/>
                  </a:lnTo>
                  <a:lnTo>
                    <a:pt x="573306" y="227188"/>
                  </a:lnTo>
                  <a:lnTo>
                    <a:pt x="513950" y="236209"/>
                  </a:lnTo>
                  <a:lnTo>
                    <a:pt x="449490" y="241874"/>
                  </a:lnTo>
                  <a:lnTo>
                    <a:pt x="381000" y="243839"/>
                  </a:lnTo>
                  <a:lnTo>
                    <a:pt x="312509" y="241874"/>
                  </a:lnTo>
                  <a:lnTo>
                    <a:pt x="248049" y="236209"/>
                  </a:lnTo>
                  <a:lnTo>
                    <a:pt x="188693" y="227188"/>
                  </a:lnTo>
                  <a:lnTo>
                    <a:pt x="135518" y="215157"/>
                  </a:lnTo>
                  <a:lnTo>
                    <a:pt x="89600" y="200461"/>
                  </a:lnTo>
                  <a:lnTo>
                    <a:pt x="52013" y="183444"/>
                  </a:lnTo>
                  <a:lnTo>
                    <a:pt x="6137" y="143828"/>
                  </a:lnTo>
                  <a:lnTo>
                    <a:pt x="0" y="12191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6400" y="152400"/>
            <a:ext cx="8839200" cy="6477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2271" y="0"/>
            <a:ext cx="69742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5" dirty="0"/>
              <a:t>Ischemic</a:t>
            </a:r>
            <a:r>
              <a:rPr sz="4000" spc="25" dirty="0"/>
              <a:t> </a:t>
            </a:r>
            <a:r>
              <a:rPr sz="4000" spc="-5" dirty="0"/>
              <a:t>&amp;</a:t>
            </a:r>
            <a:r>
              <a:rPr sz="4000" spc="-10" dirty="0"/>
              <a:t> </a:t>
            </a:r>
            <a:r>
              <a:rPr sz="4000" spc="-5" dirty="0"/>
              <a:t>hemorrhagic</a:t>
            </a:r>
            <a:r>
              <a:rPr sz="4000" spc="15" dirty="0"/>
              <a:t> </a:t>
            </a:r>
            <a:r>
              <a:rPr sz="4000" spc="-15" dirty="0"/>
              <a:t>Stroke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685799"/>
            <a:ext cx="8763000" cy="617219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9443" y="375919"/>
            <a:ext cx="7605776" cy="640841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4571" y="237549"/>
            <a:ext cx="8182428" cy="6386282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2063" y="228600"/>
            <a:ext cx="8625774" cy="64008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0" y="1622502"/>
            <a:ext cx="8047990" cy="16594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Strokes</a:t>
            </a:r>
            <a:r>
              <a:rPr sz="2400" b="1" spc="-20" dirty="0">
                <a:latin typeface="Times New Roman"/>
                <a:cs typeface="Times New Roman"/>
              </a:rPr>
              <a:t> are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leading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cause of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serious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long-term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disability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second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leading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cause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death</a:t>
            </a:r>
            <a:r>
              <a:rPr sz="24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world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wide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3535"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Men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are </a:t>
            </a:r>
            <a:r>
              <a:rPr sz="2400" b="1" dirty="0">
                <a:latin typeface="Times New Roman"/>
                <a:cs typeface="Times New Roman"/>
              </a:rPr>
              <a:t>at </a:t>
            </a:r>
            <a:r>
              <a:rPr sz="2400" b="1" spc="-5" dirty="0">
                <a:latin typeface="Times New Roman"/>
                <a:cs typeface="Times New Roman"/>
              </a:rPr>
              <a:t>higher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stroke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than women;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1056</Words>
  <Application>Microsoft Office PowerPoint</Application>
  <PresentationFormat>Widescreen</PresentationFormat>
  <Paragraphs>247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Arial MT</vt:lpstr>
      <vt:lpstr>Calibri</vt:lpstr>
      <vt:lpstr>Calibri Light</vt:lpstr>
      <vt:lpstr>Times New Roman</vt:lpstr>
      <vt:lpstr>Wingdings</vt:lpstr>
      <vt:lpstr>Office Theme</vt:lpstr>
      <vt:lpstr>Stroke</vt:lpstr>
      <vt:lpstr>PowerPoint Presentation</vt:lpstr>
      <vt:lpstr>PowerPoint Presentation</vt:lpstr>
      <vt:lpstr>Ischemic &amp; hemorrhagic Stroke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Ischemic Stroke</vt:lpstr>
      <vt:lpstr>PowerPoint Presentation</vt:lpstr>
      <vt:lpstr>Risk factors</vt:lpstr>
      <vt:lpstr>PowerPoint Presentation</vt:lpstr>
      <vt:lpstr>PowerPoint Presentation</vt:lpstr>
      <vt:lpstr>PowerPoint Presentation</vt:lpstr>
      <vt:lpstr>Signs and Symptoms</vt:lpstr>
      <vt:lpstr>Pathogenesis</vt:lpstr>
      <vt:lpstr>PowerPoint Presentation</vt:lpstr>
      <vt:lpstr>PowerPoint Presentation</vt:lpstr>
      <vt:lpstr>PowerPoint Presentation</vt:lpstr>
      <vt:lpstr>Ischemic cascade</vt:lpstr>
      <vt:lpstr>PowerPoint Presentation</vt:lpstr>
      <vt:lpstr>PowerPoint Presentation</vt:lpstr>
      <vt:lpstr>Hemorrhagic Stroke</vt:lpstr>
      <vt:lpstr>Types</vt:lpstr>
      <vt:lpstr>PowerPoint Presentation</vt:lpstr>
      <vt:lpstr>Causes</vt:lpstr>
      <vt:lpstr>PowerPoint Presentation</vt:lpstr>
      <vt:lpstr>Pathophysiology</vt:lpstr>
      <vt:lpstr>PowerPoint Presentation</vt:lpstr>
      <vt:lpstr>Signs and Symptoms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Santhosh Musuri</dc:creator>
  <cp:lastModifiedBy>User</cp:lastModifiedBy>
  <cp:revision>1</cp:revision>
  <dcterms:created xsi:type="dcterms:W3CDTF">2024-09-17T14:21:51Z</dcterms:created>
  <dcterms:modified xsi:type="dcterms:W3CDTF">2024-09-17T14:27:38Z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