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4"/>
  </p:sldMasterIdLst>
  <p:notesMasterIdLst>
    <p:notesMasterId r:id="rId8"/>
  </p:notesMasterIdLst>
  <p:handoutMasterIdLst>
    <p:handoutMasterId r:id="rId9"/>
  </p:handoutMasterIdLst>
  <p:sldIdLst>
    <p:sldId id="263" r:id="rId5"/>
    <p:sldId id="262" r:id="rId6"/>
    <p:sldId id="264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7280BD50-F72A-443A-8A7C-9A6A969C2F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0149BFF-D5FE-41B9-B89E-346E6FC2BE4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89FD3E-56F1-4D93-A064-62BE23F429F1}" type="datetimeFigureOut">
              <a:rPr lang="en-IN" smtClean="0"/>
              <a:t>15-09-2024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A7AE4AE-8780-4C06-B105-E50A0CB1171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F349081-626D-42D4-96E8-DBE21E03E4C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EBE145-7B0B-4BFC-A728-545BF59A6F1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10479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B86AA5-8483-44CB-A555-9041E2D72D7A}" type="datetimeFigureOut">
              <a:rPr lang="en-IN" smtClean="0"/>
              <a:t>15-09-2024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44A333-46EF-4665-ACD4-6848AE64622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6717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4A333-46EF-4665-ACD4-6848AE646224}" type="slidenum">
              <a:rPr lang="en-IN" smtClean="0"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872096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B4040-A5C7-4D2C-B4DE-2782CEABEEEA}" type="datetime1">
              <a:rPr lang="en-IN" smtClean="0"/>
              <a:t>15-09-2024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68891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EA8DB-C04D-41E2-92F2-CA3631B84E8F}" type="datetime1">
              <a:rPr lang="en-IN" smtClean="0"/>
              <a:t>15-09-2024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78080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C6FE9-CE8A-4B2D-BD1F-12C2FCAE1012}" type="datetime1">
              <a:rPr lang="en-IN" smtClean="0"/>
              <a:t>15-09-2024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65294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1DBA8-87D5-4546-AECD-56FFF3C42EF6}" type="datetime1">
              <a:rPr lang="en-IN" smtClean="0"/>
              <a:t>15-09-2024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05581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96FE0-C0E9-4F58-99C0-85073D2106CE}" type="datetime1">
              <a:rPr lang="en-IN" smtClean="0"/>
              <a:t>15-09-2024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5737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C21C8-9E82-472C-810E-37346B56A8CC}" type="datetime1">
              <a:rPr lang="en-IN" smtClean="0"/>
              <a:t>15-09-2024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76286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6255D-1665-4069-9569-F83CB7C1109A}" type="datetime1">
              <a:rPr lang="en-IN" smtClean="0"/>
              <a:t>15-09-2024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54761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A4BA0-4DA7-424B-993D-A89A48493063}" type="datetime1">
              <a:rPr lang="en-IN" smtClean="0"/>
              <a:t>15-09-2024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89321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C873D-2F40-4169-BF38-9B8D6527EB39}" type="datetime1">
              <a:rPr lang="en-IN" smtClean="0"/>
              <a:t>15-09-2024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70338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1B242-8545-4E2B-9796-96CE6720682B}" type="datetime1">
              <a:rPr lang="en-IN" smtClean="0"/>
              <a:t>15-09-2024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61389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F81AE-1D88-481A-A398-AB84F5C05ECC}" type="datetime1">
              <a:rPr lang="en-IN" smtClean="0"/>
              <a:t>15-09-2024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11664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8FF5DC-FE09-4B71-B5D7-1351D6BDCC7B}" type="datetime1">
              <a:rPr lang="en-IN" smtClean="0"/>
              <a:t>15-09-2024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 userDrawn="1"/>
        </p:nvSpPr>
        <p:spPr>
          <a:xfrm rot="20006977">
            <a:off x="1146736" y="2929365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897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211016" y="6542088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15-09-2024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598079" y="6557962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8957920-506D-4F31-9CB9-011BD525C6C5}"/>
              </a:ext>
            </a:extLst>
          </p:cNvPr>
          <p:cNvSpPr txBox="1"/>
          <p:nvPr/>
        </p:nvSpPr>
        <p:spPr>
          <a:xfrm>
            <a:off x="2166935" y="3198167"/>
            <a:ext cx="784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SUBJECT NAME </a:t>
            </a:r>
            <a:r>
              <a:rPr lang="en-IN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IN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CLINICAL TOXICOLOGY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E5D32C6D-EED6-45D3-B2F4-4A294908127E}"/>
              </a:ext>
            </a:extLst>
          </p:cNvPr>
          <p:cNvSpPr txBox="1"/>
          <p:nvPr/>
        </p:nvSpPr>
        <p:spPr>
          <a:xfrm>
            <a:off x="2166935" y="4156755"/>
            <a:ext cx="7848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UNIT NO &amp; NAME </a:t>
            </a:r>
            <a:r>
              <a:rPr lang="en-IN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(FONT SIZE 20) – TIMES NEW ROMAN, ALL CAPS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49683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15-09-2024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TOPIC NAME –ANTIDOTES AND CLINICAL APPLICATION</a:t>
            </a: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5" cy="52636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N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IN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I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Contents for topic-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Aim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Monitor and management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15-09-2024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60564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TOPIC NAME –SUPPORTIVE CARE IN CLINICAL TOXICOLOGY</a:t>
            </a: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50" y="1043353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7D"/>
              </a:buClr>
              <a:buSzPct val="75000"/>
            </a:pPr>
            <a:r>
              <a:rPr lang="en-US" sz="1600" b="1" kern="0" dirty="0">
                <a:solidFill>
                  <a:srgbClr val="00007D"/>
                </a:solidFill>
                <a:latin typeface="Times New Roman" pitchFamily="18" charset="0"/>
                <a:cs typeface="Times New Roman" pitchFamily="18" charset="0"/>
              </a:rPr>
              <a:t>Aim-</a:t>
            </a:r>
          </a:p>
          <a:p>
            <a:pPr lvl="0" algn="l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7D"/>
              </a:buClr>
              <a:buSzPct val="75000"/>
            </a:pPr>
            <a:r>
              <a:rPr lang="en-US" sz="1600" b="1" kern="0" dirty="0">
                <a:solidFill>
                  <a:srgbClr val="0000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To keep the patient alive</a:t>
            </a:r>
          </a:p>
          <a:p>
            <a:pPr lvl="0" algn="l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7D"/>
              </a:buClr>
              <a:buSzPct val="75000"/>
            </a:pPr>
            <a:r>
              <a:rPr lang="en-US" sz="1600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How- monitor the physiologic functions and correct significant deviations from normal.</a:t>
            </a:r>
          </a:p>
          <a:p>
            <a:pPr lvl="0" algn="l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7D"/>
              </a:buClr>
              <a:buSzPct val="75000"/>
            </a:pPr>
            <a:r>
              <a:rPr lang="en-US" sz="1600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-Anticipate and try to prevent complications.</a:t>
            </a:r>
          </a:p>
          <a:p>
            <a:pPr marL="342900" lvl="0" indent="-342900" algn="l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7D"/>
              </a:buClr>
              <a:buSzPct val="75000"/>
              <a:buAutoNum type="alphaLcParenR"/>
            </a:pPr>
            <a:r>
              <a:rPr lang="en-US" sz="1600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Monitor and Manage:</a:t>
            </a:r>
          </a:p>
          <a:p>
            <a:pPr lvl="0" algn="l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7D"/>
              </a:buClr>
              <a:buSzPct val="75000"/>
            </a:pPr>
            <a:r>
              <a:rPr lang="en-US" sz="1600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-Airways and respiration(PO2 and pCO2)</a:t>
            </a:r>
          </a:p>
          <a:p>
            <a:pPr lvl="0" algn="l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7D"/>
              </a:buClr>
              <a:buSzPct val="75000"/>
            </a:pPr>
            <a:r>
              <a:rPr lang="en-US" sz="1600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-Cardiac function-Monitor central venous pressure (CVP) if needed</a:t>
            </a:r>
          </a:p>
          <a:p>
            <a:pPr lvl="0" algn="l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7D"/>
              </a:buClr>
              <a:buSzPct val="75000"/>
            </a:pPr>
            <a:r>
              <a:rPr lang="en-US" sz="1600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-start antiarrhythmic treatment, if needed.</a:t>
            </a:r>
          </a:p>
          <a:p>
            <a:pPr lvl="0" algn="l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7D"/>
              </a:buClr>
              <a:buSzPct val="75000"/>
            </a:pPr>
            <a:r>
              <a:rPr lang="en-US" sz="1600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-Fluids and electrolytes balance</a:t>
            </a:r>
          </a:p>
          <a:p>
            <a:pPr lvl="0" algn="l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7D"/>
              </a:buClr>
              <a:buSzPct val="75000"/>
            </a:pPr>
            <a:r>
              <a:rPr lang="en-US" sz="1600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-Hypotension should be managed initially with intravenous fluids.(vasopressors-nor ephedrine)</a:t>
            </a:r>
          </a:p>
          <a:p>
            <a:pPr lvl="0" algn="l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7D"/>
              </a:buClr>
              <a:buSzPct val="75000"/>
            </a:pPr>
            <a:r>
              <a:rPr lang="en-US" sz="1600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-Seizures generally are best treated with benzodiapines.</a:t>
            </a:r>
          </a:p>
          <a:p>
            <a:pPr lvl="0" algn="l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7D"/>
              </a:buClr>
              <a:buSzPct val="75000"/>
            </a:pPr>
            <a:r>
              <a:rPr lang="en-US" sz="1600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-Drug agitated behaviors is generally best treated with highly potency neuroleptics(haloperidol) as needed.</a:t>
            </a:r>
          </a:p>
          <a:p>
            <a:pPr lvl="0" algn="l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7D"/>
              </a:buClr>
              <a:buSzPct val="75000"/>
            </a:pPr>
            <a:r>
              <a:rPr lang="en-US" sz="1600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-Paralysis of intestine-administered cholinomimetics.</a:t>
            </a:r>
            <a:endParaRPr lang="en-US" sz="1600" kern="0" dirty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l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7D"/>
              </a:buClr>
              <a:buSzPct val="75000"/>
              <a:buFont typeface="Wingdings" pitchFamily="2" charset="2"/>
              <a:buChar char="n"/>
            </a:pPr>
            <a:endParaRPr lang="en-US" sz="1600" b="1" kern="0" dirty="0">
              <a:solidFill>
                <a:srgbClr val="00007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668935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0432652D8BF75408E2A29D99D363D9E" ma:contentTypeVersion="6" ma:contentTypeDescription="Create a new document." ma:contentTypeScope="" ma:versionID="faa036d22f56a16cde9b7aa97ce92539">
  <xsd:schema xmlns:xsd="http://www.w3.org/2001/XMLSchema" xmlns:xs="http://www.w3.org/2001/XMLSchema" xmlns:p="http://schemas.microsoft.com/office/2006/metadata/properties" xmlns:ns2="1e863c3e-37bc-489c-8a97-a2b2e8e58ff9" targetNamespace="http://schemas.microsoft.com/office/2006/metadata/properties" ma:root="true" ma:fieldsID="17ae55b51d5adf974f409f68725140ce" ns2:_="">
    <xsd:import namespace="1e863c3e-37bc-489c-8a97-a2b2e8e58ff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863c3e-37bc-489c-8a97-a2b2e8e58f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AD34667-0D87-4C30-93BB-1669C99E2C2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e863c3e-37bc-489c-8a97-a2b2e8e58ff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3AB6885-70A3-42F9-99C5-385CCCA8E57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92B424F-7112-4F70-A127-CDD06E1E3C89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274</TotalTime>
  <Words>171</Words>
  <Application>Microsoft Office PowerPoint</Application>
  <PresentationFormat>Widescreen</PresentationFormat>
  <Paragraphs>36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Siddharth B</dc:creator>
  <cp:lastModifiedBy>User</cp:lastModifiedBy>
  <cp:revision>29</cp:revision>
  <dcterms:created xsi:type="dcterms:W3CDTF">2020-07-13T05:58:17Z</dcterms:created>
  <dcterms:modified xsi:type="dcterms:W3CDTF">2024-09-15T15:53:27Z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0x010100A0432652D8BF75408E2A29D99D363D9E</vt:lpwstr>
  </property>
</Properties>
</file>