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handoutMasterIdLst>
    <p:handoutMasterId r:id="rId18"/>
  </p:handoutMasterIdLst>
  <p:sldIdLst>
    <p:sldId id="263" r:id="rId5"/>
    <p:sldId id="262" r:id="rId6"/>
    <p:sldId id="264" r:id="rId7"/>
    <p:sldId id="265" r:id="rId8"/>
    <p:sldId id="266" r:id="rId9"/>
    <p:sldId id="267" r:id="rId10"/>
    <p:sldId id="268" r:id="rId11"/>
    <p:sldId id="269" r:id="rId12"/>
    <p:sldId id="274"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2140148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F1D1D64-CA05-4E89-B617-D4FF8B3F7FF3}"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19C690-475E-4854-9584-8411CCAA6BC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03AC8-F61F-4639-8692-693207498024}"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3D12AF-DCD6-4CE3-8B33-37D7C5C347B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CAC93F-0C62-438C-B981-3ED65D0F784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0A2B3-CC71-4D60-8704-621E54B82D79}"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52274B-76E8-426C-9373-F69FA772C65A}"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3EA3B8-F08C-4D6C-ABEC-71843A09DB8E}"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67C456-BF49-4E3C-9D87-5DD9466F5293}"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196DBD-C50F-4DDD-ACF3-FB336D2AD1C8}"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A773D7-97D0-4979-8E2F-BA78B36941C2}"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2D3FDB-27D6-456B-A5F9-1A825AB59A3E}"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Tuberculosis#cite_note-Robbins-1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Faget_sig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Hepatosplenomegal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739818" y="789817"/>
            <a:ext cx="8702834" cy="584775"/>
          </a:xfrm>
          <a:prstGeom prst="rect">
            <a:avLst/>
          </a:prstGeom>
          <a:noFill/>
        </p:spPr>
        <p:txBody>
          <a:bodyPr wrap="square" rtlCol="0">
            <a:spAutoFit/>
          </a:bodyPr>
          <a:lstStyle/>
          <a:p>
            <a:r>
              <a:rPr lang="en-IN" sz="3200" b="1" u="sng" dirty="0">
                <a:latin typeface="Times New Roman" panose="02020603050405020304" pitchFamily="18" charset="0"/>
                <a:cs typeface="Times New Roman" panose="02020603050405020304" pitchFamily="18" charset="0"/>
              </a:rPr>
              <a:t>         PHARMACEUTICAL MICROBIOLOGY        </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034218"/>
            <a:ext cx="7848600" cy="584775"/>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10  STUDY OF INFECTIOUS DISEASES</a:t>
            </a:r>
            <a:r>
              <a:rPr lang="en-IN" sz="2400" u="sng" dirty="0">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78495404-7054-42BB-95D0-DC7CF5207240}"/>
              </a:ext>
            </a:extLst>
          </p:cNvPr>
          <p:cNvSpPr>
            <a:spLocks noGrp="1"/>
          </p:cNvSpPr>
          <p:nvPr>
            <p:ph idx="1"/>
          </p:nvPr>
        </p:nvSpPr>
        <p:spPr>
          <a:xfrm>
            <a:off x="838200" y="901521"/>
            <a:ext cx="10515600" cy="5275442"/>
          </a:xfrm>
        </p:spPr>
        <p:txBody>
          <a:bodyPr>
            <a:normAutofit/>
          </a:bodyPr>
          <a:lstStyle/>
          <a:p>
            <a:pPr marL="400050" indent="-400050">
              <a:buFont typeface="+mj-lt"/>
              <a:buAutoNum type="romanUcPeriod"/>
            </a:pPr>
            <a:r>
              <a:rPr lang="en-IN" sz="1600" b="0" i="0" dirty="0">
                <a:effectLst/>
                <a:latin typeface="Times New Roman" panose="02020603050405020304" pitchFamily="18" charset="0"/>
                <a:cs typeface="Times New Roman" panose="02020603050405020304" pitchFamily="18" charset="0"/>
              </a:rPr>
              <a:t>Prevention of TB involves screening those at high risk, early detection and treatment of cases, and </a:t>
            </a:r>
            <a:r>
              <a:rPr lang="en-IN" sz="1600" dirty="0">
                <a:latin typeface="Times New Roman" panose="02020603050405020304" pitchFamily="18" charset="0"/>
                <a:cs typeface="Times New Roman" panose="02020603050405020304" pitchFamily="18" charset="0"/>
              </a:rPr>
              <a:t>vaccination</a:t>
            </a:r>
            <a:r>
              <a:rPr lang="en-IN" sz="1600" b="0" i="0" dirty="0">
                <a:effectLst/>
                <a:latin typeface="Times New Roman" panose="02020603050405020304" pitchFamily="18" charset="0"/>
                <a:cs typeface="Times New Roman" panose="02020603050405020304" pitchFamily="18" charset="0"/>
              </a:rPr>
              <a:t> with the </a:t>
            </a:r>
            <a:r>
              <a:rPr lang="en-IN" sz="1600" dirty="0">
                <a:latin typeface="Times New Roman" panose="02020603050405020304" pitchFamily="18" charset="0"/>
                <a:cs typeface="Times New Roman" panose="02020603050405020304" pitchFamily="18" charset="0"/>
              </a:rPr>
              <a:t>bacillus Calmette-</a:t>
            </a:r>
            <a:r>
              <a:rPr lang="en-IN" sz="1600" dirty="0" err="1">
                <a:latin typeface="Times New Roman" panose="02020603050405020304" pitchFamily="18" charset="0"/>
                <a:cs typeface="Times New Roman" panose="02020603050405020304" pitchFamily="18" charset="0"/>
              </a:rPr>
              <a:t>Guérin</a:t>
            </a:r>
            <a:r>
              <a:rPr lang="en-IN" sz="1600" b="0" i="0" dirty="0">
                <a:effectLst/>
                <a:latin typeface="Times New Roman" panose="02020603050405020304" pitchFamily="18" charset="0"/>
                <a:cs typeface="Times New Roman" panose="02020603050405020304" pitchFamily="18" charset="0"/>
              </a:rPr>
              <a:t> (BCG) vaccine.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Those at high risk include household, workplace, and social contacts of people with active TB.</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Treatment requires the use of multiple </a:t>
            </a:r>
            <a:r>
              <a:rPr lang="en-IN" sz="1600" dirty="0">
                <a:latin typeface="Times New Roman" panose="02020603050405020304" pitchFamily="18" charset="0"/>
                <a:cs typeface="Times New Roman" panose="02020603050405020304" pitchFamily="18" charset="0"/>
              </a:rPr>
              <a:t>antibiotics </a:t>
            </a:r>
            <a:r>
              <a:rPr lang="en-IN" sz="1600" b="0" i="0" dirty="0">
                <a:effectLst/>
                <a:latin typeface="Times New Roman" panose="02020603050405020304" pitchFamily="18" charset="0"/>
                <a:cs typeface="Times New Roman" panose="02020603050405020304" pitchFamily="18" charset="0"/>
              </a:rPr>
              <a:t>over a long period of time.</a:t>
            </a:r>
            <a:r>
              <a:rPr lang="en-IN" sz="1600" b="0" i="0" baseline="3000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Antibiotic resistance</a:t>
            </a:r>
            <a:r>
              <a:rPr lang="en-IN" sz="1600" b="0" i="0" dirty="0">
                <a:effectLst/>
                <a:latin typeface="Times New Roman" panose="02020603050405020304" pitchFamily="18" charset="0"/>
                <a:cs typeface="Times New Roman" panose="02020603050405020304" pitchFamily="18" charset="0"/>
              </a:rPr>
              <a:t> is a growing problem with increasing rates of </a:t>
            </a:r>
            <a:r>
              <a:rPr lang="en-IN" sz="1600" dirty="0">
                <a:latin typeface="Times New Roman" panose="02020603050405020304" pitchFamily="18" charset="0"/>
                <a:cs typeface="Times New Roman" panose="02020603050405020304" pitchFamily="18" charset="0"/>
              </a:rPr>
              <a:t>multiple drug-resistant tuberculosis</a:t>
            </a:r>
            <a:r>
              <a:rPr lang="en-IN" sz="1600" b="0" i="0" dirty="0">
                <a:effectLst/>
                <a:latin typeface="Times New Roman" panose="02020603050405020304" pitchFamily="18" charset="0"/>
                <a:cs typeface="Times New Roman" panose="02020603050405020304" pitchFamily="18" charset="0"/>
              </a:rPr>
              <a:t> (MDR-TB).</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As of 2018 one quarter of the world's population is thought to have latent infection with TB.</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New infections occur in about 1% of the population each year.</a:t>
            </a:r>
            <a:r>
              <a:rPr lang="en-IN" sz="1600" b="0" i="0" baseline="30000" dirty="0">
                <a:effectLst/>
                <a:latin typeface="Times New Roman" panose="02020603050405020304" pitchFamily="18" charset="0"/>
                <a:cs typeface="Times New Roman" panose="02020603050405020304" pitchFamily="18" charset="0"/>
              </a:rPr>
              <a:t> </a:t>
            </a:r>
          </a:p>
          <a:p>
            <a:r>
              <a:rPr lang="en-IN" sz="1600" b="0" i="0" dirty="0">
                <a:effectLst/>
                <a:latin typeface="Times New Roman" panose="02020603050405020304" pitchFamily="18" charset="0"/>
                <a:cs typeface="Times New Roman" panose="02020603050405020304" pitchFamily="18" charset="0"/>
              </a:rPr>
              <a:t>In 2018, there were more than 10 million cases of active TB which resulted in 1.5 million deaths.</a:t>
            </a:r>
            <a:r>
              <a:rPr lang="en-IN" sz="1600" b="0" i="0" baseline="30000" dirty="0">
                <a:effectLst/>
                <a:latin typeface="Times New Roman" panose="02020603050405020304" pitchFamily="18" charset="0"/>
                <a:cs typeface="Times New Roman" panose="02020603050405020304" pitchFamily="18" charset="0"/>
              </a:rPr>
              <a:t> </a:t>
            </a:r>
          </a:p>
          <a:p>
            <a:r>
              <a:rPr lang="en-IN" sz="1600" b="0" i="0" dirty="0">
                <a:effectLst/>
                <a:latin typeface="Times New Roman" panose="02020603050405020304" pitchFamily="18" charset="0"/>
                <a:cs typeface="Times New Roman" panose="02020603050405020304" pitchFamily="18" charset="0"/>
              </a:rPr>
              <a:t>This makes it the number one </a:t>
            </a:r>
            <a:r>
              <a:rPr lang="en-IN" sz="1600" dirty="0">
                <a:latin typeface="Times New Roman" panose="02020603050405020304" pitchFamily="18" charset="0"/>
                <a:cs typeface="Times New Roman" panose="02020603050405020304" pitchFamily="18" charset="0"/>
              </a:rPr>
              <a:t>cause of death from an infectious disease</a:t>
            </a:r>
            <a:r>
              <a:rPr lang="en-IN" sz="1600" b="0" i="0" dirty="0">
                <a:effectLst/>
                <a:latin typeface="Times New Roman" panose="02020603050405020304" pitchFamily="18" charset="0"/>
                <a:cs typeface="Times New Roman" panose="02020603050405020304" pitchFamily="18" charset="0"/>
              </a:rPr>
              <a:t>. As of 2018, most TB cases occurred in the regions of South-East Asia (44%), Africa (24%) and the Western Pacific (18%), with more than 50% of cases being diagnosed in eight countries: India (27%), China (9%), Indonesia (8%), the Philippines (6%), Pakistan (6%), Nigeria (4%) and Bangladesh (4%).The number of new cases each year has decreased since 2000. About 80% of people in many Asian and African countries test positive while 5–10% of people in the United States population test positive by the tuberculin test.</a:t>
            </a:r>
            <a:r>
              <a:rPr lang="en-IN" sz="1600" b="0" i="0" u="none" strike="noStrike" baseline="30000"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[14]</a:t>
            </a:r>
            <a:r>
              <a:rPr lang="en-IN" sz="1600" b="0" i="0" dirty="0">
                <a:effectLst/>
                <a:latin typeface="Times New Roman" panose="02020603050405020304" pitchFamily="18" charset="0"/>
                <a:cs typeface="Times New Roman" panose="02020603050405020304" pitchFamily="18" charset="0"/>
              </a:rPr>
              <a:t> Tuberculosis has been present in humans since </a:t>
            </a:r>
            <a:r>
              <a:rPr lang="en-IN" sz="1600" dirty="0">
                <a:latin typeface="Times New Roman" panose="02020603050405020304" pitchFamily="18" charset="0"/>
                <a:cs typeface="Times New Roman" panose="02020603050405020304" pitchFamily="18" charset="0"/>
              </a:rPr>
              <a:t>ancient times</a:t>
            </a:r>
            <a:r>
              <a:rPr lang="en-IN" sz="1600" b="0" i="0" dirty="0">
                <a:effectLst/>
                <a:latin typeface="Times New Roman" panose="02020603050405020304" pitchFamily="18" charset="0"/>
                <a:cs typeface="Times New Roman" panose="02020603050405020304" pitchFamily="18" charset="0"/>
              </a:rPr>
              <a:t>.</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1B04F8F-37D6-4EEA-9A34-105DDC8938E5}"/>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3ACC83A5-9B33-46B7-AC56-67FC38229D2C}"/>
              </a:ext>
            </a:extLst>
          </p:cNvPr>
          <p:cNvSpPr>
            <a:spLocks noGrp="1"/>
          </p:cNvSpPr>
          <p:nvPr>
            <p:ph type="sldNum" sz="quarter" idx="12"/>
          </p:nvPr>
        </p:nvSpPr>
        <p:spPr>
          <a:xfrm>
            <a:off x="9448800" y="6562464"/>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5C06D8A7-6C97-477A-A134-065E4012A0F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7260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8861C81A-460E-4110-92AE-9F73A5CB2058}"/>
              </a:ext>
            </a:extLst>
          </p:cNvPr>
          <p:cNvSpPr>
            <a:spLocks noGrp="1"/>
          </p:cNvSpPr>
          <p:nvPr>
            <p:ph idx="1"/>
          </p:nvPr>
        </p:nvSpPr>
        <p:spPr>
          <a:xfrm>
            <a:off x="838200" y="927279"/>
            <a:ext cx="10515600" cy="5249684"/>
          </a:xfrm>
        </p:spPr>
        <p:txBody>
          <a:bodyPr/>
          <a:lstStyle/>
          <a:p>
            <a:pPr marL="0" indent="0" algn="l">
              <a:buNone/>
            </a:pPr>
            <a:r>
              <a:rPr lang="en-IN" sz="1600" b="0" i="0" dirty="0">
                <a:effectLst/>
                <a:latin typeface="Times New Roman" panose="02020603050405020304" pitchFamily="18" charset="0"/>
                <a:cs typeface="Times New Roman" panose="02020603050405020304" pitchFamily="18" charset="0"/>
              </a:rPr>
              <a:t>SYMPTOMS</a:t>
            </a:r>
          </a:p>
          <a:p>
            <a:pPr algn="l"/>
            <a:r>
              <a:rPr lang="en-IN" sz="1600" b="0" i="0" dirty="0">
                <a:effectLst/>
                <a:latin typeface="Times New Roman" panose="02020603050405020304" pitchFamily="18" charset="0"/>
                <a:cs typeface="Times New Roman" panose="02020603050405020304" pitchFamily="18" charset="0"/>
              </a:rPr>
              <a:t>Tuberculosis may infect any part of the body, but most commonly occurs in the lungs (known as pulmonary tuberculosis). Extrapulmonary TB occurs when tuberculosis develops outside of the lungs, although extrapulmonary TB may coexist with pulmonary TB.</a:t>
            </a:r>
          </a:p>
          <a:p>
            <a:pPr algn="l"/>
            <a:r>
              <a:rPr lang="en-IN" sz="1600" b="0" i="0" dirty="0">
                <a:effectLst/>
                <a:latin typeface="Times New Roman" panose="02020603050405020304" pitchFamily="18" charset="0"/>
                <a:cs typeface="Times New Roman" panose="02020603050405020304" pitchFamily="18" charset="0"/>
              </a:rPr>
              <a:t>General signs and symptoms include fever, </a:t>
            </a:r>
            <a:r>
              <a:rPr lang="en-IN" sz="1600" dirty="0">
                <a:latin typeface="Times New Roman" panose="02020603050405020304" pitchFamily="18" charset="0"/>
                <a:cs typeface="Times New Roman" panose="02020603050405020304" pitchFamily="18" charset="0"/>
              </a:rPr>
              <a:t>chills</a:t>
            </a:r>
            <a:r>
              <a:rPr lang="en-IN" sz="1600" b="0" i="0" dirty="0">
                <a:effectLst/>
                <a:latin typeface="Times New Roman" panose="02020603050405020304" pitchFamily="18" charset="0"/>
                <a:cs typeface="Times New Roman" panose="02020603050405020304" pitchFamily="18" charset="0"/>
              </a:rPr>
              <a:t>, night sweats, </a:t>
            </a:r>
            <a:r>
              <a:rPr lang="en-IN" sz="1600" dirty="0">
                <a:latin typeface="Times New Roman" panose="02020603050405020304" pitchFamily="18" charset="0"/>
                <a:cs typeface="Times New Roman" panose="02020603050405020304" pitchFamily="18" charset="0"/>
              </a:rPr>
              <a:t>loss of appetite</a:t>
            </a:r>
            <a:r>
              <a:rPr lang="en-IN" sz="1600" b="0" i="0" dirty="0">
                <a:effectLst/>
                <a:latin typeface="Times New Roman" panose="02020603050405020304" pitchFamily="18" charset="0"/>
                <a:cs typeface="Times New Roman" panose="02020603050405020304" pitchFamily="18" charset="0"/>
              </a:rPr>
              <a:t>, weight loss, and </a:t>
            </a:r>
            <a:r>
              <a:rPr lang="en-IN" sz="1600" dirty="0">
                <a:latin typeface="Times New Roman" panose="02020603050405020304" pitchFamily="18" charset="0"/>
                <a:cs typeface="Times New Roman" panose="02020603050405020304" pitchFamily="18" charset="0"/>
              </a:rPr>
              <a:t>fatigue</a:t>
            </a:r>
            <a:r>
              <a:rPr lang="en-IN" sz="1600" b="0" i="0" dirty="0">
                <a:effectLst/>
                <a:latin typeface="Times New Roman" panose="02020603050405020304" pitchFamily="18" charset="0"/>
                <a:cs typeface="Times New Roman" panose="02020603050405020304" pitchFamily="18" charset="0"/>
              </a:rPr>
              <a:t>. Significant </a:t>
            </a:r>
            <a:r>
              <a:rPr lang="en-IN" sz="1600" dirty="0">
                <a:latin typeface="Times New Roman" panose="02020603050405020304" pitchFamily="18" charset="0"/>
                <a:cs typeface="Times New Roman" panose="02020603050405020304" pitchFamily="18" charset="0"/>
              </a:rPr>
              <a:t>nail clubbing</a:t>
            </a:r>
            <a:r>
              <a:rPr lang="en-IN" sz="1600" b="0" i="0" dirty="0">
                <a:effectLst/>
                <a:latin typeface="Times New Roman" panose="02020603050405020304" pitchFamily="18" charset="0"/>
                <a:cs typeface="Times New Roman" panose="02020603050405020304" pitchFamily="18" charset="0"/>
              </a:rPr>
              <a:t> may also occur.</a:t>
            </a:r>
          </a:p>
          <a:p>
            <a:pPr algn="l"/>
            <a:endParaRPr lang="en-IN" sz="1600" dirty="0">
              <a:latin typeface="Times New Roman" panose="02020603050405020304" pitchFamily="18" charset="0"/>
              <a:cs typeface="Times New Roman" panose="02020603050405020304" pitchFamily="18" charset="0"/>
            </a:endParaRPr>
          </a:p>
          <a:p>
            <a:pPr marL="0" indent="0" algn="l">
              <a:buNone/>
            </a:pPr>
            <a:r>
              <a:rPr lang="en-IN" sz="1600" b="1" i="0" dirty="0">
                <a:effectLst/>
                <a:latin typeface="Times New Roman" panose="02020603050405020304" pitchFamily="18" charset="0"/>
                <a:cs typeface="Times New Roman" panose="02020603050405020304" pitchFamily="18" charset="0"/>
              </a:rPr>
              <a:t>Pulmonary</a:t>
            </a:r>
          </a:p>
          <a:p>
            <a:pPr algn="l"/>
            <a:r>
              <a:rPr lang="en-IN" sz="1600" b="0" i="0" dirty="0">
                <a:effectLst/>
                <a:latin typeface="Times New Roman" panose="02020603050405020304" pitchFamily="18" charset="0"/>
                <a:cs typeface="Times New Roman" panose="02020603050405020304" pitchFamily="18" charset="0"/>
              </a:rPr>
              <a:t>If a tuberculosis infection does become active, it most commonly involves the lungs (in about 90% of cases).Symptoms may include </a:t>
            </a:r>
            <a:r>
              <a:rPr lang="en-IN" sz="1600" dirty="0">
                <a:latin typeface="Times New Roman" panose="02020603050405020304" pitchFamily="18" charset="0"/>
                <a:cs typeface="Times New Roman" panose="02020603050405020304" pitchFamily="18" charset="0"/>
              </a:rPr>
              <a:t>chest pain</a:t>
            </a:r>
            <a:r>
              <a:rPr lang="en-IN" sz="1600" b="0" i="0" dirty="0">
                <a:effectLst/>
                <a:latin typeface="Times New Roman" panose="02020603050405020304" pitchFamily="18" charset="0"/>
                <a:cs typeface="Times New Roman" panose="02020603050405020304" pitchFamily="18" charset="0"/>
              </a:rPr>
              <a:t> and a prolonged cough producing sputum. About 25% of people may not have any symptoms (i.e. they remain "asymptomatic").</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Occasionally, people may </a:t>
            </a:r>
            <a:r>
              <a:rPr lang="en-IN" sz="1600" dirty="0">
                <a:latin typeface="Times New Roman" panose="02020603050405020304" pitchFamily="18" charset="0"/>
                <a:cs typeface="Times New Roman" panose="02020603050405020304" pitchFamily="18" charset="0"/>
              </a:rPr>
              <a:t>cough up blood</a:t>
            </a:r>
            <a:r>
              <a:rPr lang="en-IN" sz="1600" b="0" i="0" dirty="0">
                <a:effectLst/>
                <a:latin typeface="Times New Roman" panose="02020603050405020304" pitchFamily="18" charset="0"/>
                <a:cs typeface="Times New Roman" panose="02020603050405020304" pitchFamily="18" charset="0"/>
              </a:rPr>
              <a:t> in small amounts, and in very rare cases, the infection may erode into the </a:t>
            </a:r>
            <a:r>
              <a:rPr lang="en-IN" sz="1600" dirty="0">
                <a:latin typeface="Times New Roman" panose="02020603050405020304" pitchFamily="18" charset="0"/>
                <a:cs typeface="Times New Roman" panose="02020603050405020304" pitchFamily="18" charset="0"/>
              </a:rPr>
              <a:t>pulmonary artery</a:t>
            </a:r>
            <a:r>
              <a:rPr lang="en-IN" sz="1600" b="0" i="0" dirty="0">
                <a:effectLst/>
                <a:latin typeface="Times New Roman" panose="02020603050405020304" pitchFamily="18" charset="0"/>
                <a:cs typeface="Times New Roman" panose="02020603050405020304" pitchFamily="18" charset="0"/>
              </a:rPr>
              <a:t> or a </a:t>
            </a:r>
            <a:r>
              <a:rPr lang="en-IN" sz="1600" dirty="0">
                <a:latin typeface="Times New Roman" panose="02020603050405020304" pitchFamily="18" charset="0"/>
                <a:cs typeface="Times New Roman" panose="02020603050405020304" pitchFamily="18" charset="0"/>
              </a:rPr>
              <a:t>Rasmussen's aneurysm</a:t>
            </a:r>
            <a:r>
              <a:rPr lang="en-IN" sz="1600" b="0" i="0" dirty="0">
                <a:effectLst/>
                <a:latin typeface="Times New Roman" panose="02020603050405020304" pitchFamily="18" charset="0"/>
                <a:cs typeface="Times New Roman" panose="02020603050405020304" pitchFamily="18" charset="0"/>
              </a:rPr>
              <a:t>, resulting in massive bleeding. Tuberculosis may become a chronic illness and cause extensive scarring in the upper lobes of the lungs. The upper lung lobes are more frequently affected by tuberculosis than the lower ones. The reason for this difference is not clear. It may be due to either better air flow, or poor </a:t>
            </a:r>
            <a:r>
              <a:rPr lang="en-IN" sz="1600" dirty="0">
                <a:latin typeface="Times New Roman" panose="02020603050405020304" pitchFamily="18" charset="0"/>
                <a:cs typeface="Times New Roman" panose="02020603050405020304" pitchFamily="18" charset="0"/>
              </a:rPr>
              <a:t>lymph</a:t>
            </a:r>
            <a:r>
              <a:rPr lang="en-IN" sz="1600" b="0" i="0" dirty="0">
                <a:effectLst/>
                <a:latin typeface="Times New Roman" panose="02020603050405020304" pitchFamily="18" charset="0"/>
                <a:cs typeface="Times New Roman" panose="02020603050405020304" pitchFamily="18" charset="0"/>
              </a:rPr>
              <a:t> drainage within the upper lungs.</a:t>
            </a:r>
          </a:p>
          <a:p>
            <a:pPr algn="l"/>
            <a:endParaRPr lang="en-IN" sz="1600" b="0" i="0" dirty="0">
              <a:effectLst/>
              <a:latin typeface="Times New Roman" panose="02020603050405020304" pitchFamily="18" charset="0"/>
              <a:cs typeface="Times New Roman" panose="02020603050405020304" pitchFamily="18" charset="0"/>
            </a:endParaRPr>
          </a:p>
          <a:p>
            <a:endParaRPr lang="en-IN" dirty="0"/>
          </a:p>
        </p:txBody>
      </p:sp>
      <p:sp>
        <p:nvSpPr>
          <p:cNvPr id="3" name="Footer Placeholder 2">
            <a:extLst>
              <a:ext uri="{FF2B5EF4-FFF2-40B4-BE49-F238E27FC236}">
                <a16:creationId xmlns:a16="http://schemas.microsoft.com/office/drawing/2014/main" xmlns="" id="{537C26D4-6A8A-4C99-A32E-E8DA171F842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4876443-9DEF-4FC9-8774-BC8604A14E28}"/>
              </a:ext>
            </a:extLst>
          </p:cNvPr>
          <p:cNvSpPr>
            <a:spLocks noGrp="1"/>
          </p:cNvSpPr>
          <p:nvPr>
            <p:ph type="sldNum" sz="quarter" idx="12"/>
          </p:nvPr>
        </p:nvSpPr>
        <p:spPr>
          <a:xfrm>
            <a:off x="9439275" y="647230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250101E3-DBA9-4356-BB48-0EAF912CDCCC}"/>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22856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7EDB1766-97A0-4296-9171-2FF43885BB6F}"/>
              </a:ext>
            </a:extLst>
          </p:cNvPr>
          <p:cNvSpPr>
            <a:spLocks noGrp="1"/>
          </p:cNvSpPr>
          <p:nvPr>
            <p:ph idx="1"/>
          </p:nvPr>
        </p:nvSpPr>
        <p:spPr>
          <a:xfrm>
            <a:off x="838200" y="1197735"/>
            <a:ext cx="10515600" cy="4979228"/>
          </a:xfrm>
        </p:spPr>
        <p:txBody>
          <a:bodyPr>
            <a:normAutofit/>
          </a:bodyPr>
          <a:lstStyle/>
          <a:p>
            <a:pPr marL="0" indent="0" algn="l">
              <a:buNone/>
            </a:pPr>
            <a:r>
              <a:rPr lang="en-IN" sz="1600" b="1" i="0" dirty="0">
                <a:effectLst/>
                <a:latin typeface="Times New Roman" panose="02020603050405020304" pitchFamily="18" charset="0"/>
                <a:cs typeface="Times New Roman" panose="02020603050405020304" pitchFamily="18" charset="0"/>
              </a:rPr>
              <a:t>Extrapulmonary</a:t>
            </a:r>
          </a:p>
          <a:p>
            <a:pPr algn="l"/>
            <a:r>
              <a:rPr lang="en-IN" sz="1600" b="0" i="1" dirty="0">
                <a:effectLst/>
                <a:latin typeface="Times New Roman" panose="02020603050405020304" pitchFamily="18" charset="0"/>
                <a:cs typeface="Times New Roman" panose="02020603050405020304" pitchFamily="18" charset="0"/>
              </a:rPr>
              <a:t>Main article: </a:t>
            </a:r>
            <a:r>
              <a:rPr lang="en-IN" sz="1600" dirty="0">
                <a:latin typeface="Times New Roman" panose="02020603050405020304" pitchFamily="18" charset="0"/>
                <a:cs typeface="Times New Roman" panose="02020603050405020304" pitchFamily="18" charset="0"/>
              </a:rPr>
              <a:t>Extrapulmonary tuberculosis</a:t>
            </a:r>
            <a:endParaRPr lang="en-IN" sz="1600" b="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In 15–20% of active cases, the infection spreads outside the lungs, causing other kinds of TB.</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These are collectively denoted as "extrapulmonary tuberculosis". Extrapulmonary TB occurs more commonly in people with a </a:t>
            </a:r>
            <a:r>
              <a:rPr lang="en-IN" sz="1600" dirty="0">
                <a:latin typeface="Times New Roman" panose="02020603050405020304" pitchFamily="18" charset="0"/>
                <a:cs typeface="Times New Roman" panose="02020603050405020304" pitchFamily="18" charset="0"/>
              </a:rPr>
              <a:t>weakened immune system</a:t>
            </a:r>
            <a:r>
              <a:rPr lang="en-IN" sz="1600" b="0" i="0" dirty="0">
                <a:effectLst/>
                <a:latin typeface="Times New Roman" panose="02020603050405020304" pitchFamily="18" charset="0"/>
                <a:cs typeface="Times New Roman" panose="02020603050405020304" pitchFamily="18" charset="0"/>
              </a:rPr>
              <a:t> and young children. In those with HIV, this occurs in more than 50% of cases. </a:t>
            </a:r>
          </a:p>
          <a:p>
            <a:pPr algn="l"/>
            <a:r>
              <a:rPr lang="en-IN" sz="1600" b="0" i="0" dirty="0">
                <a:effectLst/>
                <a:latin typeface="Times New Roman" panose="02020603050405020304" pitchFamily="18" charset="0"/>
                <a:cs typeface="Times New Roman" panose="02020603050405020304" pitchFamily="18" charset="0"/>
              </a:rPr>
              <a:t>Notable extrapulmonary infection sites include the </a:t>
            </a:r>
            <a:r>
              <a:rPr lang="en-IN" sz="1600" dirty="0">
                <a:latin typeface="Times New Roman" panose="02020603050405020304" pitchFamily="18" charset="0"/>
                <a:cs typeface="Times New Roman" panose="02020603050405020304" pitchFamily="18" charset="0"/>
              </a:rPr>
              <a:t>pleura</a:t>
            </a:r>
            <a:r>
              <a:rPr lang="en-IN" sz="1600" b="0" i="0" dirty="0">
                <a:effectLst/>
                <a:latin typeface="Times New Roman" panose="02020603050405020304" pitchFamily="18" charset="0"/>
                <a:cs typeface="Times New Roman" panose="02020603050405020304" pitchFamily="18" charset="0"/>
              </a:rPr>
              <a:t> (in tuberculous pleurisy), the </a:t>
            </a:r>
            <a:r>
              <a:rPr lang="en-IN" sz="1600" dirty="0">
                <a:latin typeface="Times New Roman" panose="02020603050405020304" pitchFamily="18" charset="0"/>
                <a:cs typeface="Times New Roman" panose="02020603050405020304" pitchFamily="18" charset="0"/>
              </a:rPr>
              <a:t>central nervous system</a:t>
            </a:r>
            <a:r>
              <a:rPr lang="en-IN" sz="1600" b="0" i="0" dirty="0">
                <a:effectLst/>
                <a:latin typeface="Times New Roman" panose="02020603050405020304" pitchFamily="18" charset="0"/>
                <a:cs typeface="Times New Roman" panose="02020603050405020304" pitchFamily="18" charset="0"/>
              </a:rPr>
              <a:t> (in </a:t>
            </a:r>
            <a:r>
              <a:rPr lang="en-IN" sz="1600" dirty="0">
                <a:latin typeface="Times New Roman" panose="02020603050405020304" pitchFamily="18" charset="0"/>
                <a:cs typeface="Times New Roman" panose="02020603050405020304" pitchFamily="18" charset="0"/>
              </a:rPr>
              <a:t>tuberculous meningitis</a:t>
            </a:r>
            <a:r>
              <a:rPr lang="en-IN" sz="1600" b="0" i="0" dirty="0">
                <a:effectLst/>
                <a:latin typeface="Times New Roman" panose="02020603050405020304" pitchFamily="18" charset="0"/>
                <a:cs typeface="Times New Roman" panose="02020603050405020304" pitchFamily="18" charset="0"/>
              </a:rPr>
              <a:t>), the </a:t>
            </a:r>
            <a:r>
              <a:rPr lang="en-IN" sz="1600" dirty="0">
                <a:latin typeface="Times New Roman" panose="02020603050405020304" pitchFamily="18" charset="0"/>
                <a:cs typeface="Times New Roman" panose="02020603050405020304" pitchFamily="18" charset="0"/>
              </a:rPr>
              <a:t>lymphatic system</a:t>
            </a:r>
            <a:r>
              <a:rPr lang="en-IN" sz="1600" b="0" i="0" dirty="0">
                <a:effectLst/>
                <a:latin typeface="Times New Roman" panose="02020603050405020304" pitchFamily="18" charset="0"/>
                <a:cs typeface="Times New Roman" panose="02020603050405020304" pitchFamily="18" charset="0"/>
              </a:rPr>
              <a:t> (in </a:t>
            </a:r>
            <a:r>
              <a:rPr lang="en-IN" sz="1600" dirty="0">
                <a:latin typeface="Times New Roman" panose="02020603050405020304" pitchFamily="18" charset="0"/>
                <a:cs typeface="Times New Roman" panose="02020603050405020304" pitchFamily="18" charset="0"/>
              </a:rPr>
              <a:t>scrofula</a:t>
            </a:r>
            <a:r>
              <a:rPr lang="en-IN" sz="1600" b="0" i="0" dirty="0">
                <a:effectLst/>
                <a:latin typeface="Times New Roman" panose="02020603050405020304" pitchFamily="18" charset="0"/>
                <a:cs typeface="Times New Roman" panose="02020603050405020304" pitchFamily="18" charset="0"/>
              </a:rPr>
              <a:t> of the neck), the </a:t>
            </a:r>
            <a:r>
              <a:rPr lang="en-IN" sz="1600" dirty="0">
                <a:latin typeface="Times New Roman" panose="02020603050405020304" pitchFamily="18" charset="0"/>
                <a:cs typeface="Times New Roman" panose="02020603050405020304" pitchFamily="18" charset="0"/>
              </a:rPr>
              <a:t>genitourinary system</a:t>
            </a:r>
            <a:r>
              <a:rPr lang="en-IN" sz="1600" b="0" i="0" dirty="0">
                <a:effectLst/>
                <a:latin typeface="Times New Roman" panose="02020603050405020304" pitchFamily="18" charset="0"/>
                <a:cs typeface="Times New Roman" panose="02020603050405020304" pitchFamily="18" charset="0"/>
              </a:rPr>
              <a:t> (in </a:t>
            </a:r>
            <a:r>
              <a:rPr lang="en-IN" sz="1600" dirty="0">
                <a:latin typeface="Times New Roman" panose="02020603050405020304" pitchFamily="18" charset="0"/>
                <a:cs typeface="Times New Roman" panose="02020603050405020304" pitchFamily="18" charset="0"/>
              </a:rPr>
              <a:t>urogenital tuberculosis</a:t>
            </a:r>
            <a:r>
              <a:rPr lang="en-IN" sz="1600" b="0" i="0" dirty="0">
                <a:effectLst/>
                <a:latin typeface="Times New Roman" panose="02020603050405020304" pitchFamily="18" charset="0"/>
                <a:cs typeface="Times New Roman" panose="02020603050405020304" pitchFamily="18" charset="0"/>
              </a:rPr>
              <a:t>), and the </a:t>
            </a:r>
            <a:r>
              <a:rPr lang="en-IN" sz="1600" dirty="0">
                <a:latin typeface="Times New Roman" panose="02020603050405020304" pitchFamily="18" charset="0"/>
                <a:cs typeface="Times New Roman" panose="02020603050405020304" pitchFamily="18" charset="0"/>
              </a:rPr>
              <a:t>bones</a:t>
            </a:r>
            <a:r>
              <a:rPr lang="en-IN" sz="1600" b="0" i="0" dirty="0">
                <a:effectLst/>
                <a:latin typeface="Times New Roman" panose="02020603050405020304" pitchFamily="18" charset="0"/>
                <a:cs typeface="Times New Roman" panose="02020603050405020304" pitchFamily="18" charset="0"/>
              </a:rPr>
              <a:t> and joints (in </a:t>
            </a:r>
            <a:r>
              <a:rPr lang="en-IN" sz="1600" dirty="0">
                <a:latin typeface="Times New Roman" panose="02020603050405020304" pitchFamily="18" charset="0"/>
                <a:cs typeface="Times New Roman" panose="02020603050405020304" pitchFamily="18" charset="0"/>
              </a:rPr>
              <a:t>Pott disease </a:t>
            </a:r>
            <a:r>
              <a:rPr lang="en-IN" sz="1600" b="0" i="0" dirty="0">
                <a:effectLst/>
                <a:latin typeface="Times New Roman" panose="02020603050405020304" pitchFamily="18" charset="0"/>
                <a:cs typeface="Times New Roman" panose="02020603050405020304" pitchFamily="18" charset="0"/>
              </a:rPr>
              <a:t>of the spine), among others.</a:t>
            </a:r>
          </a:p>
          <a:p>
            <a:pPr algn="l"/>
            <a:r>
              <a:rPr lang="en-IN" sz="1600" b="0" i="0" dirty="0">
                <a:effectLst/>
                <a:latin typeface="Times New Roman" panose="02020603050405020304" pitchFamily="18" charset="0"/>
                <a:cs typeface="Times New Roman" panose="02020603050405020304" pitchFamily="18" charset="0"/>
              </a:rPr>
              <a:t> A potentially more serious, widespread form of TB is called "disseminated tuberculosis", it is also known as </a:t>
            </a:r>
            <a:r>
              <a:rPr lang="en-IN" sz="1600" dirty="0">
                <a:latin typeface="Times New Roman" panose="02020603050405020304" pitchFamily="18" charset="0"/>
                <a:cs typeface="Times New Roman" panose="02020603050405020304" pitchFamily="18" charset="0"/>
              </a:rPr>
              <a:t>miliary tuberculosis</a:t>
            </a:r>
            <a:r>
              <a:rPr lang="en-IN" sz="1600" b="0" i="0" dirty="0">
                <a:effectLst/>
                <a:latin typeface="Times New Roman" panose="02020603050405020304" pitchFamily="18" charset="0"/>
                <a:cs typeface="Times New Roman" panose="02020603050405020304" pitchFamily="18" charset="0"/>
              </a:rPr>
              <a:t>. Miliary TB currently makes up about 10% of extrapulmonary cases.</a:t>
            </a:r>
          </a:p>
          <a:p>
            <a:endParaRPr lang="en-IN" dirty="0"/>
          </a:p>
        </p:txBody>
      </p:sp>
      <p:sp>
        <p:nvSpPr>
          <p:cNvPr id="3" name="Footer Placeholder 2">
            <a:extLst>
              <a:ext uri="{FF2B5EF4-FFF2-40B4-BE49-F238E27FC236}">
                <a16:creationId xmlns:a16="http://schemas.microsoft.com/office/drawing/2014/main" xmlns="" id="{00C1008C-32A8-4E3A-BA98-3754265F7641}"/>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E072E80-B68F-4399-8DBA-58481F00F8A8}"/>
              </a:ext>
            </a:extLst>
          </p:cNvPr>
          <p:cNvSpPr>
            <a:spLocks noGrp="1"/>
          </p:cNvSpPr>
          <p:nvPr>
            <p:ph type="sldNum" sz="quarter" idx="12"/>
          </p:nvPr>
        </p:nvSpPr>
        <p:spPr>
          <a:xfrm>
            <a:off x="9439275" y="6468399"/>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1CDCB061-BA5C-4FEF-9BCD-5BF58BDA53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28698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500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TYPHOID </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73942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T</a:t>
            </a:r>
            <a:r>
              <a:rPr lang="en-IN" sz="1600" i="0" dirty="0">
                <a:effectLst/>
                <a:latin typeface="Times New Roman" panose="02020603050405020304" pitchFamily="18" charset="0"/>
                <a:cs typeface="Times New Roman" panose="02020603050405020304" pitchFamily="18" charset="0"/>
              </a:rPr>
              <a:t>yphoid</a:t>
            </a:r>
            <a:r>
              <a:rPr lang="en-IN" sz="1600" b="0" i="0" dirty="0">
                <a:effectLst/>
                <a:latin typeface="Times New Roman" panose="02020603050405020304" pitchFamily="18" charset="0"/>
                <a:cs typeface="Times New Roman" panose="02020603050405020304" pitchFamily="18" charset="0"/>
              </a:rPr>
              <a:t>, is a disease caused by </a:t>
            </a:r>
            <a:r>
              <a:rPr lang="en-IN" sz="1600" dirty="0">
                <a:latin typeface="Times New Roman" panose="02020603050405020304" pitchFamily="18" charset="0"/>
                <a:cs typeface="Times New Roman" panose="02020603050405020304" pitchFamily="18" charset="0"/>
              </a:rPr>
              <a:t>Salmonella</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serotype</a:t>
            </a:r>
            <a:r>
              <a:rPr lang="en-IN" sz="1600" b="0" i="0" dirty="0">
                <a:effectLst/>
                <a:latin typeface="Times New Roman" panose="02020603050405020304" pitchFamily="18" charset="0"/>
                <a:cs typeface="Times New Roman" panose="02020603050405020304" pitchFamily="18" charset="0"/>
              </a:rPr>
              <a:t> Typhi bacteria.</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Symptoms may vary from mild to severe, and usually begin 6 to 30 days after exposure.</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Often there is a gradual onset of a high </a:t>
            </a:r>
            <a:r>
              <a:rPr lang="en-IN" sz="1600" dirty="0">
                <a:latin typeface="Times New Roman" panose="02020603050405020304" pitchFamily="18" charset="0"/>
                <a:cs typeface="Times New Roman" panose="02020603050405020304" pitchFamily="18" charset="0"/>
              </a:rPr>
              <a:t>fever </a:t>
            </a:r>
            <a:r>
              <a:rPr lang="en-IN" sz="1600" b="0" i="0" dirty="0">
                <a:effectLst/>
                <a:latin typeface="Times New Roman" panose="02020603050405020304" pitchFamily="18" charset="0"/>
                <a:cs typeface="Times New Roman" panose="02020603050405020304" pitchFamily="18" charset="0"/>
              </a:rPr>
              <a:t>over several days.</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This is commonly accompanied by weakness, </a:t>
            </a:r>
            <a:r>
              <a:rPr lang="en-IN" sz="1600" dirty="0">
                <a:latin typeface="Times New Roman" panose="02020603050405020304" pitchFamily="18" charset="0"/>
                <a:cs typeface="Times New Roman" panose="02020603050405020304" pitchFamily="18" charset="0"/>
              </a:rPr>
              <a:t>abdominal pain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constipation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headaches</a:t>
            </a:r>
            <a:r>
              <a:rPr lang="en-IN" sz="1600" b="0" i="0" dirty="0">
                <a:effectLst/>
                <a:latin typeface="Times New Roman" panose="02020603050405020304" pitchFamily="18" charset="0"/>
                <a:cs typeface="Times New Roman" panose="02020603050405020304" pitchFamily="18" charset="0"/>
              </a:rPr>
              <a:t>, and mild vomiting.</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Some people develop a skin rash with </a:t>
            </a:r>
            <a:r>
              <a:rPr lang="en-IN" sz="1600" dirty="0">
                <a:latin typeface="Times New Roman" panose="02020603050405020304" pitchFamily="18" charset="0"/>
                <a:cs typeface="Times New Roman" panose="02020603050405020304" pitchFamily="18" charset="0"/>
              </a:rPr>
              <a:t>rose coloured spots</a:t>
            </a:r>
            <a:r>
              <a:rPr lang="en-IN" sz="1600" b="0" i="0" dirty="0">
                <a:effectLst/>
                <a:latin typeface="Times New Roman" panose="02020603050405020304" pitchFamily="18" charset="0"/>
                <a:cs typeface="Times New Roman" panose="02020603050405020304" pitchFamily="18" charset="0"/>
              </a:rPr>
              <a:t>. In severe cases, people may experience confusion.</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Without treatment, symptoms may last weeks or months. </a:t>
            </a:r>
            <a:r>
              <a:rPr lang="en-IN" sz="1600" dirty="0">
                <a:latin typeface="Times New Roman" panose="02020603050405020304" pitchFamily="18" charset="0"/>
                <a:cs typeface="Times New Roman" panose="02020603050405020304" pitchFamily="18" charset="0"/>
              </a:rPr>
              <a:t>Diarrhoea</a:t>
            </a:r>
            <a:r>
              <a:rPr lang="en-IN" sz="1600" b="0" i="0" dirty="0">
                <a:effectLst/>
                <a:latin typeface="Times New Roman" panose="02020603050405020304" pitchFamily="18" charset="0"/>
                <a:cs typeface="Times New Roman" panose="02020603050405020304" pitchFamily="18" charset="0"/>
              </a:rPr>
              <a:t> is uncommon. Other people may carry the bacterium without being affected, but they are still able to spread the disease to others.</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Typhoid fever is a type of </a:t>
            </a:r>
            <a:r>
              <a:rPr lang="en-IN" sz="1600" dirty="0">
                <a:latin typeface="Times New Roman" panose="02020603050405020304" pitchFamily="18" charset="0"/>
                <a:cs typeface="Times New Roman" panose="02020603050405020304" pitchFamily="18" charset="0"/>
              </a:rPr>
              <a:t>enteric</a:t>
            </a:r>
            <a:r>
              <a:rPr lang="en-IN" sz="1600" b="0" i="0" dirty="0">
                <a:effectLst/>
                <a:latin typeface="Times New Roman" panose="02020603050405020304" pitchFamily="18" charset="0"/>
                <a:cs typeface="Times New Roman" panose="02020603050405020304" pitchFamily="18" charset="0"/>
              </a:rPr>
              <a:t> fever, along with </a:t>
            </a:r>
            <a:r>
              <a:rPr lang="en-IN" sz="1600" dirty="0">
                <a:latin typeface="Times New Roman" panose="02020603050405020304" pitchFamily="18" charset="0"/>
                <a:cs typeface="Times New Roman" panose="02020603050405020304" pitchFamily="18" charset="0"/>
              </a:rPr>
              <a:t>paratyphoid fever</a:t>
            </a:r>
            <a:endParaRPr lang="en-IN" sz="1600" b="0" i="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cause is the bacterium </a:t>
            </a:r>
            <a:r>
              <a:rPr lang="en-IN" sz="1600" dirty="0">
                <a:latin typeface="Times New Roman" panose="02020603050405020304" pitchFamily="18" charset="0"/>
                <a:cs typeface="Times New Roman" panose="02020603050405020304" pitchFamily="18" charset="0"/>
              </a:rPr>
              <a:t>Salmonella enterica subsp. enterica</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serovar</a:t>
            </a:r>
            <a:r>
              <a:rPr lang="en-IN" sz="1600" b="0" i="0" dirty="0">
                <a:effectLst/>
                <a:latin typeface="Times New Roman" panose="02020603050405020304" pitchFamily="18" charset="0"/>
                <a:cs typeface="Times New Roman" panose="02020603050405020304" pitchFamily="18" charset="0"/>
              </a:rPr>
              <a:t> Typhi growing in the </a:t>
            </a:r>
            <a:r>
              <a:rPr lang="en-IN" sz="1600" dirty="0">
                <a:latin typeface="Times New Roman" panose="02020603050405020304" pitchFamily="18" charset="0"/>
                <a:cs typeface="Times New Roman" panose="02020603050405020304" pitchFamily="18" charset="0"/>
              </a:rPr>
              <a:t>intestines </a:t>
            </a:r>
            <a:r>
              <a:rPr lang="en-IN" sz="1600" b="0" i="0" dirty="0">
                <a:effectLst/>
                <a:latin typeface="Times New Roman" panose="02020603050405020304" pitchFamily="18" charset="0"/>
                <a:cs typeface="Times New Roman" panose="02020603050405020304" pitchFamily="18" charset="0"/>
              </a:rPr>
              <a:t>and </a:t>
            </a:r>
            <a:r>
              <a:rPr lang="en-IN" sz="1600" dirty="0">
                <a:latin typeface="Times New Roman" panose="02020603050405020304" pitchFamily="18" charset="0"/>
                <a:cs typeface="Times New Roman" panose="02020603050405020304" pitchFamily="18" charset="0"/>
              </a:rPr>
              <a:t>blood. </a:t>
            </a:r>
          </a:p>
          <a:p>
            <a:pPr algn="l"/>
            <a:r>
              <a:rPr lang="en-IN" sz="1600" dirty="0">
                <a:latin typeface="Times New Roman" panose="02020603050405020304" pitchFamily="18" charset="0"/>
                <a:cs typeface="Times New Roman" panose="02020603050405020304" pitchFamily="18" charset="0"/>
              </a:rPr>
              <a:t>  </a:t>
            </a:r>
          </a:p>
          <a:p>
            <a:pPr algn="l"/>
            <a:endParaRPr lang="en-IN"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026040F-220C-4E80-8009-C1C22A910E33}"/>
              </a:ext>
            </a:extLst>
          </p:cNvPr>
          <p:cNvSpPr>
            <a:spLocks noGrp="1"/>
          </p:cNvSpPr>
          <p:nvPr>
            <p:ph idx="1"/>
          </p:nvPr>
        </p:nvSpPr>
        <p:spPr>
          <a:xfrm>
            <a:off x="838200" y="1017431"/>
            <a:ext cx="10515600" cy="5159532"/>
          </a:xfrm>
        </p:spPr>
        <p:txBody>
          <a:bodyPr>
            <a:normAutofit/>
          </a:bodyPr>
          <a:lstStyle/>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Typhoid is spread by eating or drinking food or water contaminated with the </a:t>
            </a:r>
            <a:r>
              <a:rPr lang="en-IN" sz="1600" dirty="0">
                <a:latin typeface="Times New Roman" panose="02020603050405020304" pitchFamily="18" charset="0"/>
                <a:cs typeface="Times New Roman" panose="02020603050405020304" pitchFamily="18" charset="0"/>
              </a:rPr>
              <a:t>feces</a:t>
            </a:r>
            <a:r>
              <a:rPr lang="en-IN" sz="1600" b="0" i="0" dirty="0">
                <a:effectLst/>
                <a:latin typeface="Times New Roman" panose="02020603050405020304" pitchFamily="18" charset="0"/>
                <a:cs typeface="Times New Roman" panose="02020603050405020304" pitchFamily="18" charset="0"/>
              </a:rPr>
              <a:t> of an infected person.</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Risk factors include poor </a:t>
            </a:r>
            <a:r>
              <a:rPr lang="en-IN" sz="1600" dirty="0">
                <a:latin typeface="Times New Roman" panose="02020603050405020304" pitchFamily="18" charset="0"/>
                <a:cs typeface="Times New Roman" panose="02020603050405020304" pitchFamily="18" charset="0"/>
              </a:rPr>
              <a:t>sanitation</a:t>
            </a:r>
            <a:r>
              <a:rPr lang="en-IN" sz="1600" b="0" i="0" dirty="0">
                <a:effectLst/>
                <a:latin typeface="Times New Roman" panose="02020603050405020304" pitchFamily="18" charset="0"/>
                <a:cs typeface="Times New Roman" panose="02020603050405020304" pitchFamily="18" charset="0"/>
              </a:rPr>
              <a:t> and poor hygiene. Those who travel in the developing world are also at risk. Only humans can be infected.</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Symptoms are similar to those of many other infectious diseases. Diagnosis is by either </a:t>
            </a:r>
            <a:r>
              <a:rPr lang="en-IN" sz="1600" dirty="0">
                <a:latin typeface="Times New Roman" panose="02020603050405020304" pitchFamily="18" charset="0"/>
                <a:cs typeface="Times New Roman" panose="02020603050405020304" pitchFamily="18" charset="0"/>
              </a:rPr>
              <a:t>culturing the bacteria</a:t>
            </a:r>
            <a:r>
              <a:rPr lang="en-IN" sz="1600" b="0" i="0" dirty="0">
                <a:effectLst/>
                <a:latin typeface="Times New Roman" panose="02020603050405020304" pitchFamily="18" charset="0"/>
                <a:cs typeface="Times New Roman" panose="02020603050405020304" pitchFamily="18" charset="0"/>
              </a:rPr>
              <a:t> or detecting their </a:t>
            </a:r>
            <a:r>
              <a:rPr lang="en-IN" sz="1600" dirty="0">
                <a:latin typeface="Times New Roman" panose="02020603050405020304" pitchFamily="18" charset="0"/>
                <a:cs typeface="Times New Roman" panose="02020603050405020304" pitchFamily="18" charset="0"/>
              </a:rPr>
              <a:t>DNA </a:t>
            </a:r>
            <a:r>
              <a:rPr lang="en-IN" sz="1600" b="0" i="0" dirty="0">
                <a:effectLst/>
                <a:latin typeface="Times New Roman" panose="02020603050405020304" pitchFamily="18" charset="0"/>
                <a:cs typeface="Times New Roman" panose="02020603050405020304" pitchFamily="18" charset="0"/>
              </a:rPr>
              <a:t>in the blood, stool, or </a:t>
            </a:r>
            <a:r>
              <a:rPr lang="en-IN" sz="1600" dirty="0">
                <a:latin typeface="Times New Roman" panose="02020603050405020304" pitchFamily="18" charset="0"/>
                <a:cs typeface="Times New Roman" panose="02020603050405020304" pitchFamily="18" charset="0"/>
              </a:rPr>
              <a:t>bone marrow</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Culturing the bacterium can be difficult. Bone-marrow testing is the most accurate</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A </a:t>
            </a:r>
            <a:r>
              <a:rPr lang="en-IN" sz="1600" dirty="0">
                <a:latin typeface="Times New Roman" panose="02020603050405020304" pitchFamily="18" charset="0"/>
                <a:cs typeface="Times New Roman" panose="02020603050405020304" pitchFamily="18" charset="0"/>
              </a:rPr>
              <a:t>typhoid vaccine</a:t>
            </a:r>
            <a:r>
              <a:rPr lang="en-IN" sz="1600" b="0" i="0" dirty="0">
                <a:effectLst/>
                <a:latin typeface="Times New Roman" panose="02020603050405020304" pitchFamily="18" charset="0"/>
                <a:cs typeface="Times New Roman" panose="02020603050405020304" pitchFamily="18" charset="0"/>
              </a:rPr>
              <a:t> can prevent about 40 to 90% of cases during the first two years. The vaccine may have some effect for up to seven years.</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For those at high risk or people traveling to areas where the disease is common, vaccination is recommended.</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Other efforts to prevent the disease include providing clean </a:t>
            </a:r>
            <a:r>
              <a:rPr lang="en-IN" sz="1600" dirty="0">
                <a:latin typeface="Times New Roman" panose="02020603050405020304" pitchFamily="18" charset="0"/>
                <a:cs typeface="Times New Roman" panose="02020603050405020304" pitchFamily="18" charset="0"/>
              </a:rPr>
              <a:t>drinking water</a:t>
            </a:r>
            <a:r>
              <a:rPr lang="en-IN" sz="1600" b="0" i="0" dirty="0">
                <a:effectLst/>
                <a:latin typeface="Times New Roman" panose="02020603050405020304" pitchFamily="18" charset="0"/>
                <a:cs typeface="Times New Roman" panose="02020603050405020304" pitchFamily="18" charset="0"/>
              </a:rPr>
              <a:t>, good </a:t>
            </a:r>
            <a:r>
              <a:rPr lang="en-IN" sz="1600" dirty="0">
                <a:latin typeface="Times New Roman" panose="02020603050405020304" pitchFamily="18" charset="0"/>
                <a:cs typeface="Times New Roman" panose="02020603050405020304" pitchFamily="18" charset="0"/>
              </a:rPr>
              <a:t>sanitation</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handwashing</a:t>
            </a:r>
            <a:r>
              <a:rPr lang="en-IN" sz="1600" b="0" i="0" dirty="0">
                <a:effectLst/>
                <a:latin typeface="Times New Roman" panose="02020603050405020304" pitchFamily="18" charset="0"/>
                <a:cs typeface="Times New Roman" panose="02020603050405020304" pitchFamily="18" charset="0"/>
              </a:rPr>
              <a:t>.</a:t>
            </a:r>
            <a:r>
              <a:rPr lang="en-IN" sz="1600" b="0" i="0" baseline="30000" dirty="0">
                <a:effectLst/>
                <a:latin typeface="Times New Roman" panose="02020603050405020304" pitchFamily="18" charset="0"/>
                <a:cs typeface="Times New Roman" panose="02020603050405020304" pitchFamily="18" charset="0"/>
              </a:rPr>
              <a:t>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Until an individual's infection is confirmed as cleared, the individual should not prepare food for others. The disease is treated with </a:t>
            </a:r>
            <a:r>
              <a:rPr lang="en-IN" sz="1600" dirty="0">
                <a:latin typeface="Times New Roman" panose="02020603050405020304" pitchFamily="18" charset="0"/>
                <a:cs typeface="Times New Roman" panose="02020603050405020304" pitchFamily="18" charset="0"/>
              </a:rPr>
              <a:t>antibiotics </a:t>
            </a:r>
            <a:r>
              <a:rPr lang="en-IN" sz="1600" b="0" i="0" dirty="0">
                <a:effectLst/>
                <a:latin typeface="Times New Roman" panose="02020603050405020304" pitchFamily="18" charset="0"/>
                <a:cs typeface="Times New Roman" panose="02020603050405020304" pitchFamily="18" charset="0"/>
              </a:rPr>
              <a:t>such as </a:t>
            </a:r>
            <a:r>
              <a:rPr lang="en-IN" sz="1600" dirty="0">
                <a:latin typeface="Times New Roman" panose="02020603050405020304" pitchFamily="18" charset="0"/>
                <a:cs typeface="Times New Roman" panose="02020603050405020304" pitchFamily="18" charset="0"/>
              </a:rPr>
              <a:t>azithromycin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fluoroquinolones</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third-generation cephalosporins</a:t>
            </a:r>
            <a:r>
              <a:rPr lang="en-IN" sz="1600" b="0" i="0" dirty="0">
                <a:effectLst/>
                <a:latin typeface="Times New Roman" panose="02020603050405020304" pitchFamily="18" charset="0"/>
                <a:cs typeface="Times New Roman" panose="02020603050405020304" pitchFamily="18" charset="0"/>
              </a:rPr>
              <a:t>.</a:t>
            </a:r>
            <a:r>
              <a:rPr lang="en-IN" sz="1600" b="0" i="0" baseline="30000" dirty="0">
                <a:effectLst/>
                <a:latin typeface="Times New Roman" panose="02020603050405020304" pitchFamily="18" charset="0"/>
                <a:cs typeface="Times New Roman" panose="02020603050405020304" pitchFamily="18" charset="0"/>
              </a:rPr>
              <a:t>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Resistance to these antibiotics has been developing, which has made treatment of the disease more difficult.</a:t>
            </a:r>
          </a:p>
        </p:txBody>
      </p:sp>
      <p:sp>
        <p:nvSpPr>
          <p:cNvPr id="5" name="Footer Placeholder 4">
            <a:extLst>
              <a:ext uri="{FF2B5EF4-FFF2-40B4-BE49-F238E27FC236}">
                <a16:creationId xmlns:a16="http://schemas.microsoft.com/office/drawing/2014/main" xmlns="" id="{8EF0FE55-F9ED-4D40-94AB-6ECBC3EFEB3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3551229-E270-43CC-8366-19601AE9CF91}"/>
              </a:ext>
            </a:extLst>
          </p:cNvPr>
          <p:cNvSpPr>
            <a:spLocks noGrp="1"/>
          </p:cNvSpPr>
          <p:nvPr>
            <p:ph type="sldNum" sz="quarter" idx="12"/>
          </p:nvPr>
        </p:nvSpPr>
        <p:spPr>
          <a:xfrm>
            <a:off x="9243874" y="6443769"/>
            <a:ext cx="2948126"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3</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9A2D3BE2-9D9D-44DE-B14F-577FD6DE52E2}"/>
              </a:ext>
            </a:extLst>
          </p:cNvPr>
          <p:cNvPicPr>
            <a:picLocks noChangeAspect="1"/>
          </p:cNvPicPr>
          <p:nvPr/>
        </p:nvPicPr>
        <p:blipFill>
          <a:blip r:embed="rId2"/>
          <a:stretch>
            <a:fillRect/>
          </a:stretch>
        </p:blipFill>
        <p:spPr>
          <a:xfrm>
            <a:off x="88776" y="0"/>
            <a:ext cx="12192000" cy="109728"/>
          </a:xfrm>
          <a:prstGeom prst="rect">
            <a:avLst/>
          </a:prstGeom>
        </p:spPr>
      </p:pic>
    </p:spTree>
    <p:extLst>
      <p:ext uri="{BB962C8B-B14F-4D97-AF65-F5344CB8AC3E}">
        <p14:creationId xmlns:p14="http://schemas.microsoft.com/office/powerpoint/2010/main" val="385043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1F91044-FDA3-49A1-9895-322C359F7902}"/>
              </a:ext>
            </a:extLst>
          </p:cNvPr>
          <p:cNvSpPr>
            <a:spLocks noGrp="1"/>
          </p:cNvSpPr>
          <p:nvPr>
            <p:ph idx="1"/>
          </p:nvPr>
        </p:nvSpPr>
        <p:spPr>
          <a:xfrm>
            <a:off x="838200" y="1107583"/>
            <a:ext cx="10515600" cy="5069380"/>
          </a:xfrm>
        </p:spPr>
        <p:txBody>
          <a:bodyPr>
            <a:normAutofit/>
          </a:bodyPr>
          <a:lstStyle/>
          <a:p>
            <a:r>
              <a:rPr lang="en-IN" sz="1600" b="0" i="0" dirty="0">
                <a:effectLst/>
                <a:latin typeface="Times New Roman" panose="02020603050405020304" pitchFamily="18" charset="0"/>
                <a:cs typeface="Times New Roman" panose="02020603050405020304" pitchFamily="18" charset="0"/>
              </a:rPr>
              <a:t>In 2015, 12.5 million new cases worldwide were reported. The disease is most common in India. Children are most commonly affected.</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Rates of disease decreased in the </a:t>
            </a:r>
            <a:r>
              <a:rPr lang="en-IN" sz="1600" dirty="0">
                <a:latin typeface="Times New Roman" panose="02020603050405020304" pitchFamily="18" charset="0"/>
                <a:cs typeface="Times New Roman" panose="02020603050405020304" pitchFamily="18" charset="0"/>
              </a:rPr>
              <a:t>developed world</a:t>
            </a:r>
            <a:r>
              <a:rPr lang="en-IN" sz="1600" b="0" i="0" dirty="0">
                <a:effectLst/>
                <a:latin typeface="Times New Roman" panose="02020603050405020304" pitchFamily="18" charset="0"/>
                <a:cs typeface="Times New Roman" panose="02020603050405020304" pitchFamily="18" charset="0"/>
              </a:rPr>
              <a:t> in the 1940s as a result of improved sanitation and use of antibiotics to treat the disease.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Each year in the United States, about 400 cases are reported and the disease occurs in an estimated 6,000 people.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In 2015, it resulted in about 149,000 deaths worldwide – down from 181,000 in 1990 (about 0.3% of the global total). The risk of death may be as high as 20% without treatment. With treatment, it is between 1 and 4%.</a:t>
            </a:r>
          </a:p>
          <a:p>
            <a:pPr marL="0" indent="0">
              <a:buNone/>
            </a:pPr>
            <a:r>
              <a:rPr lang="en-IN" sz="1600" dirty="0">
                <a:latin typeface="Times New Roman" panose="02020603050405020304" pitchFamily="18" charset="0"/>
                <a:cs typeface="Times New Roman" panose="02020603050405020304" pitchFamily="18" charset="0"/>
              </a:rPr>
              <a:t>SYMPTOMS</a:t>
            </a:r>
          </a:p>
          <a:p>
            <a:r>
              <a:rPr lang="en-IN" sz="1600" b="0" i="0" dirty="0">
                <a:effectLst/>
                <a:latin typeface="Times New Roman" panose="02020603050405020304" pitchFamily="18" charset="0"/>
                <a:cs typeface="Times New Roman" panose="02020603050405020304" pitchFamily="18" charset="0"/>
              </a:rPr>
              <a:t>In the first week, the body temperature rises slowly, and fever fluctuations are seen with relative </a:t>
            </a:r>
            <a:r>
              <a:rPr lang="en-IN" sz="1600" dirty="0">
                <a:latin typeface="Times New Roman" panose="02020603050405020304" pitchFamily="18" charset="0"/>
                <a:cs typeface="Times New Roman" panose="02020603050405020304" pitchFamily="18" charset="0"/>
              </a:rPr>
              <a:t>bradycardia </a:t>
            </a:r>
            <a:r>
              <a:rPr lang="en-IN" sz="1600" b="0" i="0" dirty="0">
                <a:effectLst/>
                <a:latin typeface="Times New Roman" panose="02020603050405020304" pitchFamily="18" charset="0"/>
                <a:cs typeface="Times New Roman" panose="02020603050405020304" pitchFamily="18" charset="0"/>
              </a:rPr>
              <a:t>(</a:t>
            </a:r>
            <a:r>
              <a:rPr lang="en-IN" sz="1600" b="0" i="0" u="none" strike="noStrike" dirty="0">
                <a:effectLst/>
                <a:latin typeface="Times New Roman" panose="02020603050405020304" pitchFamily="18" charset="0"/>
                <a:cs typeface="Times New Roman" panose="02020603050405020304" pitchFamily="18" charset="0"/>
                <a:hlinkClick r:id="rId2" tooltip="Faget sign">
                  <a:extLst>
                    <a:ext uri="{A12FA001-AC4F-418D-AE19-62706E023703}">
                      <ahyp:hlinkClr xmlns:ahyp="http://schemas.microsoft.com/office/drawing/2018/hyperlinkcolor" xmlns="" val="tx"/>
                    </a:ext>
                  </a:extLst>
                </a:hlinkClick>
              </a:rPr>
              <a:t>Faget sign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malaise</a:t>
            </a:r>
            <a:r>
              <a:rPr lang="en-IN" sz="1600" b="0" i="0" dirty="0">
                <a:effectLst/>
                <a:latin typeface="Times New Roman" panose="02020603050405020304" pitchFamily="18" charset="0"/>
                <a:cs typeface="Times New Roman" panose="02020603050405020304" pitchFamily="18" charset="0"/>
              </a:rPr>
              <a:t>, headache, and cough.</a:t>
            </a:r>
          </a:p>
          <a:p>
            <a:r>
              <a:rPr lang="en-IN" sz="1600" b="0" i="0" dirty="0">
                <a:effectLst/>
                <a:latin typeface="Times New Roman" panose="02020603050405020304" pitchFamily="18" charset="0"/>
                <a:cs typeface="Times New Roman" panose="02020603050405020304" pitchFamily="18" charset="0"/>
              </a:rPr>
              <a:t> A bloody nose (</a:t>
            </a:r>
            <a:r>
              <a:rPr lang="en-IN" sz="1600" dirty="0">
                <a:latin typeface="Times New Roman" panose="02020603050405020304" pitchFamily="18" charset="0"/>
                <a:cs typeface="Times New Roman" panose="02020603050405020304" pitchFamily="18" charset="0"/>
              </a:rPr>
              <a:t>epistaxis</a:t>
            </a:r>
            <a:r>
              <a:rPr lang="en-IN" sz="1600" b="0" i="0" dirty="0">
                <a:effectLst/>
                <a:latin typeface="Times New Roman" panose="02020603050405020304" pitchFamily="18" charset="0"/>
                <a:cs typeface="Times New Roman" panose="02020603050405020304" pitchFamily="18" charset="0"/>
              </a:rPr>
              <a:t>) is seen in a quarter of cases, and abdominal pain is also possible. A decrease in the number of circulating white blood cells (</a:t>
            </a:r>
            <a:r>
              <a:rPr lang="en-IN" sz="1600" dirty="0">
                <a:latin typeface="Times New Roman" panose="02020603050405020304" pitchFamily="18" charset="0"/>
                <a:cs typeface="Times New Roman" panose="02020603050405020304" pitchFamily="18" charset="0"/>
              </a:rPr>
              <a:t>leukopenia</a:t>
            </a:r>
            <a:r>
              <a:rPr lang="en-IN" sz="1600" b="0" i="0" dirty="0">
                <a:effectLst/>
                <a:latin typeface="Times New Roman" panose="02020603050405020304" pitchFamily="18" charset="0"/>
                <a:cs typeface="Times New Roman" panose="02020603050405020304" pitchFamily="18" charset="0"/>
              </a:rPr>
              <a:t>) occurs with </a:t>
            </a:r>
            <a:r>
              <a:rPr lang="en-IN" sz="1600" dirty="0">
                <a:latin typeface="Times New Roman" panose="02020603050405020304" pitchFamily="18" charset="0"/>
                <a:cs typeface="Times New Roman" panose="02020603050405020304" pitchFamily="18" charset="0"/>
              </a:rPr>
              <a:t>eosinopenia</a:t>
            </a:r>
            <a:r>
              <a:rPr lang="en-IN" sz="1600" b="0" i="0" dirty="0">
                <a:effectLst/>
                <a:latin typeface="Times New Roman" panose="02020603050405020304" pitchFamily="18" charset="0"/>
                <a:cs typeface="Times New Roman" panose="02020603050405020304" pitchFamily="18" charset="0"/>
              </a:rPr>
              <a:t> and relative </a:t>
            </a:r>
            <a:r>
              <a:rPr lang="en-IN" sz="1600" dirty="0">
                <a:latin typeface="Times New Roman" panose="02020603050405020304" pitchFamily="18" charset="0"/>
                <a:cs typeface="Times New Roman" panose="02020603050405020304" pitchFamily="18" charset="0"/>
              </a:rPr>
              <a:t>lymphocytosis</a:t>
            </a:r>
            <a:r>
              <a:rPr lang="en-IN" sz="1600" b="0" i="0" dirty="0">
                <a:effectLst/>
                <a:latin typeface="Times New Roman" panose="02020603050405020304" pitchFamily="18" charset="0"/>
                <a:cs typeface="Times New Roman" panose="02020603050405020304" pitchFamily="18" charset="0"/>
              </a:rPr>
              <a:t>; blood cultures are positive for </a:t>
            </a:r>
            <a:r>
              <a:rPr lang="en-IN" sz="1600" b="0" dirty="0">
                <a:effectLst/>
                <a:latin typeface="Times New Roman" panose="02020603050405020304" pitchFamily="18" charset="0"/>
                <a:cs typeface="Times New Roman" panose="02020603050405020304" pitchFamily="18" charset="0"/>
              </a:rPr>
              <a:t>Salmonella enterica </a:t>
            </a:r>
            <a:r>
              <a:rPr lang="en-IN" sz="1600" b="0" i="0" dirty="0">
                <a:effectLst/>
                <a:latin typeface="Times New Roman" panose="02020603050405020304" pitchFamily="18" charset="0"/>
                <a:cs typeface="Times New Roman" panose="02020603050405020304" pitchFamily="18" charset="0"/>
              </a:rPr>
              <a:t>subsp. enterica serovar Typhi. </a:t>
            </a:r>
          </a:p>
          <a:p>
            <a:r>
              <a:rPr lang="en-IN" sz="1600" b="0" i="0" dirty="0">
                <a:effectLst/>
                <a:latin typeface="Times New Roman" panose="02020603050405020304" pitchFamily="18" charset="0"/>
                <a:cs typeface="Times New Roman" panose="02020603050405020304" pitchFamily="18" charset="0"/>
              </a:rPr>
              <a:t>The </a:t>
            </a:r>
            <a:r>
              <a:rPr lang="en-IN" sz="1600" dirty="0">
                <a:latin typeface="Times New Roman" panose="02020603050405020304" pitchFamily="18" charset="0"/>
                <a:cs typeface="Times New Roman" panose="02020603050405020304" pitchFamily="18" charset="0"/>
              </a:rPr>
              <a:t>Widal test</a:t>
            </a:r>
            <a:r>
              <a:rPr lang="en-IN" sz="1600" b="0" i="0" dirty="0">
                <a:effectLst/>
                <a:latin typeface="Times New Roman" panose="02020603050405020304" pitchFamily="18" charset="0"/>
                <a:cs typeface="Times New Roman" panose="02020603050405020304" pitchFamily="18" charset="0"/>
              </a:rPr>
              <a:t> is usually negative in the first week.</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9DF1581A-877C-4007-98EA-7C5ADAFA7EB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4EC800B-80CA-493D-B5CF-0D2EE2897633}"/>
              </a:ext>
            </a:extLst>
          </p:cNvPr>
          <p:cNvSpPr>
            <a:spLocks noGrp="1"/>
          </p:cNvSpPr>
          <p:nvPr>
            <p:ph type="sldNum" sz="quarter" idx="12"/>
          </p:nvPr>
        </p:nvSpPr>
        <p:spPr>
          <a:xfrm>
            <a:off x="9439275" y="648672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31766208-EB9A-4495-9518-F4748018354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52356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DCB61F6-ABAB-418C-944C-4DA5DDAD8E6A}"/>
              </a:ext>
            </a:extLst>
          </p:cNvPr>
          <p:cNvSpPr>
            <a:spLocks noGrp="1"/>
          </p:cNvSpPr>
          <p:nvPr>
            <p:ph type="title"/>
          </p:nvPr>
        </p:nvSpPr>
        <p:spPr>
          <a:xfrm>
            <a:off x="838200" y="365126"/>
            <a:ext cx="10515600" cy="652306"/>
          </a:xfrm>
        </p:spPr>
        <p:txBody>
          <a:bodyPr>
            <a:normAutofit fontScale="90000"/>
          </a:bodyPr>
          <a:lstStyle/>
          <a:p>
            <a:endParaRPr lang="en-IN" dirty="0"/>
          </a:p>
        </p:txBody>
      </p:sp>
      <p:sp>
        <p:nvSpPr>
          <p:cNvPr id="7" name="Content Placeholder 6">
            <a:extLst>
              <a:ext uri="{FF2B5EF4-FFF2-40B4-BE49-F238E27FC236}">
                <a16:creationId xmlns:a16="http://schemas.microsoft.com/office/drawing/2014/main" xmlns="" id="{863D3115-952C-4241-A943-22DF20921BDA}"/>
              </a:ext>
            </a:extLst>
          </p:cNvPr>
          <p:cNvSpPr>
            <a:spLocks noGrp="1"/>
          </p:cNvSpPr>
          <p:nvPr>
            <p:ph idx="1"/>
          </p:nvPr>
        </p:nvSpPr>
        <p:spPr>
          <a:xfrm>
            <a:off x="838200" y="1197735"/>
            <a:ext cx="10515600" cy="4979228"/>
          </a:xfrm>
        </p:spPr>
        <p:txBody>
          <a:bodyPr>
            <a:normAutofit/>
          </a:bodyPr>
          <a:lstStyle/>
          <a:p>
            <a:r>
              <a:rPr lang="en-IN" sz="1700" b="0" i="0" dirty="0">
                <a:effectLst/>
                <a:latin typeface="Times New Roman" panose="02020603050405020304" pitchFamily="18" charset="0"/>
                <a:cs typeface="Times New Roman" panose="02020603050405020304" pitchFamily="18" charset="0"/>
              </a:rPr>
              <a:t>In the second week, the person is often too tired to get up, with high fever in plateau around 40 °C (104 °F) and bradycardia (sphygmothermic dissociation or Faget sign), classically with a </a:t>
            </a:r>
            <a:r>
              <a:rPr lang="en-IN" sz="1700" dirty="0">
                <a:latin typeface="Times New Roman" panose="02020603050405020304" pitchFamily="18" charset="0"/>
                <a:cs typeface="Times New Roman" panose="02020603050405020304" pitchFamily="18" charset="0"/>
              </a:rPr>
              <a:t>dicrotic pulse</a:t>
            </a:r>
            <a:r>
              <a:rPr lang="en-IN" sz="1700" b="0" i="0" dirty="0">
                <a:effectLst/>
                <a:latin typeface="Times New Roman" panose="02020603050405020304" pitchFamily="18" charset="0"/>
                <a:cs typeface="Times New Roman" panose="02020603050405020304" pitchFamily="18" charset="0"/>
              </a:rPr>
              <a:t> wave.</a:t>
            </a:r>
          </a:p>
          <a:p>
            <a:r>
              <a:rPr lang="en-IN" sz="1700" b="0" i="0" dirty="0">
                <a:effectLst/>
                <a:latin typeface="Times New Roman" panose="02020603050405020304" pitchFamily="18" charset="0"/>
                <a:cs typeface="Times New Roman" panose="02020603050405020304" pitchFamily="18" charset="0"/>
              </a:rPr>
              <a:t> </a:t>
            </a:r>
            <a:r>
              <a:rPr lang="en-IN" sz="1700" dirty="0">
                <a:latin typeface="Times New Roman" panose="02020603050405020304" pitchFamily="18" charset="0"/>
                <a:cs typeface="Times New Roman" panose="02020603050405020304" pitchFamily="18" charset="0"/>
              </a:rPr>
              <a:t>Delirium</a:t>
            </a:r>
            <a:r>
              <a:rPr lang="en-IN" sz="1700" b="0" i="0" dirty="0">
                <a:effectLst/>
                <a:latin typeface="Times New Roman" panose="02020603050405020304" pitchFamily="18" charset="0"/>
                <a:cs typeface="Times New Roman" panose="02020603050405020304" pitchFamily="18" charset="0"/>
              </a:rPr>
              <a:t> can occur, where the patient is often calm, but sometimes becomes agitated. </a:t>
            </a:r>
          </a:p>
          <a:p>
            <a:r>
              <a:rPr lang="en-IN" sz="1700" b="0" i="0" dirty="0">
                <a:effectLst/>
                <a:latin typeface="Times New Roman" panose="02020603050405020304" pitchFamily="18" charset="0"/>
                <a:cs typeface="Times New Roman" panose="02020603050405020304" pitchFamily="18" charset="0"/>
              </a:rPr>
              <a:t>This delirium has led to typhoid receiving the nickname "nervous fever". </a:t>
            </a:r>
            <a:r>
              <a:rPr lang="en-IN" sz="1700" dirty="0">
                <a:latin typeface="Times New Roman" panose="02020603050405020304" pitchFamily="18" charset="0"/>
                <a:cs typeface="Times New Roman" panose="02020603050405020304" pitchFamily="18" charset="0"/>
              </a:rPr>
              <a:t>Rose spots</a:t>
            </a:r>
            <a:r>
              <a:rPr lang="en-IN" sz="1700" b="0" i="0" dirty="0">
                <a:effectLst/>
                <a:latin typeface="Times New Roman" panose="02020603050405020304" pitchFamily="18" charset="0"/>
                <a:cs typeface="Times New Roman" panose="02020603050405020304" pitchFamily="18" charset="0"/>
              </a:rPr>
              <a:t> appear on the lower chest and abdomen in around a third of patients.</a:t>
            </a:r>
          </a:p>
          <a:p>
            <a:r>
              <a:rPr lang="en-IN" sz="1700" b="0" i="0" dirty="0">
                <a:effectLst/>
                <a:latin typeface="Times New Roman" panose="02020603050405020304" pitchFamily="18" charset="0"/>
                <a:cs typeface="Times New Roman" panose="02020603050405020304" pitchFamily="18" charset="0"/>
              </a:rPr>
              <a:t> </a:t>
            </a:r>
            <a:r>
              <a:rPr lang="en-IN" sz="1700" dirty="0">
                <a:latin typeface="Times New Roman" panose="02020603050405020304" pitchFamily="18" charset="0"/>
                <a:cs typeface="Times New Roman" panose="02020603050405020304" pitchFamily="18" charset="0"/>
              </a:rPr>
              <a:t>Rhonchi </a:t>
            </a:r>
            <a:r>
              <a:rPr lang="en-IN" sz="1700" b="0" i="0" dirty="0">
                <a:effectLst/>
                <a:latin typeface="Times New Roman" panose="02020603050405020304" pitchFamily="18" charset="0"/>
                <a:cs typeface="Times New Roman" panose="02020603050405020304" pitchFamily="18" charset="0"/>
              </a:rPr>
              <a:t>(rattling breathing sounds) are heard in the base of the lungs. The abdomen is distended and painful in the right lower quadrant, where a rumbling sound can be heard.</a:t>
            </a:r>
          </a:p>
          <a:p>
            <a:r>
              <a:rPr lang="en-IN" sz="1700" b="0" i="0" dirty="0">
                <a:effectLst/>
                <a:latin typeface="Times New Roman" panose="02020603050405020304" pitchFamily="18" charset="0"/>
                <a:cs typeface="Times New Roman" panose="02020603050405020304" pitchFamily="18" charset="0"/>
              </a:rPr>
              <a:t> Diarrhea can occur in this stage, but constipation is also common. The spleen and liver are enlarged (</a:t>
            </a:r>
            <a:r>
              <a:rPr lang="en-IN" sz="1700" b="0" i="0" u="none" strike="noStrike" dirty="0">
                <a:effectLst/>
                <a:latin typeface="Times New Roman" panose="02020603050405020304" pitchFamily="18" charset="0"/>
                <a:cs typeface="Times New Roman" panose="02020603050405020304" pitchFamily="18" charset="0"/>
                <a:hlinkClick r:id="rId2" tooltip="Hepatosplenomegaly">
                  <a:extLst>
                    <a:ext uri="{A12FA001-AC4F-418D-AE19-62706E023703}">
                      <ahyp:hlinkClr xmlns:ahyp="http://schemas.microsoft.com/office/drawing/2018/hyperlinkcolor" xmlns="" val="tx"/>
                    </a:ext>
                  </a:extLst>
                </a:hlinkClick>
              </a:rPr>
              <a:t>hepatosplenomegaly</a:t>
            </a:r>
            <a:r>
              <a:rPr lang="en-IN" sz="1700" b="0" i="0" dirty="0">
                <a:effectLst/>
                <a:latin typeface="Times New Roman" panose="02020603050405020304" pitchFamily="18" charset="0"/>
                <a:cs typeface="Times New Roman" panose="02020603050405020304" pitchFamily="18" charset="0"/>
              </a:rPr>
              <a:t>) and tender, and liver </a:t>
            </a:r>
            <a:r>
              <a:rPr lang="en-IN" sz="1700" dirty="0">
                <a:latin typeface="Times New Roman" panose="02020603050405020304" pitchFamily="18" charset="0"/>
                <a:cs typeface="Times New Roman" panose="02020603050405020304" pitchFamily="18" charset="0"/>
              </a:rPr>
              <a:t>transaminases</a:t>
            </a:r>
            <a:r>
              <a:rPr lang="en-IN" sz="1700" b="0" i="0" dirty="0">
                <a:effectLst/>
                <a:latin typeface="Times New Roman" panose="02020603050405020304" pitchFamily="18" charset="0"/>
                <a:cs typeface="Times New Roman" panose="02020603050405020304" pitchFamily="18" charset="0"/>
              </a:rPr>
              <a:t> are elevated. </a:t>
            </a:r>
          </a:p>
          <a:p>
            <a:r>
              <a:rPr lang="en-IN" sz="1700" b="0" i="0" dirty="0">
                <a:effectLst/>
                <a:latin typeface="Times New Roman" panose="02020603050405020304" pitchFamily="18" charset="0"/>
                <a:cs typeface="Times New Roman" panose="02020603050405020304" pitchFamily="18" charset="0"/>
              </a:rPr>
              <a:t>The Widal test is strongly positive, with antiO and antiH antibodies. Blood cultures are sometimes still positive at this stage.</a:t>
            </a:r>
          </a:p>
          <a:p>
            <a:endParaRPr lang="en-IN" dirty="0"/>
          </a:p>
        </p:txBody>
      </p:sp>
      <p:sp>
        <p:nvSpPr>
          <p:cNvPr id="3" name="Footer Placeholder 2">
            <a:extLst>
              <a:ext uri="{FF2B5EF4-FFF2-40B4-BE49-F238E27FC236}">
                <a16:creationId xmlns:a16="http://schemas.microsoft.com/office/drawing/2014/main" xmlns="" id="{36E5BBA5-24D7-4BD6-B483-BC54D6E562C0}"/>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87E63B5-E858-443A-89B0-C6801ED59D24}"/>
              </a:ext>
            </a:extLst>
          </p:cNvPr>
          <p:cNvSpPr>
            <a:spLocks noGrp="1"/>
          </p:cNvSpPr>
          <p:nvPr>
            <p:ph type="sldNum" sz="quarter" idx="12"/>
          </p:nvPr>
        </p:nvSpPr>
        <p:spPr>
          <a:xfrm>
            <a:off x="9448800" y="6467319"/>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E4E9A2E5-C897-423E-9504-1C8AA98D4CC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9254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45A74B-7B99-44FB-8AE0-CD11034FAAE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853EA0E0-DD06-45C5-A228-06C01F86FE40}"/>
              </a:ext>
            </a:extLst>
          </p:cNvPr>
          <p:cNvSpPr>
            <a:spLocks noGrp="1"/>
          </p:cNvSpPr>
          <p:nvPr>
            <p:ph idx="1"/>
          </p:nvPr>
        </p:nvSpPr>
        <p:spPr/>
        <p:txBody>
          <a:bodyPr>
            <a:normAutofit/>
          </a:bodyPr>
          <a:lstStyle/>
          <a:p>
            <a:pPr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In the third week of typhoid fever, a number of complications can occur:</a:t>
            </a:r>
          </a:p>
          <a:p>
            <a:pPr marL="742950" lvl="1" indent="-285750" algn="l">
              <a:buFont typeface="Arial" panose="020B0604020202020204" pitchFamily="34" charset="0"/>
              <a:buChar char="•"/>
            </a:pPr>
            <a:r>
              <a:rPr lang="en-IN" sz="1900" dirty="0">
                <a:latin typeface="Times New Roman" panose="02020603050405020304" pitchFamily="18" charset="0"/>
                <a:cs typeface="Times New Roman" panose="02020603050405020304" pitchFamily="18" charset="0"/>
              </a:rPr>
              <a:t>Intestinal haemorrhage</a:t>
            </a:r>
            <a:r>
              <a:rPr lang="en-IN" sz="1900" b="0" i="0" dirty="0">
                <a:effectLst/>
                <a:latin typeface="Times New Roman" panose="02020603050405020304" pitchFamily="18" charset="0"/>
                <a:cs typeface="Times New Roman" panose="02020603050405020304" pitchFamily="18" charset="0"/>
              </a:rPr>
              <a:t> due to bleeding in congested </a:t>
            </a:r>
            <a:r>
              <a:rPr lang="en-IN" sz="1900" dirty="0">
                <a:latin typeface="Times New Roman" panose="02020603050405020304" pitchFamily="18" charset="0"/>
                <a:cs typeface="Times New Roman" panose="02020603050405020304" pitchFamily="18" charset="0"/>
              </a:rPr>
              <a:t>Peyer's patches</a:t>
            </a:r>
            <a:r>
              <a:rPr lang="en-IN" sz="1900" b="0" i="0" dirty="0">
                <a:effectLst/>
                <a:latin typeface="Times New Roman" panose="02020603050405020304" pitchFamily="18" charset="0"/>
                <a:cs typeface="Times New Roman" panose="02020603050405020304" pitchFamily="18" charset="0"/>
              </a:rPr>
              <a:t> occurs; this can be very serious, but is usually not fatal.</a:t>
            </a: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Intestinal perforation in the distal </a:t>
            </a:r>
            <a:r>
              <a:rPr lang="en-IN" sz="1900" dirty="0">
                <a:latin typeface="Times New Roman" panose="02020603050405020304" pitchFamily="18" charset="0"/>
                <a:cs typeface="Times New Roman" panose="02020603050405020304" pitchFamily="18" charset="0"/>
              </a:rPr>
              <a:t>ileum</a:t>
            </a:r>
            <a:r>
              <a:rPr lang="en-IN" sz="1900" b="0" i="0" dirty="0">
                <a:effectLst/>
                <a:latin typeface="Times New Roman" panose="02020603050405020304" pitchFamily="18" charset="0"/>
                <a:cs typeface="Times New Roman" panose="02020603050405020304" pitchFamily="18" charset="0"/>
              </a:rPr>
              <a:t> is a very serious complication and is frequently fatal. It may occur without alarming symptoms until </a:t>
            </a:r>
            <a:r>
              <a:rPr lang="en-IN" sz="1900" dirty="0">
                <a:latin typeface="Times New Roman" panose="02020603050405020304" pitchFamily="18" charset="0"/>
                <a:cs typeface="Times New Roman" panose="02020603050405020304" pitchFamily="18" charset="0"/>
              </a:rPr>
              <a:t>septicaemia</a:t>
            </a:r>
            <a:r>
              <a:rPr lang="en-IN" sz="1900" b="0" i="0" dirty="0">
                <a:effectLst/>
                <a:latin typeface="Times New Roman" panose="02020603050405020304" pitchFamily="18" charset="0"/>
                <a:cs typeface="Times New Roman" panose="02020603050405020304" pitchFamily="18" charset="0"/>
              </a:rPr>
              <a:t> or diffuse </a:t>
            </a:r>
            <a:r>
              <a:rPr lang="en-IN" sz="1900" dirty="0">
                <a:latin typeface="Times New Roman" panose="02020603050405020304" pitchFamily="18" charset="0"/>
                <a:cs typeface="Times New Roman" panose="02020603050405020304" pitchFamily="18" charset="0"/>
              </a:rPr>
              <a:t>peritonitis</a:t>
            </a:r>
            <a:r>
              <a:rPr lang="en-IN" sz="1900" b="0" i="0" dirty="0">
                <a:effectLst/>
                <a:latin typeface="Times New Roman" panose="02020603050405020304" pitchFamily="18" charset="0"/>
                <a:cs typeface="Times New Roman" panose="02020603050405020304" pitchFamily="18" charset="0"/>
              </a:rPr>
              <a:t> sets in.</a:t>
            </a:r>
          </a:p>
          <a:p>
            <a:pPr marL="742950" lvl="1" indent="-285750" algn="l">
              <a:buFont typeface="Arial" panose="020B0604020202020204" pitchFamily="34" charset="0"/>
              <a:buChar char="•"/>
            </a:pPr>
            <a:r>
              <a:rPr lang="en-IN" sz="1900" dirty="0">
                <a:latin typeface="Times New Roman" panose="02020603050405020304" pitchFamily="18" charset="0"/>
                <a:cs typeface="Times New Roman" panose="02020603050405020304" pitchFamily="18" charset="0"/>
              </a:rPr>
              <a:t>Encephalitis</a:t>
            </a:r>
            <a:endParaRPr lang="en-IN" sz="1900" b="0" i="0" dirty="0">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Respiratory diseases such as </a:t>
            </a:r>
            <a:r>
              <a:rPr lang="en-IN" sz="1900" dirty="0">
                <a:latin typeface="Times New Roman" panose="02020603050405020304" pitchFamily="18" charset="0"/>
                <a:cs typeface="Times New Roman" panose="02020603050405020304" pitchFamily="18" charset="0"/>
              </a:rPr>
              <a:t>pneumonia</a:t>
            </a:r>
            <a:r>
              <a:rPr lang="en-IN" sz="1900" b="0" i="0" dirty="0">
                <a:effectLst/>
                <a:latin typeface="Times New Roman" panose="02020603050405020304" pitchFamily="18" charset="0"/>
                <a:cs typeface="Times New Roman" panose="02020603050405020304" pitchFamily="18" charset="0"/>
              </a:rPr>
              <a:t> and </a:t>
            </a:r>
            <a:r>
              <a:rPr lang="en-IN" sz="1900" dirty="0">
                <a:latin typeface="Times New Roman" panose="02020603050405020304" pitchFamily="18" charset="0"/>
                <a:cs typeface="Times New Roman" panose="02020603050405020304" pitchFamily="18" charset="0"/>
              </a:rPr>
              <a:t>acute bronchitis</a:t>
            </a:r>
            <a:endParaRPr lang="en-IN" sz="1900" b="0" i="0" dirty="0">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Neuropsychiatric symptoms (described as "muttering delirium" or "coma vigil"), with picking at bedclothes or imaginary objects</a:t>
            </a: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Metastatic abscesses, </a:t>
            </a:r>
            <a:r>
              <a:rPr lang="en-IN" sz="1900" dirty="0">
                <a:latin typeface="Times New Roman" panose="02020603050405020304" pitchFamily="18" charset="0"/>
                <a:cs typeface="Times New Roman" panose="02020603050405020304" pitchFamily="18" charset="0"/>
              </a:rPr>
              <a:t>cholecystitis</a:t>
            </a:r>
            <a:r>
              <a:rPr lang="en-IN" sz="1900" b="0" i="0" dirty="0">
                <a:effectLst/>
                <a:latin typeface="Times New Roman" panose="02020603050405020304" pitchFamily="18" charset="0"/>
                <a:cs typeface="Times New Roman" panose="02020603050405020304" pitchFamily="18" charset="0"/>
              </a:rPr>
              <a:t>, </a:t>
            </a:r>
            <a:r>
              <a:rPr lang="en-IN" sz="1900" dirty="0">
                <a:latin typeface="Times New Roman" panose="02020603050405020304" pitchFamily="18" charset="0"/>
                <a:cs typeface="Times New Roman" panose="02020603050405020304" pitchFamily="18" charset="0"/>
              </a:rPr>
              <a:t>endocarditis</a:t>
            </a:r>
            <a:r>
              <a:rPr lang="en-IN" sz="1900" b="0" i="0" dirty="0">
                <a:effectLst/>
                <a:latin typeface="Times New Roman" panose="02020603050405020304" pitchFamily="18" charset="0"/>
                <a:cs typeface="Times New Roman" panose="02020603050405020304" pitchFamily="18" charset="0"/>
              </a:rPr>
              <a:t>, and </a:t>
            </a:r>
            <a:r>
              <a:rPr lang="en-IN" sz="1900" dirty="0">
                <a:latin typeface="Times New Roman" panose="02020603050405020304" pitchFamily="18" charset="0"/>
                <a:cs typeface="Times New Roman" panose="02020603050405020304" pitchFamily="18" charset="0"/>
              </a:rPr>
              <a:t>osteitis</a:t>
            </a:r>
            <a:endParaRPr lang="en-IN" sz="1900" b="0" i="0" dirty="0">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The fever is still very high and oscillates very little over 24 hours. </a:t>
            </a:r>
            <a:r>
              <a:rPr lang="en-IN" sz="1900" dirty="0">
                <a:latin typeface="Times New Roman" panose="02020603050405020304" pitchFamily="18" charset="0"/>
                <a:cs typeface="Times New Roman" panose="02020603050405020304" pitchFamily="18" charset="0"/>
              </a:rPr>
              <a:t>Dehydration </a:t>
            </a:r>
            <a:r>
              <a:rPr lang="en-IN" sz="1900" b="0" i="0" dirty="0">
                <a:effectLst/>
                <a:latin typeface="Times New Roman" panose="02020603050405020304" pitchFamily="18" charset="0"/>
                <a:cs typeface="Times New Roman" panose="02020603050405020304" pitchFamily="18" charset="0"/>
              </a:rPr>
              <a:t>ensues, and the patient is delirious (typhoid state). One-third of affected individuals develop a macular rash on the trunk.</a:t>
            </a:r>
          </a:p>
          <a:p>
            <a:pPr marL="742950" lvl="1" indent="-285750" algn="l">
              <a:buFont typeface="Arial" panose="020B0604020202020204" pitchFamily="34" charset="0"/>
              <a:buChar char="•"/>
            </a:pPr>
            <a:r>
              <a:rPr lang="en-IN" sz="1900" b="0" i="0" dirty="0">
                <a:effectLst/>
                <a:latin typeface="Times New Roman" panose="02020603050405020304" pitchFamily="18" charset="0"/>
                <a:cs typeface="Times New Roman" panose="02020603050405020304" pitchFamily="18" charset="0"/>
              </a:rPr>
              <a:t>Low platelet count (</a:t>
            </a:r>
            <a:r>
              <a:rPr lang="en-IN" sz="1900" dirty="0">
                <a:latin typeface="Times New Roman" panose="02020603050405020304" pitchFamily="18" charset="0"/>
                <a:cs typeface="Times New Roman" panose="02020603050405020304" pitchFamily="18" charset="0"/>
              </a:rPr>
              <a:t>thrombocytopenia</a:t>
            </a:r>
            <a:r>
              <a:rPr lang="en-IN" sz="1900" b="0" i="0" dirty="0">
                <a:effectLst/>
                <a:latin typeface="Times New Roman" panose="02020603050405020304" pitchFamily="18" charset="0"/>
                <a:cs typeface="Times New Roman" panose="02020603050405020304" pitchFamily="18" charset="0"/>
              </a:rPr>
              <a:t>) can sometimes be seen.</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E5EC5E05-ACE5-42DE-8EEA-2BCF64050C91}"/>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AE466EF6-CBD5-422E-9EFD-E63A98DA4C38}"/>
              </a:ext>
            </a:extLst>
          </p:cNvPr>
          <p:cNvSpPr>
            <a:spLocks noGrp="1"/>
          </p:cNvSpPr>
          <p:nvPr>
            <p:ph type="sldNum" sz="quarter" idx="12"/>
          </p:nvPr>
        </p:nvSpPr>
        <p:spPr>
          <a:xfrm>
            <a:off x="9439275" y="648672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89E54CAD-0891-4B2A-BF39-A904C9FADD6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29258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8E8BC0-AB85-4498-91FF-CE55E7562CF5}"/>
              </a:ext>
            </a:extLst>
          </p:cNvPr>
          <p:cNvSpPr>
            <a:spLocks noGrp="1"/>
          </p:cNvSpPr>
          <p:nvPr>
            <p:ph type="title"/>
          </p:nvPr>
        </p:nvSpPr>
        <p:spPr>
          <a:xfrm>
            <a:off x="838200" y="365126"/>
            <a:ext cx="10515600" cy="587912"/>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xmlns="" id="{E2A65A0A-1778-4B85-80B9-E30480ECB80F}"/>
              </a:ext>
            </a:extLst>
          </p:cNvPr>
          <p:cNvSpPr>
            <a:spLocks noGrp="1"/>
          </p:cNvSpPr>
          <p:nvPr>
            <p:ph idx="1"/>
          </p:nvPr>
        </p:nvSpPr>
        <p:spPr>
          <a:xfrm>
            <a:off x="838200" y="1171977"/>
            <a:ext cx="10515600" cy="5004986"/>
          </a:xfrm>
        </p:spPr>
        <p:txBody>
          <a:bodyPr>
            <a:normAutofit/>
          </a:bodyPr>
          <a:lstStyle/>
          <a:p>
            <a:pPr marL="0" indent="0" algn="l">
              <a:buNone/>
            </a:pPr>
            <a:r>
              <a:rPr lang="en-IN" sz="1600" b="1" i="0" dirty="0">
                <a:effectLst/>
                <a:latin typeface="Times New Roman" panose="02020603050405020304" pitchFamily="18" charset="0"/>
                <a:cs typeface="Times New Roman" panose="02020603050405020304" pitchFamily="18" charset="0"/>
              </a:rPr>
              <a:t>Bacteria</a:t>
            </a:r>
          </a:p>
          <a:p>
            <a:pPr algn="l"/>
            <a:r>
              <a:rPr lang="en-IN" sz="1600" b="0" i="0" dirty="0">
                <a:effectLst/>
                <a:latin typeface="Times New Roman" panose="02020603050405020304" pitchFamily="18" charset="0"/>
                <a:cs typeface="Times New Roman" panose="02020603050405020304" pitchFamily="18" charset="0"/>
              </a:rPr>
              <a:t>The </a:t>
            </a:r>
            <a:r>
              <a:rPr lang="en-IN" sz="1600" dirty="0">
                <a:latin typeface="Times New Roman" panose="02020603050405020304" pitchFamily="18" charset="0"/>
                <a:cs typeface="Times New Roman" panose="02020603050405020304" pitchFamily="18" charset="0"/>
              </a:rPr>
              <a:t>Gram-negative</a:t>
            </a:r>
            <a:r>
              <a:rPr lang="en-IN" sz="1600" b="0" i="0" dirty="0">
                <a:effectLst/>
                <a:latin typeface="Times New Roman" panose="02020603050405020304" pitchFamily="18" charset="0"/>
                <a:cs typeface="Times New Roman" panose="02020603050405020304" pitchFamily="18" charset="0"/>
              </a:rPr>
              <a:t> bacterium that causes typhoid fever is </a:t>
            </a:r>
            <a:r>
              <a:rPr lang="en-IN" sz="1600" b="0" i="1" dirty="0">
                <a:effectLst/>
                <a:latin typeface="Times New Roman" panose="02020603050405020304" pitchFamily="18" charset="0"/>
                <a:cs typeface="Times New Roman" panose="02020603050405020304" pitchFamily="18" charset="0"/>
              </a:rPr>
              <a:t>Salmonella enterica</a:t>
            </a:r>
            <a:r>
              <a:rPr lang="en-IN" sz="1600" b="0" i="0" dirty="0">
                <a:effectLst/>
                <a:latin typeface="Times New Roman" panose="02020603050405020304" pitchFamily="18" charset="0"/>
                <a:cs typeface="Times New Roman" panose="02020603050405020304" pitchFamily="18" charset="0"/>
              </a:rPr>
              <a:t> subsp. enterica serovar Typhi. Based on MLST subtyping scheme, the two main sequence types of the </a:t>
            </a:r>
            <a:r>
              <a:rPr lang="en-IN" sz="1600" b="0" i="1" dirty="0">
                <a:effectLst/>
                <a:latin typeface="Times New Roman" panose="02020603050405020304" pitchFamily="18" charset="0"/>
                <a:cs typeface="Times New Roman" panose="02020603050405020304" pitchFamily="18" charset="0"/>
              </a:rPr>
              <a:t>S.</a:t>
            </a:r>
            <a:r>
              <a:rPr lang="en-IN" sz="1600" b="0" i="0" dirty="0">
                <a:effectLst/>
                <a:latin typeface="Times New Roman" panose="02020603050405020304" pitchFamily="18" charset="0"/>
                <a:cs typeface="Times New Roman" panose="02020603050405020304" pitchFamily="18" charset="0"/>
              </a:rPr>
              <a:t> Typhi are ST1 and ST2, which are currently widespread globally.</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The global phylogeographical analysis showed dominance of a haplotype 58 (H58) which probably originated in India during the late 1980s and is now spreading through the world carrying multidrug resistance.</a:t>
            </a:r>
            <a:endParaRPr lang="en-IN" sz="1600" b="0" i="0" baseline="30000" dirty="0">
              <a:effectLst/>
              <a:latin typeface="Times New Roman" panose="02020603050405020304" pitchFamily="18" charset="0"/>
              <a:cs typeface="Times New Roman" panose="02020603050405020304" pitchFamily="18" charset="0"/>
            </a:endParaRPr>
          </a:p>
          <a:p>
            <a:pPr marL="0" indent="0" algn="l">
              <a:buNone/>
            </a:pPr>
            <a:endParaRPr lang="en-IN" sz="1600" b="0" i="0" dirty="0">
              <a:effectLst/>
              <a:latin typeface="Times New Roman" panose="02020603050405020304" pitchFamily="18" charset="0"/>
              <a:cs typeface="Times New Roman" panose="02020603050405020304" pitchFamily="18" charset="0"/>
            </a:endParaRP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DE45769C-0DD4-4C87-993E-5B9B5616760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33DE010-F928-41F6-8206-E1465912F982}"/>
              </a:ext>
            </a:extLst>
          </p:cNvPr>
          <p:cNvSpPr>
            <a:spLocks noGrp="1"/>
          </p:cNvSpPr>
          <p:nvPr>
            <p:ph type="sldNum" sz="quarter" idx="12"/>
          </p:nvPr>
        </p:nvSpPr>
        <p:spPr>
          <a:xfrm>
            <a:off x="9448800" y="6502831"/>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2DD31B6A-8F85-4B03-9814-AC70DFD7EE01}"/>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84703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D2E645-7FBC-4FFC-922D-64AB9FC620D9}"/>
              </a:ext>
            </a:extLst>
          </p:cNvPr>
          <p:cNvSpPr>
            <a:spLocks noGrp="1"/>
          </p:cNvSpPr>
          <p:nvPr>
            <p:ph type="title"/>
          </p:nvPr>
        </p:nvSpPr>
        <p:spPr>
          <a:xfrm>
            <a:off x="838200" y="365126"/>
            <a:ext cx="10515600" cy="315912"/>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xmlns="" id="{917FBA8C-B4D1-4282-9302-775FFDEB9F5D}"/>
              </a:ext>
            </a:extLst>
          </p:cNvPr>
          <p:cNvSpPr>
            <a:spLocks noGrp="1"/>
          </p:cNvSpPr>
          <p:nvPr>
            <p:ph idx="1"/>
          </p:nvPr>
        </p:nvSpPr>
        <p:spPr>
          <a:xfrm>
            <a:off x="838200" y="914400"/>
            <a:ext cx="10515600" cy="5262563"/>
          </a:xfrm>
        </p:spPr>
        <p:txBody>
          <a:bodyPr>
            <a:normAutofit/>
          </a:bodyPr>
          <a:lstStyle/>
          <a:p>
            <a:pPr marL="0" indent="0" algn="l">
              <a:buNone/>
            </a:pPr>
            <a:r>
              <a:rPr lang="en-IN" sz="1600" b="1" i="0" dirty="0">
                <a:effectLst/>
                <a:latin typeface="Times New Roman" panose="02020603050405020304" pitchFamily="18" charset="0"/>
                <a:cs typeface="Times New Roman" panose="02020603050405020304" pitchFamily="18" charset="0"/>
              </a:rPr>
              <a:t>Transmission</a:t>
            </a:r>
          </a:p>
          <a:p>
            <a:pPr algn="l"/>
            <a:r>
              <a:rPr lang="en-IN" sz="1600" b="0" i="0" dirty="0">
                <a:effectLst/>
                <a:latin typeface="Times New Roman" panose="02020603050405020304" pitchFamily="18" charset="0"/>
                <a:cs typeface="Times New Roman" panose="02020603050405020304" pitchFamily="18" charset="0"/>
              </a:rPr>
              <a:t>Unlike other strains of </a:t>
            </a:r>
            <a:r>
              <a:rPr lang="en-IN" sz="1600" i="1" dirty="0">
                <a:latin typeface="Times New Roman" panose="02020603050405020304" pitchFamily="18" charset="0"/>
                <a:cs typeface="Times New Roman" panose="02020603050405020304" pitchFamily="18" charset="0"/>
              </a:rPr>
              <a:t>Salmonella</a:t>
            </a:r>
            <a:r>
              <a:rPr lang="en-IN" sz="1600" b="0" i="0" dirty="0">
                <a:effectLst/>
                <a:latin typeface="Times New Roman" panose="02020603050405020304" pitchFamily="18" charset="0"/>
                <a:cs typeface="Times New Roman" panose="02020603050405020304" pitchFamily="18" charset="0"/>
              </a:rPr>
              <a:t>, no animal carriers of typhoid are known.</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Humans are the only known carriers of the bacteria. </a:t>
            </a:r>
            <a:r>
              <a:rPr lang="en-IN" sz="1600" b="0" i="1" dirty="0">
                <a:effectLst/>
                <a:latin typeface="Times New Roman" panose="02020603050405020304" pitchFamily="18" charset="0"/>
                <a:cs typeface="Times New Roman" panose="02020603050405020304" pitchFamily="18" charset="0"/>
              </a:rPr>
              <a:t>S. enterica</a:t>
            </a:r>
            <a:r>
              <a:rPr lang="en-IN" sz="1600" b="0" i="0" dirty="0">
                <a:effectLst/>
                <a:latin typeface="Times New Roman" panose="02020603050405020304" pitchFamily="18" charset="0"/>
                <a:cs typeface="Times New Roman" panose="02020603050405020304" pitchFamily="18" charset="0"/>
              </a:rPr>
              <a:t> subsp. enterica serovar Typhi is spread through the </a:t>
            </a:r>
            <a:r>
              <a:rPr lang="en-IN" sz="1600" dirty="0">
                <a:latin typeface="Times New Roman" panose="02020603050405020304" pitchFamily="18" charset="0"/>
                <a:cs typeface="Times New Roman" panose="02020603050405020304" pitchFamily="18" charset="0"/>
              </a:rPr>
              <a:t>fecal-oral route</a:t>
            </a:r>
            <a:r>
              <a:rPr lang="en-IN" sz="1600" b="0" i="0" dirty="0">
                <a:effectLst/>
                <a:latin typeface="Times New Roman" panose="02020603050405020304" pitchFamily="18" charset="0"/>
                <a:cs typeface="Times New Roman" panose="02020603050405020304" pitchFamily="18" charset="0"/>
              </a:rPr>
              <a:t> from individuals who are currently infected and from </a:t>
            </a:r>
            <a:r>
              <a:rPr lang="en-IN" sz="1600" dirty="0">
                <a:latin typeface="Times New Roman" panose="02020603050405020304" pitchFamily="18" charset="0"/>
                <a:cs typeface="Times New Roman" panose="02020603050405020304" pitchFamily="18" charset="0"/>
              </a:rPr>
              <a:t>asymptomatic carriers</a:t>
            </a:r>
            <a:r>
              <a:rPr lang="en-IN" sz="1600" b="0" i="0" dirty="0">
                <a:effectLst/>
                <a:latin typeface="Times New Roman" panose="02020603050405020304" pitchFamily="18" charset="0"/>
                <a:cs typeface="Times New Roman" panose="02020603050405020304" pitchFamily="18" charset="0"/>
              </a:rPr>
              <a:t> of the bacteria.</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An asymptomatic human carrier is an individual who is still excreting typhoid bacteria in their stool a year after the acute stage of the infection.</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3B686D62-0F32-4BBF-ABC6-88A21AE4EA2B}"/>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68747FB-D879-4AA3-96E5-E92661D82184}"/>
              </a:ext>
            </a:extLst>
          </p:cNvPr>
          <p:cNvSpPr>
            <a:spLocks noGrp="1"/>
          </p:cNvSpPr>
          <p:nvPr>
            <p:ph type="sldNum" sz="quarter" idx="12"/>
          </p:nvPr>
        </p:nvSpPr>
        <p:spPr>
          <a:xfrm>
            <a:off x="9439275" y="653891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2AFC31CE-CEF7-4450-AABA-ED584D17E56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2764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3793AC-A6A4-426B-A178-0181BE3BD090}"/>
              </a:ext>
            </a:extLst>
          </p:cNvPr>
          <p:cNvSpPr>
            <a:spLocks noGrp="1"/>
          </p:cNvSpPr>
          <p:nvPr>
            <p:ph type="title"/>
          </p:nvPr>
        </p:nvSpPr>
        <p:spPr>
          <a:xfrm>
            <a:off x="838200" y="365126"/>
            <a:ext cx="10515600" cy="536396"/>
          </a:xfrm>
        </p:spPr>
        <p:txBody>
          <a:bodyPr>
            <a:normAutofit/>
          </a:bodyPr>
          <a:lstStyle/>
          <a:p>
            <a:r>
              <a:rPr lang="en-IN" sz="2000" dirty="0">
                <a:latin typeface="Times New Roman" panose="02020603050405020304" pitchFamily="18" charset="0"/>
                <a:cs typeface="Times New Roman" panose="02020603050405020304" pitchFamily="18" charset="0"/>
              </a:rPr>
              <a:t>TUBERCULOSIS</a:t>
            </a:r>
          </a:p>
        </p:txBody>
      </p:sp>
      <p:sp>
        <p:nvSpPr>
          <p:cNvPr id="3" name="Content Placeholder 2">
            <a:extLst>
              <a:ext uri="{FF2B5EF4-FFF2-40B4-BE49-F238E27FC236}">
                <a16:creationId xmlns:a16="http://schemas.microsoft.com/office/drawing/2014/main" xmlns="" id="{172CF33D-706E-4B2D-B673-31A591887AEF}"/>
              </a:ext>
            </a:extLst>
          </p:cNvPr>
          <p:cNvSpPr>
            <a:spLocks noGrp="1"/>
          </p:cNvSpPr>
          <p:nvPr>
            <p:ph idx="1"/>
          </p:nvPr>
        </p:nvSpPr>
        <p:spPr>
          <a:xfrm>
            <a:off x="838200" y="1120462"/>
            <a:ext cx="10515600" cy="5056501"/>
          </a:xfrm>
        </p:spPr>
        <p:txBody>
          <a:bodyPr>
            <a:normAutofit/>
          </a:bodyPr>
          <a:lstStyle/>
          <a:p>
            <a:r>
              <a:rPr lang="en-IN" sz="1600" b="1" i="0" dirty="0">
                <a:effectLst/>
                <a:latin typeface="Times New Roman" panose="02020603050405020304" pitchFamily="18" charset="0"/>
                <a:cs typeface="Times New Roman" panose="02020603050405020304" pitchFamily="18" charset="0"/>
              </a:rPr>
              <a:t>Tuberculosis</a:t>
            </a:r>
            <a:r>
              <a:rPr lang="en-IN" sz="1600" b="0" i="0" dirty="0">
                <a:effectLst/>
                <a:latin typeface="Times New Roman" panose="02020603050405020304" pitchFamily="18" charset="0"/>
                <a:cs typeface="Times New Roman" panose="02020603050405020304" pitchFamily="18" charset="0"/>
              </a:rPr>
              <a:t> (</a:t>
            </a:r>
            <a:r>
              <a:rPr lang="en-IN" sz="1600" b="1" i="0" dirty="0">
                <a:effectLst/>
                <a:latin typeface="Times New Roman" panose="02020603050405020304" pitchFamily="18" charset="0"/>
                <a:cs typeface="Times New Roman" panose="02020603050405020304" pitchFamily="18" charset="0"/>
              </a:rPr>
              <a:t>TB</a:t>
            </a:r>
            <a:r>
              <a:rPr lang="en-IN" sz="1600" b="0" i="0" dirty="0">
                <a:effectLst/>
                <a:latin typeface="Times New Roman" panose="02020603050405020304" pitchFamily="18" charset="0"/>
                <a:cs typeface="Times New Roman" panose="02020603050405020304" pitchFamily="18" charset="0"/>
              </a:rPr>
              <a:t>) is an </a:t>
            </a:r>
            <a:r>
              <a:rPr lang="en-IN" sz="1600" dirty="0">
                <a:latin typeface="Times New Roman" panose="02020603050405020304" pitchFamily="18" charset="0"/>
                <a:cs typeface="Times New Roman" panose="02020603050405020304" pitchFamily="18" charset="0"/>
              </a:rPr>
              <a:t>infectious disease</a:t>
            </a:r>
            <a:r>
              <a:rPr lang="en-IN" sz="1600" b="0" i="0" dirty="0">
                <a:effectLst/>
                <a:latin typeface="Times New Roman" panose="02020603050405020304" pitchFamily="18" charset="0"/>
                <a:cs typeface="Times New Roman" panose="02020603050405020304" pitchFamily="18" charset="0"/>
              </a:rPr>
              <a:t> usually caused by </a:t>
            </a:r>
            <a:r>
              <a:rPr lang="en-IN" sz="1600" dirty="0">
                <a:latin typeface="Times New Roman" panose="02020603050405020304" pitchFamily="18" charset="0"/>
                <a:cs typeface="Times New Roman" panose="02020603050405020304" pitchFamily="18" charset="0"/>
              </a:rPr>
              <a:t>Mycobacterium tuberculosis</a:t>
            </a:r>
            <a:r>
              <a:rPr lang="en-IN" sz="1600" b="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(MTB) </a:t>
            </a:r>
            <a:r>
              <a:rPr lang="en-IN" sz="1600" dirty="0">
                <a:latin typeface="Times New Roman" panose="02020603050405020304" pitchFamily="18" charset="0"/>
                <a:cs typeface="Times New Roman" panose="02020603050405020304" pitchFamily="18" charset="0"/>
              </a:rPr>
              <a:t>bacteria</a:t>
            </a:r>
            <a:r>
              <a:rPr lang="en-IN" sz="1600" b="0" i="0" dirty="0">
                <a:effectLst/>
                <a:latin typeface="Times New Roman" panose="02020603050405020304" pitchFamily="18" charset="0"/>
                <a:cs typeface="Times New Roman" panose="02020603050405020304" pitchFamily="18" charset="0"/>
              </a:rPr>
              <a:t>. </a:t>
            </a:r>
          </a:p>
          <a:p>
            <a:r>
              <a:rPr lang="en-IN" sz="1600" b="0" i="0" dirty="0">
                <a:effectLst/>
                <a:latin typeface="Times New Roman" panose="02020603050405020304" pitchFamily="18" charset="0"/>
                <a:cs typeface="Times New Roman" panose="02020603050405020304" pitchFamily="18" charset="0"/>
              </a:rPr>
              <a:t>Tuberculosis generally affects the </a:t>
            </a:r>
            <a:r>
              <a:rPr lang="en-IN" sz="1600" dirty="0">
                <a:latin typeface="Times New Roman" panose="02020603050405020304" pitchFamily="18" charset="0"/>
                <a:cs typeface="Times New Roman" panose="02020603050405020304" pitchFamily="18" charset="0"/>
              </a:rPr>
              <a:t>lungs</a:t>
            </a:r>
            <a:r>
              <a:rPr lang="en-IN" sz="1600" b="0" i="0" dirty="0">
                <a:effectLst/>
                <a:latin typeface="Times New Roman" panose="02020603050405020304" pitchFamily="18" charset="0"/>
                <a:cs typeface="Times New Roman" panose="02020603050405020304" pitchFamily="18" charset="0"/>
              </a:rPr>
              <a:t>, but can also affect other parts of the body.</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Most infections show no symptoms, in which case it is known as </a:t>
            </a:r>
            <a:r>
              <a:rPr lang="en-IN" sz="1600" dirty="0">
                <a:latin typeface="Times New Roman" panose="02020603050405020304" pitchFamily="18" charset="0"/>
                <a:cs typeface="Times New Roman" panose="02020603050405020304" pitchFamily="18" charset="0"/>
              </a:rPr>
              <a:t>latent tuberculosis</a:t>
            </a:r>
            <a:r>
              <a:rPr lang="en-IN" sz="1600" b="0" i="0" dirty="0">
                <a:effectLst/>
                <a:latin typeface="Times New Roman" panose="02020603050405020304" pitchFamily="18" charset="0"/>
                <a:cs typeface="Times New Roman" panose="02020603050405020304" pitchFamily="18" charset="0"/>
              </a:rPr>
              <a:t>.</a:t>
            </a:r>
          </a:p>
          <a:p>
            <a:r>
              <a:rPr lang="en-IN" sz="1600" b="0" i="0" dirty="0">
                <a:effectLst/>
                <a:latin typeface="Times New Roman" panose="02020603050405020304" pitchFamily="18" charset="0"/>
                <a:cs typeface="Times New Roman" panose="02020603050405020304" pitchFamily="18" charset="0"/>
              </a:rPr>
              <a:t> About 10% of latent infections progress to active disease which, if left untreated, kills about half of those affected. Typical symptoms of active TB are a chronic </a:t>
            </a:r>
            <a:r>
              <a:rPr lang="en-IN" sz="1600" dirty="0">
                <a:latin typeface="Times New Roman" panose="02020603050405020304" pitchFamily="18" charset="0"/>
                <a:cs typeface="Times New Roman" panose="02020603050405020304" pitchFamily="18" charset="0"/>
              </a:rPr>
              <a:t>cough </a:t>
            </a:r>
            <a:r>
              <a:rPr lang="en-IN" sz="1600" b="0" i="0" dirty="0">
                <a:effectLst/>
                <a:latin typeface="Times New Roman" panose="02020603050405020304" pitchFamily="18" charset="0"/>
                <a:cs typeface="Times New Roman" panose="02020603050405020304" pitchFamily="18" charset="0"/>
              </a:rPr>
              <a:t>with </a:t>
            </a:r>
            <a:r>
              <a:rPr lang="en-IN" sz="1600" dirty="0">
                <a:latin typeface="Times New Roman" panose="02020603050405020304" pitchFamily="18" charset="0"/>
                <a:cs typeface="Times New Roman" panose="02020603050405020304" pitchFamily="18" charset="0"/>
              </a:rPr>
              <a:t>blood-containing mucus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fever</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night sweats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weight loss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It was historically called </a:t>
            </a:r>
            <a:r>
              <a:rPr lang="en-IN" sz="1600" b="1" i="0" dirty="0">
                <a:effectLst/>
                <a:latin typeface="Times New Roman" panose="02020603050405020304" pitchFamily="18" charset="0"/>
                <a:cs typeface="Times New Roman" panose="02020603050405020304" pitchFamily="18" charset="0"/>
              </a:rPr>
              <a:t>consumption</a:t>
            </a:r>
            <a:r>
              <a:rPr lang="en-IN" sz="1600" b="0" i="0" dirty="0">
                <a:effectLst/>
                <a:latin typeface="Times New Roman" panose="02020603050405020304" pitchFamily="18" charset="0"/>
                <a:cs typeface="Times New Roman" panose="02020603050405020304" pitchFamily="18" charset="0"/>
              </a:rPr>
              <a:t> due to the weight loss. </a:t>
            </a:r>
            <a:r>
              <a:rPr lang="en-IN" sz="1600" dirty="0">
                <a:latin typeface="Times New Roman" panose="02020603050405020304" pitchFamily="18" charset="0"/>
                <a:cs typeface="Times New Roman" panose="02020603050405020304" pitchFamily="18" charset="0"/>
              </a:rPr>
              <a:t>Infection</a:t>
            </a:r>
            <a:r>
              <a:rPr lang="en-IN" sz="1600" b="0" i="0" dirty="0">
                <a:effectLst/>
                <a:latin typeface="Times New Roman" panose="02020603050405020304" pitchFamily="18" charset="0"/>
                <a:cs typeface="Times New Roman" panose="02020603050405020304" pitchFamily="18" charset="0"/>
              </a:rPr>
              <a:t> of other organs can cause a wide range of symptoms.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Tuberculosis is </a:t>
            </a:r>
            <a:r>
              <a:rPr lang="en-IN" sz="1600" dirty="0">
                <a:latin typeface="Times New Roman" panose="02020603050405020304" pitchFamily="18" charset="0"/>
                <a:cs typeface="Times New Roman" panose="02020603050405020304" pitchFamily="18" charset="0"/>
              </a:rPr>
              <a:t>spread from one person to the next</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through the air</a:t>
            </a:r>
            <a:r>
              <a:rPr lang="en-IN" sz="1600" b="0" i="0" dirty="0">
                <a:effectLst/>
                <a:latin typeface="Times New Roman" panose="02020603050405020304" pitchFamily="18" charset="0"/>
                <a:cs typeface="Times New Roman" panose="02020603050405020304" pitchFamily="18" charset="0"/>
              </a:rPr>
              <a:t> when people who have active TB in their lungs cough, spit, speak, or </a:t>
            </a:r>
            <a:r>
              <a:rPr lang="en-IN" sz="1600" dirty="0">
                <a:latin typeface="Times New Roman" panose="02020603050405020304" pitchFamily="18" charset="0"/>
                <a:cs typeface="Times New Roman" panose="02020603050405020304" pitchFamily="18" charset="0"/>
              </a:rPr>
              <a:t>sneeze</a:t>
            </a:r>
          </a:p>
          <a:p>
            <a:r>
              <a:rPr lang="en-IN" sz="1600" b="0" i="0" dirty="0">
                <a:effectLst/>
                <a:latin typeface="Times New Roman" panose="02020603050405020304" pitchFamily="18" charset="0"/>
                <a:cs typeface="Times New Roman" panose="02020603050405020304" pitchFamily="18" charset="0"/>
              </a:rPr>
              <a:t> People with latent TB do not spread the disease. Active infection occurs more often in people with </a:t>
            </a:r>
            <a:r>
              <a:rPr lang="en-IN" sz="1600" dirty="0">
                <a:latin typeface="Times New Roman" panose="02020603050405020304" pitchFamily="18" charset="0"/>
                <a:cs typeface="Times New Roman" panose="02020603050405020304" pitchFamily="18" charset="0"/>
              </a:rPr>
              <a:t>HIV/AIDS</a:t>
            </a:r>
            <a:r>
              <a:rPr lang="en-IN" sz="1600" b="0" i="0" dirty="0">
                <a:effectLst/>
                <a:latin typeface="Times New Roman" panose="02020603050405020304" pitchFamily="18" charset="0"/>
                <a:cs typeface="Times New Roman" panose="02020603050405020304" pitchFamily="18" charset="0"/>
              </a:rPr>
              <a:t> and in those who </a:t>
            </a:r>
            <a:r>
              <a:rPr lang="en-IN" sz="1600" dirty="0">
                <a:latin typeface="Times New Roman" panose="02020603050405020304" pitchFamily="18" charset="0"/>
                <a:cs typeface="Times New Roman" panose="02020603050405020304" pitchFamily="18" charset="0"/>
              </a:rPr>
              <a:t>smoke</a:t>
            </a:r>
          </a:p>
          <a:p>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Diagnosis</a:t>
            </a:r>
            <a:r>
              <a:rPr lang="en-IN" sz="1600" b="0" i="0" dirty="0">
                <a:effectLst/>
                <a:latin typeface="Times New Roman" panose="02020603050405020304" pitchFamily="18" charset="0"/>
                <a:cs typeface="Times New Roman" panose="02020603050405020304" pitchFamily="18" charset="0"/>
              </a:rPr>
              <a:t> of active TB is based on </a:t>
            </a:r>
            <a:r>
              <a:rPr lang="en-IN" sz="1600" dirty="0">
                <a:latin typeface="Times New Roman" panose="02020603050405020304" pitchFamily="18" charset="0"/>
                <a:cs typeface="Times New Roman" panose="02020603050405020304" pitchFamily="18" charset="0"/>
              </a:rPr>
              <a:t>chest X-rays</a:t>
            </a:r>
            <a:r>
              <a:rPr lang="en-IN" sz="1600" b="0" i="0" dirty="0">
                <a:effectLst/>
                <a:latin typeface="Times New Roman" panose="02020603050405020304" pitchFamily="18" charset="0"/>
                <a:cs typeface="Times New Roman" panose="02020603050405020304" pitchFamily="18" charset="0"/>
              </a:rPr>
              <a:t>, as well as </a:t>
            </a:r>
            <a:r>
              <a:rPr lang="en-IN" sz="1600" dirty="0">
                <a:latin typeface="Times New Roman" panose="02020603050405020304" pitchFamily="18" charset="0"/>
                <a:cs typeface="Times New Roman" panose="02020603050405020304" pitchFamily="18" charset="0"/>
              </a:rPr>
              <a:t>microscopic</a:t>
            </a:r>
            <a:r>
              <a:rPr lang="en-IN" sz="1600" b="0" i="0" dirty="0">
                <a:effectLst/>
                <a:latin typeface="Times New Roman" panose="02020603050405020304" pitchFamily="18" charset="0"/>
                <a:cs typeface="Times New Roman" panose="02020603050405020304" pitchFamily="18" charset="0"/>
              </a:rPr>
              <a:t> examination and </a:t>
            </a:r>
            <a:r>
              <a:rPr lang="en-IN" sz="1600" dirty="0">
                <a:latin typeface="Times New Roman" panose="02020603050405020304" pitchFamily="18" charset="0"/>
                <a:cs typeface="Times New Roman" panose="02020603050405020304" pitchFamily="18" charset="0"/>
              </a:rPr>
              <a:t>culture</a:t>
            </a:r>
            <a:r>
              <a:rPr lang="en-IN" sz="1600" b="0" i="0" dirty="0">
                <a:effectLst/>
                <a:latin typeface="Times New Roman" panose="02020603050405020304" pitchFamily="18" charset="0"/>
                <a:cs typeface="Times New Roman" panose="02020603050405020304" pitchFamily="18" charset="0"/>
              </a:rPr>
              <a:t> of body fluids. Diagnosis of latent TB relies on the </a:t>
            </a:r>
            <a:r>
              <a:rPr lang="en-IN" sz="1600" dirty="0">
                <a:latin typeface="Times New Roman" panose="02020603050405020304" pitchFamily="18" charset="0"/>
                <a:cs typeface="Times New Roman" panose="02020603050405020304" pitchFamily="18" charset="0"/>
              </a:rPr>
              <a:t>tuberculin skin test</a:t>
            </a:r>
            <a:r>
              <a:rPr lang="en-IN" sz="1600" b="0" i="0" dirty="0">
                <a:effectLst/>
                <a:latin typeface="Times New Roman" panose="02020603050405020304" pitchFamily="18" charset="0"/>
                <a:cs typeface="Times New Roman" panose="02020603050405020304" pitchFamily="18" charset="0"/>
              </a:rPr>
              <a:t> (TST) or blood tests.</a:t>
            </a: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08D10AF2-D995-45AE-B5CF-8CD021EF3B0D}"/>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81A64B8C-DB46-4972-B192-8923DBB45200}"/>
              </a:ext>
            </a:extLst>
          </p:cNvPr>
          <p:cNvSpPr>
            <a:spLocks noGrp="1"/>
          </p:cNvSpPr>
          <p:nvPr>
            <p:ph type="sldNum" sz="quarter" idx="12"/>
          </p:nvPr>
        </p:nvSpPr>
        <p:spPr>
          <a:xfrm>
            <a:off x="9448800" y="646206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709C358F-11B7-4B4B-B40A-6DF36D012E1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3809079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63C473-D7A6-4BAE-BA9C-9CEE43F2B134}">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C61EB3-BDF8-48DB-973A-A4F6BCDDB240}">
  <ds:schemaRefs>
    <ds:schemaRef ds:uri="http://schemas.microsoft.com/sharepoint/v3/contenttype/forms"/>
  </ds:schemaRefs>
</ds:datastoreItem>
</file>

<file path=customXml/itemProps3.xml><?xml version="1.0" encoding="utf-8"?>
<ds:datastoreItem xmlns:ds="http://schemas.openxmlformats.org/officeDocument/2006/customXml" ds:itemID="{E29FD1DE-7975-468B-A6B7-513F9D4DC3E4}">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1157</TotalTime>
  <Words>155</Words>
  <Application>Microsoft Office PowerPoint</Application>
  <PresentationFormat>Widescreen</PresentationFormat>
  <Paragraphs>108</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TUBERCULOSIS</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40</cp:revision>
  <dcterms:created xsi:type="dcterms:W3CDTF">2020-07-13T05:58:17Z</dcterms:created>
  <dcterms:modified xsi:type="dcterms:W3CDTF">2024-09-17T06:22:44Z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