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7B9B4-AC61-4E45-A3DC-D7492CE60944}" type="datetimeFigureOut">
              <a:rPr lang="en-US" smtClean="0"/>
              <a:t>9/15/2024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8C5FF-340D-44AE-AE1D-C3EE05B35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393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8C5FF-340D-44AE-AE1D-C3EE05B357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92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78434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00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78434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78434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78434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5000878" y="6470412"/>
            <a:ext cx="2183765" cy="178434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99410" y="23113"/>
            <a:ext cx="2586354" cy="449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FF0000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3234" y="3341941"/>
            <a:ext cx="10225531" cy="26803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00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88975" y="6470412"/>
            <a:ext cx="674369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240"/>
              </a:lnSpc>
            </a:pPr>
            <a:r>
              <a:rPr lang="en-US" spc="-10" smtClean="0"/>
              <a:t>8/17/2023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04905" y="6470412"/>
            <a:ext cx="229870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lep.org.uk/en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590800" y="2667000"/>
            <a:ext cx="6553200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015" algn="ctr">
              <a:lnSpc>
                <a:spcPct val="100000"/>
              </a:lnSpc>
              <a:spcBef>
                <a:spcPts val="100"/>
              </a:spcBef>
              <a:tabLst>
                <a:tab pos="1790064" algn="l"/>
              </a:tabLst>
            </a:pPr>
            <a:r>
              <a:rPr sz="36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Clinical	Pharmacy</a:t>
            </a:r>
            <a:endParaRPr sz="3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endParaRPr sz="4800" dirty="0">
              <a:latin typeface="Times New Roman"/>
              <a:cs typeface="Times New Roman"/>
            </a:endParaRPr>
          </a:p>
          <a:p>
            <a:pPr marR="5080" algn="ctr">
              <a:lnSpc>
                <a:spcPct val="100000"/>
              </a:lnSpc>
            </a:pPr>
            <a:r>
              <a:rPr sz="3600" b="1" spc="-15" dirty="0">
                <a:solidFill>
                  <a:srgbClr val="7E0000"/>
                </a:solidFill>
                <a:latin typeface="Times New Roman"/>
                <a:cs typeface="Times New Roman"/>
              </a:rPr>
              <a:t>Thyroid</a:t>
            </a:r>
            <a:r>
              <a:rPr sz="3600" b="1" spc="145" dirty="0">
                <a:solidFill>
                  <a:srgbClr val="7E0000"/>
                </a:solidFill>
                <a:latin typeface="Times New Roman"/>
                <a:cs typeface="Times New Roman"/>
              </a:rPr>
              <a:t> </a:t>
            </a:r>
            <a:r>
              <a:rPr sz="3600" b="1" spc="5" dirty="0">
                <a:solidFill>
                  <a:srgbClr val="7E0000"/>
                </a:solidFill>
                <a:latin typeface="Times New Roman"/>
                <a:cs typeface="Times New Roman"/>
              </a:rPr>
              <a:t>Function</a:t>
            </a:r>
            <a:r>
              <a:rPr sz="3600" b="1" spc="30" dirty="0">
                <a:solidFill>
                  <a:srgbClr val="7E0000"/>
                </a:solidFill>
                <a:latin typeface="Times New Roman"/>
                <a:cs typeface="Times New Roman"/>
              </a:rPr>
              <a:t> </a:t>
            </a:r>
            <a:r>
              <a:rPr sz="3600" b="1" spc="-50" dirty="0" smtClean="0">
                <a:solidFill>
                  <a:srgbClr val="7E0000"/>
                </a:solidFill>
                <a:latin typeface="Times New Roman"/>
                <a:cs typeface="Times New Roman"/>
              </a:rPr>
              <a:t>Tests</a:t>
            </a:r>
            <a:endParaRPr sz="360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406505" y="6432232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8975" y="6432232"/>
            <a:ext cx="674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17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6460" y="557149"/>
            <a:ext cx="1726564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95" dirty="0"/>
              <a:t>I</a:t>
            </a:r>
            <a:r>
              <a:rPr spc="45" dirty="0"/>
              <a:t>n</a:t>
            </a:r>
            <a:r>
              <a:rPr spc="-20" dirty="0"/>
              <a:t>tr</a:t>
            </a:r>
            <a:r>
              <a:rPr spc="-25" dirty="0"/>
              <a:t>od</a:t>
            </a:r>
            <a:r>
              <a:rPr spc="45" dirty="0"/>
              <a:t>u</a:t>
            </a:r>
            <a:r>
              <a:rPr spc="-25" dirty="0"/>
              <a:t>c</a:t>
            </a:r>
            <a:r>
              <a:rPr spc="-20" dirty="0"/>
              <a:t>t</a:t>
            </a:r>
            <a:r>
              <a:rPr spc="-95" dirty="0"/>
              <a:t>i</a:t>
            </a:r>
            <a:r>
              <a:rPr spc="-25" dirty="0"/>
              <a:t>o</a:t>
            </a:r>
            <a:r>
              <a:rPr spc="15" dirty="0"/>
              <a:t>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307211" y="1244282"/>
            <a:ext cx="8801735" cy="4692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3333CC"/>
                </a:solidFill>
                <a:latin typeface="Times New Roman"/>
                <a:cs typeface="Times New Roman"/>
              </a:rPr>
              <a:t>Thyroid</a:t>
            </a:r>
            <a:r>
              <a:rPr sz="2400" b="1" spc="5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hormones:</a:t>
            </a:r>
            <a:endParaRPr sz="2400">
              <a:latin typeface="Times New Roman"/>
              <a:cs typeface="Times New Roman"/>
            </a:endParaRPr>
          </a:p>
          <a:p>
            <a:pPr marL="12700" marR="5080" indent="915035">
              <a:lnSpc>
                <a:spcPct val="216400"/>
              </a:lnSpc>
              <a:spcBef>
                <a:spcPts val="75"/>
              </a:spcBef>
              <a:tabLst>
                <a:tab pos="5864225" algn="l"/>
              </a:tabLst>
            </a:pPr>
            <a:r>
              <a:rPr sz="2400" b="1" spc="-55" dirty="0">
                <a:latin typeface="Times New Roman"/>
                <a:cs typeface="Times New Roman"/>
              </a:rPr>
              <a:t>Tetra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iodo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thyronine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/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thyroxine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(T4)	</a:t>
            </a:r>
            <a:r>
              <a:rPr sz="2400" b="1" dirty="0">
                <a:latin typeface="Times New Roman"/>
                <a:cs typeface="Times New Roman"/>
              </a:rPr>
              <a:t>tri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iodo</a:t>
            </a:r>
            <a:r>
              <a:rPr sz="2400" b="1" spc="-15" dirty="0">
                <a:latin typeface="Times New Roman"/>
                <a:cs typeface="Times New Roman"/>
              </a:rPr>
              <a:t> thyronine </a:t>
            </a:r>
            <a:r>
              <a:rPr sz="2400" b="1" spc="-5" dirty="0">
                <a:latin typeface="Times New Roman"/>
                <a:cs typeface="Times New Roman"/>
              </a:rPr>
              <a:t>(T3)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3333CC"/>
                </a:solidFill>
                <a:latin typeface="Times New Roman"/>
                <a:cs typeface="Times New Roman"/>
              </a:rPr>
              <a:t>Binds</a:t>
            </a:r>
            <a:r>
              <a:rPr sz="2400" b="1" spc="-114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to: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Times New Roman"/>
              <a:cs typeface="Times New Roman"/>
            </a:endParaRPr>
          </a:p>
          <a:p>
            <a:pPr marL="927735" marR="2708275">
              <a:lnSpc>
                <a:spcPct val="110800"/>
              </a:lnSpc>
            </a:pPr>
            <a:r>
              <a:rPr sz="2400" b="1" spc="-30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spc="-80" dirty="0">
                <a:latin typeface="Times New Roman"/>
                <a:cs typeface="Times New Roman"/>
              </a:rPr>
              <a:t>y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oxi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7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b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spc="10" dirty="0">
                <a:latin typeface="Times New Roman"/>
                <a:cs typeface="Times New Roman"/>
              </a:rPr>
              <a:t>d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g</a:t>
            </a:r>
            <a:r>
              <a:rPr sz="2400" b="1" spc="-1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glo</a:t>
            </a:r>
            <a:r>
              <a:rPr sz="2400" b="1" spc="15" dirty="0">
                <a:latin typeface="Times New Roman"/>
                <a:cs typeface="Times New Roman"/>
              </a:rPr>
              <a:t>b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10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n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(</a:t>
            </a:r>
            <a:r>
              <a:rPr sz="2400" b="1" spc="-30" dirty="0">
                <a:latin typeface="Times New Roman"/>
                <a:cs typeface="Times New Roman"/>
              </a:rPr>
              <a:t>T</a:t>
            </a:r>
            <a:r>
              <a:rPr sz="2400" b="1" spc="45" dirty="0">
                <a:latin typeface="Times New Roman"/>
                <a:cs typeface="Times New Roman"/>
              </a:rPr>
              <a:t>B</a:t>
            </a:r>
            <a:r>
              <a:rPr sz="2400" b="1" spc="-70" dirty="0">
                <a:latin typeface="Times New Roman"/>
                <a:cs typeface="Times New Roman"/>
              </a:rPr>
              <a:t>G</a:t>
            </a:r>
            <a:r>
              <a:rPr sz="2400" b="1" dirty="0">
                <a:latin typeface="Times New Roman"/>
                <a:cs typeface="Times New Roman"/>
              </a:rPr>
              <a:t>)  </a:t>
            </a:r>
            <a:r>
              <a:rPr sz="2400" b="1" spc="-30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spc="-80" dirty="0">
                <a:latin typeface="Times New Roman"/>
                <a:cs typeface="Times New Roman"/>
              </a:rPr>
              <a:t>y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oxi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7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b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spc="10" dirty="0">
                <a:latin typeface="Times New Roman"/>
                <a:cs typeface="Times New Roman"/>
              </a:rPr>
              <a:t>d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g</a:t>
            </a:r>
            <a:r>
              <a:rPr sz="2400" b="1" spc="-15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p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5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al</a:t>
            </a:r>
            <a:r>
              <a:rPr sz="2400" b="1" spc="15" dirty="0">
                <a:latin typeface="Times New Roman"/>
                <a:cs typeface="Times New Roman"/>
              </a:rPr>
              <a:t>b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20" dirty="0">
                <a:latin typeface="Times New Roman"/>
                <a:cs typeface="Times New Roman"/>
              </a:rPr>
              <a:t>m</a:t>
            </a:r>
            <a:r>
              <a:rPr sz="2400" b="1" dirty="0">
                <a:latin typeface="Times New Roman"/>
                <a:cs typeface="Times New Roman"/>
              </a:rPr>
              <a:t>in</a:t>
            </a:r>
            <a:r>
              <a:rPr sz="2400" b="1" spc="-13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(</a:t>
            </a:r>
            <a:r>
              <a:rPr sz="2400" b="1" spc="-30" dirty="0">
                <a:latin typeface="Times New Roman"/>
                <a:cs typeface="Times New Roman"/>
              </a:rPr>
              <a:t>T</a:t>
            </a:r>
            <a:r>
              <a:rPr sz="2400" b="1" spc="45" dirty="0">
                <a:latin typeface="Times New Roman"/>
                <a:cs typeface="Times New Roman"/>
              </a:rPr>
              <a:t>B</a:t>
            </a:r>
            <a:r>
              <a:rPr sz="2400" b="1" spc="-120" dirty="0">
                <a:latin typeface="Times New Roman"/>
                <a:cs typeface="Times New Roman"/>
              </a:rPr>
              <a:t>P</a:t>
            </a:r>
            <a:r>
              <a:rPr sz="2400" b="1" spc="-10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)  </a:t>
            </a:r>
            <a:r>
              <a:rPr sz="2400" b="1" spc="5" dirty="0">
                <a:latin typeface="Times New Roman"/>
                <a:cs typeface="Times New Roman"/>
              </a:rPr>
              <a:t>albumin</a:t>
            </a:r>
            <a:endParaRPr sz="2400">
              <a:latin typeface="Times New Roman"/>
              <a:cs typeface="Times New Roman"/>
            </a:endParaRPr>
          </a:p>
          <a:p>
            <a:pPr marL="927735">
              <a:lnSpc>
                <a:spcPct val="100000"/>
              </a:lnSpc>
              <a:spcBef>
                <a:spcPts val="500"/>
              </a:spcBef>
            </a:pPr>
            <a:r>
              <a:rPr sz="2400" b="1" spc="-5" dirty="0">
                <a:latin typeface="Times New Roman"/>
                <a:cs typeface="Times New Roman"/>
              </a:rPr>
              <a:t>apolipoproteins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1" spc="-20" dirty="0">
                <a:solidFill>
                  <a:srgbClr val="3333CC"/>
                </a:solidFill>
                <a:latin typeface="Times New Roman"/>
                <a:cs typeface="Times New Roman"/>
              </a:rPr>
              <a:t>Free</a:t>
            </a:r>
            <a:r>
              <a:rPr sz="2400" b="1" spc="-2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3333CC"/>
                </a:solidFill>
                <a:latin typeface="Times New Roman"/>
                <a:cs typeface="Times New Roman"/>
              </a:rPr>
              <a:t>fractions</a:t>
            </a:r>
            <a:r>
              <a:rPr sz="2400" b="1" spc="-114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3333CC"/>
                </a:solidFill>
                <a:latin typeface="Times New Roman"/>
                <a:cs typeface="Times New Roman"/>
              </a:rPr>
              <a:t>are</a:t>
            </a:r>
            <a:r>
              <a:rPr sz="2400" b="1" spc="5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metabolically</a:t>
            </a:r>
            <a:r>
              <a:rPr sz="2400" b="1" spc="-114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active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9175" y="481266"/>
            <a:ext cx="448627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Differences</a:t>
            </a:r>
            <a:r>
              <a:rPr spc="300" dirty="0"/>
              <a:t> </a:t>
            </a:r>
            <a:r>
              <a:rPr spc="-10" dirty="0"/>
              <a:t>between</a:t>
            </a:r>
            <a:r>
              <a:rPr spc="90" dirty="0"/>
              <a:t> </a:t>
            </a:r>
            <a:r>
              <a:rPr spc="25" dirty="0"/>
              <a:t>T3</a:t>
            </a:r>
            <a:r>
              <a:rPr spc="-65" dirty="0"/>
              <a:t> </a:t>
            </a:r>
            <a:r>
              <a:rPr spc="10" dirty="0"/>
              <a:t>and</a:t>
            </a:r>
            <a:r>
              <a:rPr spc="-65" dirty="0"/>
              <a:t> </a:t>
            </a:r>
            <a:r>
              <a:rPr spc="45" dirty="0"/>
              <a:t>T4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059140" y="1060448"/>
          <a:ext cx="10233025" cy="5346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06775"/>
                <a:gridCol w="3400425"/>
                <a:gridCol w="3406140"/>
              </a:tblGrid>
              <a:tr h="8155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750" b="1" spc="35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T3</a:t>
                      </a:r>
                      <a:endParaRPr sz="2750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2750" b="1" spc="35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T4</a:t>
                      </a:r>
                      <a:endParaRPr sz="2750">
                        <a:latin typeface="Times New Roman"/>
                        <a:cs typeface="Times New Roman"/>
                      </a:endParaRPr>
                    </a:p>
                  </a:txBody>
                  <a:tcPr marL="0" marR="0" marT="4826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810513"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2400" b="1" spc="-15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Secretion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-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9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-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1039748"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2400" b="1" spc="-15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Source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25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2000" b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sz="20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5715" algn="ctr">
                        <a:lnSpc>
                          <a:spcPct val="100000"/>
                        </a:lnSpc>
                      </a:pP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20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2000" b="1" spc="-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by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conversion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642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ol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2000" b="1" spc="-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by</a:t>
                      </a:r>
                      <a:r>
                        <a:rPr sz="2000" b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810513"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2400" b="1" spc="15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Half-life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20" dirty="0">
                          <a:latin typeface="Times New Roman"/>
                          <a:cs typeface="Times New Roman"/>
                        </a:rPr>
                        <a:t>day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sz="20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days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5085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1042416">
                <a:tc>
                  <a:txBody>
                    <a:bodyPr/>
                    <a:lstStyle/>
                    <a:p>
                      <a:pPr marL="1651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b="1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Potency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935" marR="777240" indent="-7531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-4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es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re</a:t>
                      </a:r>
                      <a:r>
                        <a:rPr sz="2000" b="1" spc="-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tent  th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000" b="1" spc="-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b="1" spc="20" dirty="0">
                          <a:latin typeface="Times New Roman"/>
                          <a:cs typeface="Times New Roman"/>
                        </a:rPr>
                        <a:t>Potent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815213"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2400" b="1" spc="10" dirty="0">
                          <a:solidFill>
                            <a:srgbClr val="3333CC"/>
                          </a:solidFill>
                          <a:latin typeface="Times New Roman"/>
                          <a:cs typeface="Times New Roman"/>
                        </a:rPr>
                        <a:t>Binding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8100" algn="ctr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1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2000" b="1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000" b="1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unb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und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68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15" dirty="0"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02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2000" b="1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2000" b="1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unb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und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6226" y="557149"/>
            <a:ext cx="258318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90" dirty="0"/>
              <a:t> </a:t>
            </a:r>
            <a:r>
              <a:rPr spc="-20" dirty="0"/>
              <a:t>Disorders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9015" y="2019617"/>
            <a:ext cx="304800" cy="37179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19015" y="2458402"/>
            <a:ext cx="304800" cy="3717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19015" y="2906395"/>
            <a:ext cx="304800" cy="37211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776726" y="1244282"/>
            <a:ext cx="2656840" cy="275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635" marR="5080">
              <a:lnSpc>
                <a:spcPct val="121200"/>
              </a:lnSpc>
              <a:spcBef>
                <a:spcPts val="5"/>
              </a:spcBef>
            </a:pPr>
            <a:r>
              <a:rPr sz="2400" b="1" spc="5" dirty="0">
                <a:latin typeface="Times New Roman"/>
                <a:cs typeface="Times New Roman"/>
              </a:rPr>
              <a:t>Primary </a:t>
            </a:r>
            <a:r>
              <a:rPr sz="2400" b="1" spc="10" dirty="0">
                <a:latin typeface="Times New Roman"/>
                <a:cs typeface="Times New Roman"/>
              </a:rPr>
              <a:t> S</a:t>
            </a:r>
            <a:r>
              <a:rPr sz="2400" b="1" spc="-15" dirty="0">
                <a:latin typeface="Times New Roman"/>
                <a:cs typeface="Times New Roman"/>
              </a:rPr>
              <a:t>ec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nd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1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y  </a:t>
            </a:r>
            <a:r>
              <a:rPr sz="2400" b="1" spc="-35" dirty="0">
                <a:latin typeface="Times New Roman"/>
                <a:cs typeface="Times New Roman"/>
              </a:rPr>
              <a:t>Tertiary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5991" y="634047"/>
            <a:ext cx="258254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85" dirty="0"/>
              <a:t> </a:t>
            </a:r>
            <a:r>
              <a:rPr spc="-20" dirty="0"/>
              <a:t>Disorders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016885" y="2010092"/>
            <a:ext cx="305435" cy="4415155"/>
            <a:chOff x="3016885" y="2010092"/>
            <a:chExt cx="305435" cy="44151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2010092"/>
              <a:ext cx="305435" cy="37179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2410777"/>
              <a:ext cx="305435" cy="3717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2820606"/>
              <a:ext cx="305435" cy="3717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6885" y="3220973"/>
              <a:ext cx="305435" cy="37211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3621722"/>
              <a:ext cx="305435" cy="3717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6885" y="4031614"/>
              <a:ext cx="305435" cy="3721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4432236"/>
              <a:ext cx="305435" cy="371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4842192"/>
              <a:ext cx="305435" cy="3717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5242877"/>
              <a:ext cx="305435" cy="3717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16885" y="5643245"/>
              <a:ext cx="305435" cy="3717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6885" y="6053137"/>
              <a:ext cx="305435" cy="37210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2546604" y="1244282"/>
            <a:ext cx="4754245" cy="5168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Symptoms</a:t>
            </a:r>
            <a:r>
              <a:rPr sz="2400" b="1" spc="-5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of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50">
              <a:latin typeface="Times New Roman"/>
              <a:cs typeface="Times New Roman"/>
            </a:endParaRPr>
          </a:p>
          <a:p>
            <a:pPr marL="756285" marR="2306320">
              <a:lnSpc>
                <a:spcPct val="109500"/>
              </a:lnSpc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Lethargy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C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ion</a:t>
            </a:r>
            <a:endParaRPr sz="2400">
              <a:latin typeface="Times New Roman"/>
              <a:cs typeface="Times New Roman"/>
            </a:endParaRPr>
          </a:p>
          <a:p>
            <a:pPr marL="756285" marR="213995">
              <a:lnSpc>
                <a:spcPct val="109500"/>
              </a:lnSpc>
              <a:spcBef>
                <a:spcPts val="75"/>
              </a:spcBef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Dry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and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coarse</a:t>
            </a:r>
            <a:r>
              <a:rPr sz="2400" b="1" spc="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skin</a:t>
            </a:r>
            <a:r>
              <a:rPr sz="2400" b="1" spc="1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and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hair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Facial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puffiness</a:t>
            </a:r>
            <a:endParaRPr sz="2400">
              <a:latin typeface="Times New Roman"/>
              <a:cs typeface="Times New Roman"/>
            </a:endParaRPr>
          </a:p>
          <a:p>
            <a:pPr marL="756285">
              <a:lnSpc>
                <a:spcPct val="100000"/>
              </a:lnSpc>
              <a:spcBef>
                <a:spcPts val="275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Cold</a:t>
            </a:r>
            <a:r>
              <a:rPr sz="2400" b="1" spc="-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intolerance</a:t>
            </a:r>
            <a:endParaRPr sz="2400">
              <a:latin typeface="Times New Roman"/>
              <a:cs typeface="Times New Roman"/>
            </a:endParaRPr>
          </a:p>
          <a:p>
            <a:pPr marL="756285" marR="1453515">
              <a:lnSpc>
                <a:spcPct val="110400"/>
              </a:lnSpc>
              <a:spcBef>
                <a:spcPts val="45"/>
              </a:spcBef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Decreased</a:t>
            </a:r>
            <a:r>
              <a:rPr sz="2400" b="1" spc="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sweating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Impaired</a:t>
            </a:r>
            <a:r>
              <a:rPr sz="2400" b="1" spc="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memory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Confusion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Dementia</a:t>
            </a:r>
            <a:endParaRPr sz="2400">
              <a:latin typeface="Times New Roman"/>
              <a:cs typeface="Times New Roman"/>
            </a:endParaRPr>
          </a:p>
          <a:p>
            <a:pPr marL="756285" marR="5080">
              <a:lnSpc>
                <a:spcPts val="3229"/>
              </a:lnSpc>
              <a:spcBef>
                <a:spcPts val="20"/>
              </a:spcBef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L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ow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eec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 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or</a:t>
            </a:r>
            <a:r>
              <a:rPr sz="2400" b="1" spc="-1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v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y  Anemia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70100" y="405066"/>
            <a:ext cx="4708525" cy="87820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2211070">
              <a:lnSpc>
                <a:spcPct val="102400"/>
              </a:lnSpc>
              <a:spcBef>
                <a:spcPts val="45"/>
              </a:spcBef>
            </a:pPr>
            <a:r>
              <a:rPr spc="-20" dirty="0"/>
              <a:t>Thyroid</a:t>
            </a:r>
            <a:r>
              <a:rPr spc="114" dirty="0"/>
              <a:t> </a:t>
            </a:r>
            <a:r>
              <a:rPr spc="-30" dirty="0"/>
              <a:t>disorders </a:t>
            </a:r>
            <a:r>
              <a:rPr spc="-675" dirty="0"/>
              <a:t> </a:t>
            </a:r>
            <a:r>
              <a:rPr dirty="0"/>
              <a:t>Causes</a:t>
            </a:r>
            <a:r>
              <a:rPr spc="30" dirty="0"/>
              <a:t> </a:t>
            </a:r>
            <a:r>
              <a:rPr spc="-10" dirty="0"/>
              <a:t>of</a:t>
            </a:r>
            <a:r>
              <a:rPr spc="105" dirty="0"/>
              <a:t> </a:t>
            </a:r>
            <a:r>
              <a:rPr spc="-15" dirty="0"/>
              <a:t>hypothyroidism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06701" y="1388362"/>
          <a:ext cx="10770235" cy="4940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29685"/>
                <a:gridCol w="3333749"/>
                <a:gridCol w="3585845"/>
              </a:tblGrid>
              <a:tr h="933703">
                <a:tc>
                  <a:txBody>
                    <a:bodyPr/>
                    <a:lstStyle/>
                    <a:p>
                      <a:pPr marL="982344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="1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Primary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515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="1" spc="-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Secondary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21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400" b="1" spc="-4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Tertiary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19050">
                      <a:solidFill>
                        <a:srgbClr val="9F9F9F"/>
                      </a:solidFill>
                      <a:prstDash val="solid"/>
                    </a:lnT>
                    <a:lnB w="63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  <a:tr h="353811">
                <a:tc>
                  <a:txBody>
                    <a:bodyPr/>
                    <a:lstStyle/>
                    <a:p>
                      <a:pPr marL="448309">
                        <a:lnSpc>
                          <a:spcPts val="2340"/>
                        </a:lnSpc>
                        <a:spcBef>
                          <a:spcPts val="340"/>
                        </a:spcBef>
                      </a:pP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ne</a:t>
                      </a:r>
                      <a:r>
                        <a:rPr sz="2000" b="1" spc="-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def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ency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2340"/>
                        </a:lnSpc>
                        <a:spcBef>
                          <a:spcPts val="340"/>
                        </a:spcBef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Hypopituitarism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2340"/>
                        </a:lnSpc>
                        <a:spcBef>
                          <a:spcPts val="340"/>
                        </a:spcBef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Hypothalamic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4318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T w="6350">
                      <a:solidFill>
                        <a:srgbClr val="9F9F9F"/>
                      </a:solidFill>
                      <a:prstDash val="solid"/>
                    </a:lnT>
                  </a:tcPr>
                </a:tc>
              </a:tr>
              <a:tr h="285029">
                <a:tc>
                  <a:txBody>
                    <a:bodyPr/>
                    <a:lstStyle/>
                    <a:p>
                      <a:pPr marL="448309">
                        <a:lnSpc>
                          <a:spcPts val="214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ce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2000" b="1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de</a:t>
                      </a:r>
                      <a:r>
                        <a:rPr sz="2000" b="1" spc="-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nt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ke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2145"/>
                        </a:lnSpc>
                        <a:tabLst>
                          <a:tab pos="470534" algn="l"/>
                        </a:tabLst>
                      </a:pPr>
                      <a:r>
                        <a:rPr sz="2000" b="1" spc="5" dirty="0"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Adenoma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ts val="2145"/>
                        </a:lnSpc>
                      </a:pPr>
                      <a:r>
                        <a:rPr sz="2000" b="1" spc="15" dirty="0">
                          <a:latin typeface="Times New Roman"/>
                          <a:cs typeface="Times New Roman"/>
                        </a:rPr>
                        <a:t>dysfunction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79200">
                <a:tc>
                  <a:txBody>
                    <a:bodyPr/>
                    <a:lstStyle/>
                    <a:p>
                      <a:pPr marL="448309">
                        <a:lnSpc>
                          <a:spcPts val="2100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-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b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la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io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n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2005"/>
                        </a:lnSpc>
                        <a:tabLst>
                          <a:tab pos="441959" algn="l"/>
                        </a:tabLst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sz="1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Ablative</a:t>
                      </a:r>
                      <a:r>
                        <a:rPr sz="1800" b="1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therapy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525367">
                <a:tc>
                  <a:txBody>
                    <a:bodyPr/>
                    <a:lstStyle/>
                    <a:p>
                      <a:pPr marL="191135">
                        <a:lnSpc>
                          <a:spcPts val="1664"/>
                        </a:lnSpc>
                        <a:spcBef>
                          <a:spcPts val="25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(Surgery)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48309">
                        <a:lnSpc>
                          <a:spcPts val="2345"/>
                        </a:lnSpc>
                      </a:pPr>
                      <a:r>
                        <a:rPr sz="2000" b="1" spc="5" dirty="0">
                          <a:latin typeface="Times New Roman"/>
                          <a:cs typeface="Times New Roman"/>
                        </a:rPr>
                        <a:t>Hashimoto’s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93675">
                        <a:lnSpc>
                          <a:spcPts val="1930"/>
                        </a:lnSpc>
                        <a:tabLst>
                          <a:tab pos="441959" algn="l"/>
                        </a:tabLst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-	</a:t>
                      </a:r>
                      <a:r>
                        <a:rPr sz="1800" b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Pi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800" b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ta</a:t>
                      </a:r>
                      <a:r>
                        <a:rPr sz="1800" b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1800" b="1" spc="-1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800" b="1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800" b="1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8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u</a:t>
                      </a:r>
                      <a:r>
                        <a:rPr sz="1800" b="1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800" b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on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91211">
                <a:tc>
                  <a:txBody>
                    <a:bodyPr/>
                    <a:lstStyle/>
                    <a:p>
                      <a:pPr marL="191135">
                        <a:lnSpc>
                          <a:spcPts val="2195"/>
                        </a:lnSpc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thyroiditis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92417">
                <a:tc>
                  <a:txBody>
                    <a:bodyPr/>
                    <a:lstStyle/>
                    <a:p>
                      <a:pPr marL="448309">
                        <a:lnSpc>
                          <a:spcPts val="220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Sub</a:t>
                      </a:r>
                      <a:r>
                        <a:rPr sz="20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cute</a:t>
                      </a:r>
                      <a:r>
                        <a:rPr sz="2000" b="1" spc="-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th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92417">
                <a:tc>
                  <a:txBody>
                    <a:bodyPr/>
                    <a:lstStyle/>
                    <a:p>
                      <a:pPr marL="448309">
                        <a:lnSpc>
                          <a:spcPts val="220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Genet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000" b="1" spc="-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bn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2000" b="1" spc="35" dirty="0"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l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spc="-75" dirty="0"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477520">
                <a:tc>
                  <a:txBody>
                    <a:bodyPr/>
                    <a:lstStyle/>
                    <a:p>
                      <a:pPr marL="448309">
                        <a:lnSpc>
                          <a:spcPts val="2235"/>
                        </a:lnSpc>
                      </a:pPr>
                      <a:r>
                        <a:rPr sz="2000" b="1" dirty="0"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ter</a:t>
                      </a:r>
                      <a:r>
                        <a:rPr sz="2000" b="1" spc="-40" dirty="0">
                          <a:latin typeface="Times New Roman"/>
                          <a:cs typeface="Times New Roman"/>
                        </a:rPr>
                        <a:t>og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en</a:t>
                      </a:r>
                      <a:r>
                        <a:rPr sz="2000" b="1" spc="-45" dirty="0"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2000" b="1" spc="-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f</a:t>
                      </a:r>
                      <a:r>
                        <a:rPr sz="2000" b="1" spc="30" dirty="0">
                          <a:latin typeface="Times New Roman"/>
                          <a:cs typeface="Times New Roman"/>
                        </a:rPr>
                        <a:t>oo</a:t>
                      </a:r>
                      <a:r>
                        <a:rPr sz="2000" b="1" dirty="0">
                          <a:latin typeface="Times New Roman"/>
                          <a:cs typeface="Times New Roman"/>
                        </a:rPr>
                        <a:t>d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91135">
                        <a:lnSpc>
                          <a:spcPts val="1370"/>
                        </a:lnSpc>
                        <a:spcBef>
                          <a:spcPts val="50"/>
                        </a:spcBef>
                      </a:pP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(cabbage)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90448">
                <a:tc>
                  <a:txBody>
                    <a:bodyPr/>
                    <a:lstStyle/>
                    <a:p>
                      <a:pPr marL="448309">
                        <a:lnSpc>
                          <a:spcPts val="2185"/>
                        </a:lnSpc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Drugs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91034">
                <a:tc>
                  <a:txBody>
                    <a:bodyPr/>
                    <a:lstStyle/>
                    <a:p>
                      <a:pPr marL="191135">
                        <a:lnSpc>
                          <a:spcPts val="2190"/>
                        </a:lnSpc>
                        <a:tabLst>
                          <a:tab pos="772795" algn="l"/>
                        </a:tabLst>
                      </a:pPr>
                      <a:r>
                        <a:rPr sz="2000" b="1" spc="10" dirty="0">
                          <a:latin typeface="Times New Roman"/>
                          <a:cs typeface="Times New Roman"/>
                        </a:rPr>
                        <a:t>–	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Lithium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258495">
                <a:tc>
                  <a:txBody>
                    <a:bodyPr/>
                    <a:lstStyle/>
                    <a:p>
                      <a:pPr marL="191135">
                        <a:lnSpc>
                          <a:spcPts val="1935"/>
                        </a:lnSpc>
                        <a:tabLst>
                          <a:tab pos="772795" algn="l"/>
                        </a:tabLst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	</a:t>
                      </a:r>
                      <a:r>
                        <a:rPr sz="18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Amiodarone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</a:tcPr>
                </a:tc>
              </a:tr>
              <a:tr h="357565">
                <a:tc>
                  <a:txBody>
                    <a:bodyPr/>
                    <a:lstStyle/>
                    <a:p>
                      <a:pPr marL="191135">
                        <a:lnSpc>
                          <a:spcPts val="1989"/>
                        </a:lnSpc>
                        <a:tabLst>
                          <a:tab pos="772795" algn="l"/>
                        </a:tabLst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	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Anti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thyroid</a:t>
                      </a:r>
                      <a:r>
                        <a:rPr sz="1800" b="1" spc="-1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agents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6350">
                      <a:solidFill>
                        <a:srgbClr val="9F9F9F"/>
                      </a:solidFill>
                      <a:prstDash val="solid"/>
                    </a:lnR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9F9F9F"/>
                      </a:solidFill>
                      <a:prstDash val="solid"/>
                    </a:lnL>
                    <a:lnR w="19050">
                      <a:solidFill>
                        <a:srgbClr val="9F9F9F"/>
                      </a:solidFill>
                      <a:prstDash val="solid"/>
                    </a:lnR>
                    <a:lnB w="19050">
                      <a:solidFill>
                        <a:srgbClr val="9F9F9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2191" y="481266"/>
            <a:ext cx="2506345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95" dirty="0"/>
              <a:t> </a:t>
            </a:r>
            <a:r>
              <a:rPr spc="-20" dirty="0"/>
              <a:t>disorders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8771" y="1781175"/>
            <a:ext cx="305435" cy="37211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2220023"/>
            <a:ext cx="305435" cy="3717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8771" y="2667889"/>
            <a:ext cx="305435" cy="37211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3106737"/>
            <a:ext cx="305435" cy="3717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3545522"/>
            <a:ext cx="305435" cy="3717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3993451"/>
            <a:ext cx="305435" cy="37179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4432236"/>
            <a:ext cx="305435" cy="37179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8771" y="4880355"/>
            <a:ext cx="305435" cy="37210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28771" y="5319077"/>
            <a:ext cx="305435" cy="37179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158489" y="1015428"/>
            <a:ext cx="4013835" cy="4663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Symptoms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of</a:t>
            </a:r>
            <a:r>
              <a:rPr sz="2400" b="1" spc="-13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Hyperthyroidism</a:t>
            </a:r>
            <a:endParaRPr sz="2400">
              <a:latin typeface="Times New Roman"/>
              <a:cs typeface="Times New Roman"/>
            </a:endParaRPr>
          </a:p>
          <a:p>
            <a:pPr marL="756285" marR="1634489">
              <a:lnSpc>
                <a:spcPct val="121200"/>
              </a:lnSpc>
              <a:spcBef>
                <a:spcPts val="2290"/>
              </a:spcBef>
            </a:pP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vo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 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Fatigue 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Weight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loss</a:t>
            </a:r>
            <a:endParaRPr sz="2400">
              <a:latin typeface="Times New Roman"/>
              <a:cs typeface="Times New Roman"/>
            </a:endParaRPr>
          </a:p>
          <a:p>
            <a:pPr marL="756285" marR="779780">
              <a:lnSpc>
                <a:spcPts val="3460"/>
              </a:lnSpc>
              <a:spcBef>
                <a:spcPts val="204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Heat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intolerance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Increased</a:t>
            </a:r>
            <a:r>
              <a:rPr sz="2400" b="1" spc="1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sweating</a:t>
            </a:r>
            <a:endParaRPr sz="2400">
              <a:latin typeface="Times New Roman"/>
              <a:cs typeface="Times New Roman"/>
            </a:endParaRPr>
          </a:p>
          <a:p>
            <a:pPr marL="756285" marR="975360">
              <a:lnSpc>
                <a:spcPts val="3460"/>
              </a:lnSpc>
              <a:spcBef>
                <a:spcPts val="65"/>
              </a:spcBef>
            </a:pP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Tachycardia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Atrial</a:t>
            </a:r>
            <a:r>
              <a:rPr sz="2400" b="1" spc="-1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fibrillation</a:t>
            </a:r>
            <a:endParaRPr sz="2400">
              <a:latin typeface="Times New Roman"/>
              <a:cs typeface="Times New Roman"/>
            </a:endParaRPr>
          </a:p>
          <a:p>
            <a:pPr marL="756285" marR="468630">
              <a:lnSpc>
                <a:spcPts val="3450"/>
              </a:lnSpc>
            </a:pP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Warm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and</a:t>
            </a:r>
            <a:r>
              <a:rPr sz="24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moist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skin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Exophthalmos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20" dirty="0"/>
              <a:t>Disorders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36064" y="408876"/>
            <a:ext cx="7821930" cy="605218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b="1" spc="-10" dirty="0">
                <a:latin typeface="Times New Roman"/>
                <a:cs typeface="Times New Roman"/>
              </a:rPr>
              <a:t>Causes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of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hyperthyroidism</a:t>
            </a:r>
            <a:endParaRPr sz="2400">
              <a:latin typeface="Times New Roman"/>
              <a:cs typeface="Times New Roman"/>
            </a:endParaRPr>
          </a:p>
          <a:p>
            <a:pPr marL="1003935" indent="-534035">
              <a:lnSpc>
                <a:spcPct val="100000"/>
              </a:lnSpc>
              <a:spcBef>
                <a:spcPts val="575"/>
              </a:spcBef>
              <a:buAutoNum type="alphaLcParenR"/>
              <a:tabLst>
                <a:tab pos="1003300" algn="l"/>
                <a:tab pos="1003935" algn="l"/>
              </a:tabLst>
            </a:pP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Overproduction</a:t>
            </a:r>
            <a:r>
              <a:rPr sz="2400" b="1" spc="-7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of</a:t>
            </a:r>
            <a:r>
              <a:rPr sz="2400" b="1" spc="-7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3333CC"/>
                </a:solidFill>
                <a:latin typeface="Times New Roman"/>
                <a:cs typeface="Times New Roman"/>
              </a:rPr>
              <a:t>thyroid</a:t>
            </a:r>
            <a:r>
              <a:rPr sz="2400" b="1" spc="7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hormones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425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spc="-25" dirty="0">
                <a:latin typeface="Times New Roman"/>
                <a:cs typeface="Times New Roman"/>
              </a:rPr>
              <a:t>Grave’s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disease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495"/>
              </a:spcBef>
              <a:buAutoNum type="alphaLcParenR"/>
              <a:tabLst>
                <a:tab pos="176657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TSH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secreting</a:t>
            </a:r>
            <a:r>
              <a:rPr sz="2400" b="1" spc="6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pituitary</a:t>
            </a:r>
            <a:r>
              <a:rPr sz="2400" b="1" spc="-1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adenomas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500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spc="55" dirty="0">
                <a:latin typeface="Times New Roman"/>
                <a:cs typeface="Times New Roman"/>
              </a:rPr>
              <a:t>M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3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-14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du</a:t>
            </a:r>
            <a:r>
              <a:rPr sz="2400" b="1" dirty="0">
                <a:latin typeface="Times New Roman"/>
                <a:cs typeface="Times New Roman"/>
              </a:rPr>
              <a:t>l</a:t>
            </a:r>
            <a:r>
              <a:rPr sz="2400" b="1" spc="5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r</a:t>
            </a:r>
            <a:r>
              <a:rPr sz="2400" b="1" spc="-1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goi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r</a:t>
            </a:r>
            <a:endParaRPr sz="2400">
              <a:latin typeface="Times New Roman"/>
              <a:cs typeface="Times New Roman"/>
            </a:endParaRPr>
          </a:p>
          <a:p>
            <a:pPr marL="1003935" indent="-534035">
              <a:lnSpc>
                <a:spcPct val="100000"/>
              </a:lnSpc>
              <a:spcBef>
                <a:spcPts val="650"/>
              </a:spcBef>
              <a:buAutoNum type="alphaLcParenR"/>
              <a:tabLst>
                <a:tab pos="1003300" algn="l"/>
                <a:tab pos="1003935" algn="l"/>
              </a:tabLst>
            </a:pPr>
            <a:r>
              <a:rPr sz="2400" b="1" spc="-15" dirty="0">
                <a:solidFill>
                  <a:srgbClr val="3333CC"/>
                </a:solidFill>
                <a:latin typeface="Times New Roman"/>
                <a:cs typeface="Times New Roman"/>
              </a:rPr>
              <a:t>Leaking</a:t>
            </a: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3333CC"/>
                </a:solidFill>
                <a:latin typeface="Times New Roman"/>
                <a:cs typeface="Times New Roman"/>
              </a:rPr>
              <a:t>thyroid</a:t>
            </a:r>
            <a:r>
              <a:rPr sz="2400" b="1" spc="8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hormone</a:t>
            </a:r>
            <a:r>
              <a:rPr sz="2400" b="1" spc="-10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due</a:t>
            </a:r>
            <a:r>
              <a:rPr sz="2400" b="1" spc="-9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3333CC"/>
                </a:solidFill>
                <a:latin typeface="Times New Roman"/>
                <a:cs typeface="Times New Roman"/>
              </a:rPr>
              <a:t>to</a:t>
            </a: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3333CC"/>
                </a:solidFill>
                <a:latin typeface="Times New Roman"/>
                <a:cs typeface="Times New Roman"/>
              </a:rPr>
              <a:t>thyroid</a:t>
            </a:r>
            <a:r>
              <a:rPr sz="2400" b="1" spc="10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destruction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350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spc="-25" dirty="0">
                <a:latin typeface="Times New Roman"/>
                <a:cs typeface="Times New Roman"/>
              </a:rPr>
              <a:t>Lymphocytic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thyroiditis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495"/>
              </a:spcBef>
              <a:buAutoNum type="alphaLcParenR"/>
              <a:tabLst>
                <a:tab pos="1766570" algn="l"/>
              </a:tabLst>
            </a:pPr>
            <a:r>
              <a:rPr sz="2400" b="1" spc="10" dirty="0">
                <a:latin typeface="Times New Roman"/>
                <a:cs typeface="Times New Roman"/>
              </a:rPr>
              <a:t>Sub</a:t>
            </a:r>
            <a:r>
              <a:rPr sz="2400" b="1" spc="-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acute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thyroiditis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500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dirty="0">
                <a:latin typeface="Times New Roman"/>
                <a:cs typeface="Times New Roman"/>
              </a:rPr>
              <a:t>Radiation</a:t>
            </a:r>
            <a:endParaRPr sz="2400">
              <a:latin typeface="Times New Roman"/>
              <a:cs typeface="Times New Roman"/>
            </a:endParaRPr>
          </a:p>
          <a:p>
            <a:pPr marL="1003935" indent="-534035">
              <a:lnSpc>
                <a:spcPct val="100000"/>
              </a:lnSpc>
              <a:spcBef>
                <a:spcPts val="650"/>
              </a:spcBef>
              <a:buAutoNum type="alphaLcParenR"/>
              <a:tabLst>
                <a:tab pos="1003300" algn="l"/>
                <a:tab pos="1003935" algn="l"/>
              </a:tabLst>
            </a:pPr>
            <a:r>
              <a:rPr sz="2400" b="1" spc="-5" dirty="0">
                <a:solidFill>
                  <a:srgbClr val="3333CC"/>
                </a:solidFill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500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spc="-25" dirty="0">
                <a:latin typeface="Times New Roman"/>
                <a:cs typeface="Times New Roman"/>
              </a:rPr>
              <a:t>Thyroid</a:t>
            </a:r>
            <a:r>
              <a:rPr sz="2400" b="1" spc="6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replacement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drugs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425"/>
              </a:spcBef>
              <a:buAutoNum type="alphaLcParenR"/>
              <a:tabLst>
                <a:tab pos="1766570" algn="l"/>
              </a:tabLst>
            </a:pPr>
            <a:r>
              <a:rPr sz="2400" b="1" spc="-5" dirty="0">
                <a:latin typeface="Times New Roman"/>
                <a:cs typeface="Times New Roman"/>
              </a:rPr>
              <a:t>Amiodarone</a:t>
            </a:r>
            <a:endParaRPr sz="2400">
              <a:latin typeface="Times New Roman"/>
              <a:cs typeface="Times New Roman"/>
            </a:endParaRPr>
          </a:p>
          <a:p>
            <a:pPr marL="1766570" lvl="1" indent="-381635">
              <a:lnSpc>
                <a:spcPct val="100000"/>
              </a:lnSpc>
              <a:spcBef>
                <a:spcPts val="495"/>
              </a:spcBef>
              <a:buAutoNum type="alphaLcParenR"/>
              <a:tabLst>
                <a:tab pos="1765935" algn="l"/>
                <a:tab pos="1766570" algn="l"/>
              </a:tabLst>
            </a:pPr>
            <a:r>
              <a:rPr sz="2400" b="1" spc="-10" dirty="0">
                <a:latin typeface="Times New Roman"/>
                <a:cs typeface="Times New Roman"/>
              </a:rPr>
              <a:t>Iodinated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radio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contrast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agents</a:t>
            </a:r>
            <a:endParaRPr sz="2400">
              <a:latin typeface="Times New Roman"/>
              <a:cs typeface="Times New Roman"/>
            </a:endParaRPr>
          </a:p>
          <a:p>
            <a:pPr marL="1003935" lvl="1" indent="-534035">
              <a:lnSpc>
                <a:spcPct val="100000"/>
              </a:lnSpc>
              <a:spcBef>
                <a:spcPts val="500"/>
              </a:spcBef>
              <a:buAutoNum type="alphaLcParenR"/>
              <a:tabLst>
                <a:tab pos="1003300" algn="l"/>
                <a:tab pos="1003935" algn="l"/>
              </a:tabLst>
            </a:pPr>
            <a:r>
              <a:rPr sz="2400" b="1" spc="55" dirty="0">
                <a:solidFill>
                  <a:srgbClr val="3333CC"/>
                </a:solidFill>
                <a:latin typeface="Times New Roman"/>
                <a:cs typeface="Times New Roman"/>
              </a:rPr>
              <a:t>M</a:t>
            </a:r>
            <a:r>
              <a:rPr sz="2400" b="1" spc="-15" dirty="0">
                <a:solidFill>
                  <a:srgbClr val="3333CC"/>
                </a:solidFill>
                <a:latin typeface="Times New Roman"/>
                <a:cs typeface="Times New Roman"/>
              </a:rPr>
              <a:t>e</a:t>
            </a:r>
            <a:r>
              <a:rPr sz="2400" b="1" spc="20" dirty="0">
                <a:solidFill>
                  <a:srgbClr val="3333CC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a</a:t>
            </a:r>
            <a:r>
              <a:rPr sz="2400" b="1" spc="-35" dirty="0">
                <a:solidFill>
                  <a:srgbClr val="3333CC"/>
                </a:solidFill>
                <a:latin typeface="Times New Roman"/>
                <a:cs typeface="Times New Roman"/>
              </a:rPr>
              <a:t>s</a:t>
            </a:r>
            <a:r>
              <a:rPr sz="2400" b="1" spc="20" dirty="0">
                <a:solidFill>
                  <a:srgbClr val="3333CC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a</a:t>
            </a:r>
            <a:r>
              <a:rPr sz="2400" b="1" spc="25" dirty="0">
                <a:solidFill>
                  <a:srgbClr val="3333CC"/>
                </a:solidFill>
                <a:latin typeface="Times New Roman"/>
                <a:cs typeface="Times New Roman"/>
              </a:rPr>
              <a:t>t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c</a:t>
            </a:r>
            <a:r>
              <a:rPr sz="2400" b="1" spc="-165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3333CC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3333CC"/>
                </a:solidFill>
                <a:latin typeface="Times New Roman"/>
                <a:cs typeface="Times New Roman"/>
              </a:rPr>
              <a:t>h</a:t>
            </a:r>
            <a:r>
              <a:rPr sz="2400" b="1" spc="-75" dirty="0">
                <a:solidFill>
                  <a:srgbClr val="3333CC"/>
                </a:solidFill>
                <a:latin typeface="Times New Roman"/>
                <a:cs typeface="Times New Roman"/>
              </a:rPr>
              <a:t>y</a:t>
            </a:r>
            <a:r>
              <a:rPr sz="2400" b="1" spc="-90" dirty="0">
                <a:solidFill>
                  <a:srgbClr val="3333CC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o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d</a:t>
            </a:r>
            <a:r>
              <a:rPr sz="2400" b="1" spc="10" dirty="0">
                <a:solidFill>
                  <a:srgbClr val="3333CC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3333CC"/>
                </a:solidFill>
                <a:latin typeface="Times New Roman"/>
                <a:cs typeface="Times New Roman"/>
              </a:rPr>
              <a:t>c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a</a:t>
            </a:r>
            <a:r>
              <a:rPr sz="2400" b="1" spc="-90" dirty="0">
                <a:solidFill>
                  <a:srgbClr val="3333CC"/>
                </a:solidFill>
                <a:latin typeface="Times New Roman"/>
                <a:cs typeface="Times New Roman"/>
              </a:rPr>
              <a:t>r</a:t>
            </a:r>
            <a:r>
              <a:rPr sz="2400" b="1" spc="-15" dirty="0">
                <a:solidFill>
                  <a:srgbClr val="3333CC"/>
                </a:solidFill>
                <a:latin typeface="Times New Roman"/>
                <a:cs typeface="Times New Roman"/>
              </a:rPr>
              <a:t>c</a:t>
            </a:r>
            <a:r>
              <a:rPr sz="2400" b="1" spc="5" dirty="0">
                <a:solidFill>
                  <a:srgbClr val="3333CC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3333CC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o</a:t>
            </a:r>
            <a:r>
              <a:rPr sz="2400" b="1" spc="20" dirty="0">
                <a:solidFill>
                  <a:srgbClr val="3333CC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3333CC"/>
                </a:solidFill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2426" y="481266"/>
            <a:ext cx="195453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50" dirty="0"/>
              <a:t>Tests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732014" y="1997392"/>
            <a:ext cx="30626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12850" algn="l"/>
              </a:tabLst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secreted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by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7211" y="1167828"/>
            <a:ext cx="6073775" cy="160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7205">
              <a:lnSpc>
                <a:spcPct val="100000"/>
              </a:lnSpc>
              <a:spcBef>
                <a:spcPts val="100"/>
              </a:spcBef>
            </a:pPr>
            <a:r>
              <a:rPr sz="2400" b="1" spc="-25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ec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2400" b="1" spc="105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ic</a:t>
            </a:r>
            <a:r>
              <a:rPr sz="2400" b="1" spc="-1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24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2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oid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050">
              <a:latin typeface="Times New Roman"/>
              <a:cs typeface="Times New Roman"/>
            </a:endParaRPr>
          </a:p>
          <a:p>
            <a:pPr marL="12700" marR="5080">
              <a:lnSpc>
                <a:spcPct val="104299"/>
              </a:lnSpc>
              <a:buSzPct val="95833"/>
              <a:buFont typeface="Wingdings"/>
              <a:buChar char=""/>
              <a:tabLst>
                <a:tab pos="260985" algn="l"/>
                <a:tab pos="1518285" algn="l"/>
                <a:tab pos="2166620" algn="l"/>
                <a:tab pos="4435475" algn="l"/>
                <a:tab pos="4911725" algn="l"/>
              </a:tabLst>
            </a:pPr>
            <a:r>
              <a:rPr sz="2400" b="1" spc="6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ion	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f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du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  gland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07211" y="3198812"/>
            <a:ext cx="9792335" cy="19462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ts val="3010"/>
              </a:lnSpc>
              <a:spcBef>
                <a:spcPts val="95"/>
              </a:spcBef>
              <a:buSzPct val="95833"/>
              <a:buFont typeface="Wingdings"/>
              <a:buChar char=""/>
              <a:tabLst>
                <a:tab pos="260985" algn="l"/>
                <a:tab pos="1661160" algn="l"/>
                <a:tab pos="2442845" algn="l"/>
                <a:tab pos="4044315" algn="l"/>
                <a:tab pos="4645025" algn="l"/>
                <a:tab pos="5426710" algn="l"/>
                <a:tab pos="7504430" algn="l"/>
              </a:tabLst>
            </a:pP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Evaluate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integrity	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of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hypothalamic–	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pituitary-</a:t>
            </a:r>
            <a:r>
              <a:rPr sz="2400" b="1" spc="-10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axis</a:t>
            </a:r>
            <a:endParaRPr sz="2400">
              <a:latin typeface="Times New Roman"/>
              <a:cs typeface="Times New Roman"/>
            </a:endParaRPr>
          </a:p>
          <a:p>
            <a:pPr marL="260350" indent="-248285">
              <a:lnSpc>
                <a:spcPct val="100000"/>
              </a:lnSpc>
              <a:spcBef>
                <a:spcPts val="1420"/>
              </a:spcBef>
              <a:buSzPct val="95833"/>
              <a:buFont typeface="Wingdings"/>
              <a:buChar char=""/>
              <a:tabLst>
                <a:tab pos="260985" algn="l"/>
              </a:tabLst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Assess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inherent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gland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function</a:t>
            </a:r>
            <a:endParaRPr sz="2400">
              <a:latin typeface="Times New Roman"/>
              <a:cs typeface="Times New Roman"/>
            </a:endParaRPr>
          </a:p>
          <a:p>
            <a:pPr marL="260350" indent="-248285">
              <a:lnSpc>
                <a:spcPct val="100000"/>
              </a:lnSpc>
              <a:spcBef>
                <a:spcPts val="1925"/>
              </a:spcBef>
              <a:buSzPct val="95833"/>
              <a:buFont typeface="Wingdings"/>
              <a:buChar char=""/>
              <a:tabLst>
                <a:tab pos="260985" algn="l"/>
              </a:tabLst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Detect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antibodies</a:t>
            </a:r>
            <a:r>
              <a:rPr sz="2400" b="1" spc="-10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to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tissue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7715" y="557149"/>
            <a:ext cx="1859914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95" dirty="0"/>
              <a:t> </a:t>
            </a:r>
            <a:r>
              <a:rPr spc="-15" dirty="0"/>
              <a:t>tests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660904" y="1244282"/>
            <a:ext cx="772350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2775" algn="l"/>
                <a:tab pos="2605405" algn="l"/>
                <a:tab pos="3062605" algn="l"/>
                <a:tab pos="4416425" algn="l"/>
                <a:tab pos="5674360" algn="l"/>
                <a:tab pos="6198870" algn="l"/>
                <a:tab pos="6760845" algn="l"/>
              </a:tabLst>
            </a:pP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dirty="0">
                <a:latin typeface="Times New Roman"/>
                <a:cs typeface="Times New Roman"/>
              </a:rPr>
              <a:t>e	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-20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15" dirty="0">
                <a:latin typeface="Times New Roman"/>
                <a:cs typeface="Times New Roman"/>
              </a:rPr>
              <a:t>i</a:t>
            </a:r>
            <a:r>
              <a:rPr sz="2400" b="1" spc="-5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n	</a:t>
            </a:r>
            <a:r>
              <a:rPr sz="2400" b="1" spc="-5" dirty="0">
                <a:latin typeface="Times New Roman"/>
                <a:cs typeface="Times New Roman"/>
              </a:rPr>
              <a:t>o</a:t>
            </a:r>
            <a:r>
              <a:rPr sz="2400" b="1" dirty="0">
                <a:latin typeface="Times New Roman"/>
                <a:cs typeface="Times New Roman"/>
              </a:rPr>
              <a:t>f	</a:t>
            </a:r>
            <a:r>
              <a:rPr sz="2400" b="1" spc="10" dirty="0">
                <a:latin typeface="Times New Roman"/>
                <a:cs typeface="Times New Roman"/>
              </a:rPr>
              <a:t>p</a:t>
            </a:r>
            <a:r>
              <a:rPr sz="2400" b="1" spc="-90" dirty="0">
                <a:latin typeface="Times New Roman"/>
                <a:cs typeface="Times New Roman"/>
              </a:rPr>
              <a:t>r</a:t>
            </a:r>
            <a:r>
              <a:rPr sz="2400" b="1" spc="-5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d</a:t>
            </a:r>
            <a:r>
              <a:rPr sz="2400" b="1" spc="15" dirty="0">
                <a:latin typeface="Times New Roman"/>
                <a:cs typeface="Times New Roman"/>
              </a:rPr>
              <a:t>u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s	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d	</a:t>
            </a:r>
            <a:r>
              <a:rPr sz="2400" b="1" spc="15" dirty="0">
                <a:latin typeface="Times New Roman"/>
                <a:cs typeface="Times New Roman"/>
              </a:rPr>
              <a:t>b</a:t>
            </a:r>
            <a:r>
              <a:rPr sz="2400" b="1" dirty="0">
                <a:latin typeface="Times New Roman"/>
                <a:cs typeface="Times New Roman"/>
              </a:rPr>
              <a:t>y	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dirty="0">
                <a:latin typeface="Times New Roman"/>
                <a:cs typeface="Times New Roman"/>
              </a:rPr>
              <a:t>e	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spc="-80" dirty="0">
                <a:latin typeface="Times New Roman"/>
                <a:cs typeface="Times New Roman"/>
              </a:rPr>
              <a:t>y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oid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6261" y="1244282"/>
            <a:ext cx="1141095" cy="7537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sz="2400" b="1" spc="55" dirty="0">
                <a:latin typeface="Times New Roman"/>
                <a:cs typeface="Times New Roman"/>
              </a:rPr>
              <a:t>M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-90" dirty="0">
                <a:latin typeface="Times New Roman"/>
                <a:cs typeface="Times New Roman"/>
              </a:rPr>
              <a:t>re  </a:t>
            </a:r>
            <a:r>
              <a:rPr sz="2400" b="1" dirty="0">
                <a:latin typeface="Times New Roman"/>
                <a:cs typeface="Times New Roman"/>
              </a:rPr>
              <a:t>gland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550" y="2744406"/>
            <a:ext cx="304800" cy="37179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8550" y="3287966"/>
            <a:ext cx="304800" cy="37179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550" y="3812285"/>
            <a:ext cx="304800" cy="37211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550" y="4346194"/>
            <a:ext cx="304800" cy="37211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8550" y="4870703"/>
            <a:ext cx="304800" cy="37211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2584450" y="2535237"/>
            <a:ext cx="2992120" cy="2695575"/>
          </a:xfrm>
          <a:prstGeom prst="rect">
            <a:avLst/>
          </a:prstGeom>
        </p:spPr>
        <p:txBody>
          <a:bodyPr vert="horz" wrap="square" lIns="0" tIns="190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Free</a:t>
            </a:r>
            <a:r>
              <a:rPr sz="2400" b="1" spc="-1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Total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serum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45"/>
              </a:spcBef>
            </a:pP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Serum</a:t>
            </a:r>
            <a:r>
              <a:rPr sz="2400" b="1" spc="-1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resin</a:t>
            </a:r>
            <a:r>
              <a:rPr sz="2400" b="1" spc="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uptake</a:t>
            </a:r>
            <a:endParaRPr sz="2400">
              <a:latin typeface="Times New Roman"/>
              <a:cs typeface="Times New Roman"/>
            </a:endParaRPr>
          </a:p>
          <a:p>
            <a:pPr marL="12700" marR="1000760">
              <a:lnSpc>
                <a:spcPct val="143400"/>
              </a:lnSpc>
              <a:spcBef>
                <a:spcPts val="75"/>
              </a:spcBef>
            </a:pP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Free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T4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index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Total</a:t>
            </a:r>
            <a:r>
              <a:rPr sz="2400" b="1" spc="-10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serum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0810" y="634047"/>
            <a:ext cx="185928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9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36064" y="1344302"/>
            <a:ext cx="9667875" cy="3840479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Free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T4: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25"/>
              </a:spcBef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r>
              <a:rPr sz="2400" b="1" spc="-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0.8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-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2.7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nanogram/dl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Measures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unbound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fraction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-1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>
              <a:latin typeface="Times New Roman"/>
              <a:cs typeface="Times New Roman"/>
            </a:endParaRPr>
          </a:p>
          <a:p>
            <a:pPr marL="355600" marR="5080">
              <a:lnSpc>
                <a:spcPct val="104299"/>
              </a:lnSpc>
              <a:tabLst>
                <a:tab pos="3310254" algn="l"/>
                <a:tab pos="7047230" algn="l"/>
              </a:tabLst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Decreased</a:t>
            </a:r>
            <a:r>
              <a:rPr sz="2400" b="1" spc="114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direct</a:t>
            </a:r>
            <a:r>
              <a:rPr sz="2400" b="1" spc="114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equilibrium</a:t>
            </a:r>
            <a:r>
              <a:rPr sz="2400" b="1" spc="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dialysis</a:t>
            </a:r>
            <a:r>
              <a:rPr sz="2400" b="1" spc="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7E7E7E"/>
                </a:solidFill>
                <a:latin typeface="Times New Roman"/>
                <a:cs typeface="Times New Roman"/>
              </a:rPr>
              <a:t>(method)</a:t>
            </a:r>
            <a:r>
              <a:rPr sz="2400" b="1" spc="145" dirty="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T4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and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increase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TSH</a:t>
            </a:r>
            <a:r>
              <a:rPr sz="2400" b="1" spc="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is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suggestive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of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primary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marR="14604">
              <a:lnSpc>
                <a:spcPct val="104299"/>
              </a:lnSpc>
              <a:tabLst>
                <a:tab pos="1613535" algn="l"/>
                <a:tab pos="2423795" algn="l"/>
                <a:tab pos="3100705" algn="l"/>
                <a:tab pos="3625215" algn="l"/>
                <a:tab pos="3977640" algn="l"/>
                <a:tab pos="4291965" algn="l"/>
                <a:tab pos="5073650" algn="l"/>
                <a:tab pos="5512435" algn="l"/>
                <a:tab pos="6132195" algn="l"/>
                <a:tab pos="6904355" algn="l"/>
                <a:tab pos="7771765" algn="l"/>
                <a:tab pos="9439910" algn="l"/>
              </a:tabLst>
            </a:pPr>
            <a:r>
              <a:rPr sz="2400" b="1" spc="-114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55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	</a:t>
            </a:r>
            <a:r>
              <a:rPr sz="2400" b="1" spc="95" dirty="0">
                <a:solidFill>
                  <a:srgbClr val="000099"/>
                </a:solidFill>
                <a:latin typeface="Times New Roman"/>
                <a:cs typeface="Times New Roman"/>
              </a:rPr>
              <a:t>f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4	a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	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	of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l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	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0.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01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l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un</a:t>
            </a:r>
            <a:r>
              <a:rPr sz="2400" b="1" spc="-70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/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is 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suggestive</a:t>
            </a:r>
            <a:r>
              <a:rPr sz="2400" b="1" spc="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non-pituitary	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07211" y="1267269"/>
            <a:ext cx="10051415" cy="442150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Total</a:t>
            </a:r>
            <a:r>
              <a:rPr sz="2400" b="1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serum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T4: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420"/>
              </a:spcBef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r>
              <a:rPr sz="2400" b="1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4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-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12</a:t>
            </a:r>
            <a:r>
              <a:rPr sz="24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microgram/dl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b="1" spc="55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b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b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0" dirty="0">
                <a:solidFill>
                  <a:srgbClr val="000099"/>
                </a:solidFill>
                <a:latin typeface="Times New Roman"/>
                <a:cs typeface="Times New Roman"/>
              </a:rPr>
              <a:t>f</a:t>
            </a:r>
            <a:r>
              <a:rPr sz="2400" b="1" spc="-9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1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tabLst>
                <a:tab pos="2147570" algn="l"/>
                <a:tab pos="3157855" algn="l"/>
                <a:tab pos="4416425" algn="l"/>
                <a:tab pos="5150485" algn="l"/>
                <a:tab pos="5636260" algn="l"/>
                <a:tab pos="8047990" algn="l"/>
              </a:tabLst>
            </a:pP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Increased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total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serum	T4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–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hyperthyroidism/	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increase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5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concentration</a:t>
            </a:r>
            <a:r>
              <a:rPr sz="2400" b="1" spc="-1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binding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proteins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marR="5080">
              <a:lnSpc>
                <a:spcPct val="90400"/>
              </a:lnSpc>
              <a:tabLst>
                <a:tab pos="2948305" algn="l"/>
                <a:tab pos="4683125" algn="l"/>
                <a:tab pos="5045075" algn="l"/>
                <a:tab pos="5989320" algn="l"/>
                <a:tab pos="6665595" algn="l"/>
                <a:tab pos="7171055" algn="l"/>
                <a:tab pos="8114665" algn="l"/>
              </a:tabLst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Decreased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total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serum		T4	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–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hypothyroidism/decrease</a:t>
            </a:r>
            <a:r>
              <a:rPr sz="2400" b="1" spc="3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concentration</a:t>
            </a:r>
            <a:r>
              <a:rPr sz="2400" b="1" spc="3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of	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binding</a:t>
            </a:r>
            <a:r>
              <a:rPr sz="2400" b="1" spc="2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proteins/</a:t>
            </a:r>
            <a:r>
              <a:rPr sz="2400" b="1" spc="2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non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3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illness</a:t>
            </a:r>
            <a:r>
              <a:rPr sz="2400" b="1" spc="2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[DM,</a:t>
            </a:r>
            <a:r>
              <a:rPr sz="2400" b="1" spc="3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liver</a:t>
            </a:r>
            <a:r>
              <a:rPr sz="2400" b="1" spc="22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disease,	</a:t>
            </a:r>
            <a:r>
              <a:rPr sz="2400" b="1" spc="-20" dirty="0">
                <a:latin typeface="Times New Roman"/>
                <a:cs typeface="Times New Roman"/>
              </a:rPr>
              <a:t>renal</a:t>
            </a:r>
            <a:r>
              <a:rPr sz="2400" b="1" spc="2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failure,</a:t>
            </a:r>
            <a:r>
              <a:rPr sz="2400" b="1" spc="29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prolonged</a:t>
            </a:r>
            <a:r>
              <a:rPr sz="2400" b="1" spc="31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infection</a:t>
            </a:r>
            <a:r>
              <a:rPr sz="2400" b="1" spc="3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and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CV</a:t>
            </a:r>
            <a:r>
              <a:rPr sz="2400" b="1" spc="-15" dirty="0">
                <a:latin typeface="Times New Roman"/>
                <a:cs typeface="Times New Roman"/>
              </a:rPr>
              <a:t> diseases]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72534" y="481266"/>
            <a:ext cx="185928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72534" y="557149"/>
            <a:ext cx="1859914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95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459864" y="1396682"/>
            <a:ext cx="9413875" cy="3319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Serum</a:t>
            </a:r>
            <a:r>
              <a:rPr sz="2400" b="1" spc="-1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T3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resin</a:t>
            </a:r>
            <a:r>
              <a:rPr sz="24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uptake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(thyroid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hormone</a:t>
            </a:r>
            <a:r>
              <a:rPr sz="2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binding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ratio):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25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–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35%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Times New Roman"/>
              <a:cs typeface="Times New Roman"/>
            </a:endParaRPr>
          </a:p>
          <a:p>
            <a:pPr marL="355600" marR="293370">
              <a:lnSpc>
                <a:spcPts val="2860"/>
              </a:lnSpc>
              <a:tabLst>
                <a:tab pos="7075805" algn="l"/>
              </a:tabLst>
            </a:pP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Indirectly</a:t>
            </a:r>
            <a:r>
              <a:rPr sz="2400" b="1" spc="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estimates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number</a:t>
            </a:r>
            <a:r>
              <a:rPr sz="2400" b="1" spc="-1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binding</a:t>
            </a:r>
            <a:r>
              <a:rPr sz="2400" b="1" spc="-1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sites</a:t>
            </a:r>
            <a:r>
              <a:rPr sz="2400" b="1" spc="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on	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binding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proteins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occupied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by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marR="5080">
              <a:lnSpc>
                <a:spcPts val="2850"/>
              </a:lnSpc>
              <a:tabLst>
                <a:tab pos="7075805" algn="l"/>
              </a:tabLst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resin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uptake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high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when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–binding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protein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low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and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vice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versa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72534" y="557149"/>
            <a:ext cx="1859914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95" dirty="0"/>
              <a:t> </a:t>
            </a:r>
            <a:r>
              <a:rPr spc="-15" dirty="0"/>
              <a:t>tests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64614" y="1471180"/>
          <a:ext cx="9265920" cy="1224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1600"/>
                <a:gridCol w="608964"/>
                <a:gridCol w="634364"/>
                <a:gridCol w="938529"/>
                <a:gridCol w="2734945"/>
                <a:gridCol w="2977514"/>
              </a:tblGrid>
              <a:tr h="612367">
                <a:tc>
                  <a:txBody>
                    <a:bodyPr/>
                    <a:lstStyle/>
                    <a:p>
                      <a:pPr marL="31750">
                        <a:lnSpc>
                          <a:spcPts val="2620"/>
                        </a:lnSpc>
                      </a:pPr>
                      <a:r>
                        <a:rPr sz="2400" b="1" spc="-3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Increase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ts val="2620"/>
                        </a:lnSpc>
                      </a:pPr>
                      <a:r>
                        <a:rPr sz="2400" b="1" spc="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9855">
                        <a:lnSpc>
                          <a:spcPts val="2620"/>
                        </a:lnSpc>
                      </a:pPr>
                      <a:r>
                        <a:rPr sz="2400" b="1" spc="-1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T3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3825">
                        <a:lnSpc>
                          <a:spcPts val="2620"/>
                        </a:lnSpc>
                      </a:pPr>
                      <a:r>
                        <a:rPr sz="2400" b="1" spc="-3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resin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2620"/>
                        </a:lnSpc>
                      </a:pPr>
                      <a:r>
                        <a:rPr sz="2400" b="1" spc="-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uptake</a:t>
                      </a:r>
                      <a:r>
                        <a:rPr sz="2400" b="1" spc="-4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- </a:t>
                      </a:r>
                      <a:r>
                        <a:rPr sz="2400" b="1" spc="-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consistent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2620"/>
                        </a:lnSpc>
                      </a:pPr>
                      <a:r>
                        <a:rPr sz="2400" b="1" spc="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with</a:t>
                      </a:r>
                      <a:r>
                        <a:rPr sz="2400" b="1" spc="-9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2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hyperthyroidism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12367">
                <a:tc>
                  <a:txBody>
                    <a:bodyPr/>
                    <a:lstStyle/>
                    <a:p>
                      <a:pPr marL="31750">
                        <a:lnSpc>
                          <a:spcPts val="2820"/>
                        </a:lnSpc>
                        <a:spcBef>
                          <a:spcPts val="1900"/>
                        </a:spcBef>
                      </a:pPr>
                      <a:r>
                        <a:rPr sz="2400" b="1" spc="-2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Decrease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ts val="2820"/>
                        </a:lnSpc>
                        <a:spcBef>
                          <a:spcPts val="1900"/>
                        </a:spcBef>
                      </a:pPr>
                      <a:r>
                        <a:rPr sz="2400" b="1" spc="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in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L="157480">
                        <a:lnSpc>
                          <a:spcPts val="2820"/>
                        </a:lnSpc>
                        <a:spcBef>
                          <a:spcPts val="1900"/>
                        </a:spcBef>
                      </a:pPr>
                      <a:r>
                        <a:rPr sz="2400" b="1" spc="-1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T3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2820"/>
                        </a:lnSpc>
                        <a:spcBef>
                          <a:spcPts val="1900"/>
                        </a:spcBef>
                      </a:pPr>
                      <a:r>
                        <a:rPr sz="2400" b="1" spc="-3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resin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2820"/>
                        </a:lnSpc>
                        <a:spcBef>
                          <a:spcPts val="1900"/>
                        </a:spcBef>
                      </a:pPr>
                      <a:r>
                        <a:rPr sz="2400" b="1" spc="-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uptake-</a:t>
                      </a:r>
                      <a:r>
                        <a:rPr sz="2400" b="1" spc="-90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consistent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  <a:tc>
                  <a:txBody>
                    <a:bodyPr/>
                    <a:lstStyle/>
                    <a:p>
                      <a:pPr marL="139700">
                        <a:lnSpc>
                          <a:spcPts val="2820"/>
                        </a:lnSpc>
                        <a:spcBef>
                          <a:spcPts val="1900"/>
                        </a:spcBef>
                        <a:tabLst>
                          <a:tab pos="864235" algn="l"/>
                        </a:tabLst>
                      </a:pPr>
                      <a:r>
                        <a:rPr sz="2400" b="1" spc="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with	</a:t>
                      </a:r>
                      <a:r>
                        <a:rPr sz="2400" b="1" spc="-15" dirty="0">
                          <a:solidFill>
                            <a:srgbClr val="000099"/>
                          </a:solidFill>
                          <a:latin typeface="Times New Roman"/>
                          <a:cs typeface="Times New Roman"/>
                        </a:rPr>
                        <a:t>hypothyroidism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241300" marB="0"/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297686" y="5287327"/>
            <a:ext cx="9683750" cy="7543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8772525" algn="l"/>
              </a:tabLst>
            </a:pPr>
            <a:r>
              <a:rPr sz="2400" b="1" spc="-25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25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dirty="0">
                <a:latin typeface="Times New Roman"/>
                <a:cs typeface="Times New Roman"/>
              </a:rPr>
              <a:t>t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v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r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d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alo</a:t>
            </a:r>
            <a:r>
              <a:rPr sz="2400" b="1" spc="15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95" dirty="0">
                <a:latin typeface="Times New Roman"/>
                <a:cs typeface="Times New Roman"/>
              </a:rPr>
              <a:t>f</a:t>
            </a:r>
            <a:r>
              <a:rPr sz="2400" b="1" dirty="0">
                <a:latin typeface="Times New Roman"/>
                <a:cs typeface="Times New Roman"/>
              </a:rPr>
              <a:t>or</a:t>
            </a:r>
            <a:r>
              <a:rPr sz="2400" b="1" spc="-16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d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5" dirty="0">
                <a:latin typeface="Times New Roman"/>
                <a:cs typeface="Times New Roman"/>
              </a:rPr>
              <a:t>a</a:t>
            </a:r>
            <a:r>
              <a:rPr sz="2400" b="1" dirty="0">
                <a:latin typeface="Times New Roman"/>
                <a:cs typeface="Times New Roman"/>
              </a:rPr>
              <a:t>g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dirty="0">
                <a:latin typeface="Times New Roman"/>
                <a:cs typeface="Times New Roman"/>
              </a:rPr>
              <a:t>i</a:t>
            </a:r>
            <a:r>
              <a:rPr sz="2400" b="1" spc="-30" dirty="0">
                <a:latin typeface="Times New Roman"/>
                <a:cs typeface="Times New Roman"/>
              </a:rPr>
              <a:t>s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-114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n</a:t>
            </a:r>
            <a:r>
              <a:rPr sz="2400" b="1" spc="16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p</a:t>
            </a:r>
            <a:r>
              <a:rPr sz="2400" b="1" spc="-1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15" dirty="0">
                <a:latin typeface="Times New Roman"/>
                <a:cs typeface="Times New Roman"/>
              </a:rPr>
              <a:t>c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ic</a:t>
            </a:r>
            <a:r>
              <a:rPr sz="2400" b="1" spc="-2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,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dirty="0">
                <a:latin typeface="Times New Roman"/>
                <a:cs typeface="Times New Roman"/>
              </a:rPr>
              <a:t>e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25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3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95" dirty="0">
                <a:latin typeface="Times New Roman"/>
                <a:cs typeface="Times New Roman"/>
              </a:rPr>
              <a:t>r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dirty="0">
                <a:latin typeface="Times New Roman"/>
                <a:cs typeface="Times New Roman"/>
              </a:rPr>
              <a:t>in	</a:t>
            </a:r>
            <a:r>
              <a:rPr sz="2400" b="1" spc="10" dirty="0">
                <a:latin typeface="Times New Roman"/>
                <a:cs typeface="Times New Roman"/>
              </a:rPr>
              <a:t>up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r>
              <a:rPr sz="2400" b="1" spc="-60" dirty="0">
                <a:latin typeface="Times New Roman"/>
                <a:cs typeface="Times New Roman"/>
              </a:rPr>
              <a:t>k</a:t>
            </a:r>
            <a:r>
              <a:rPr sz="2400" b="1" dirty="0">
                <a:latin typeface="Times New Roman"/>
                <a:cs typeface="Times New Roman"/>
              </a:rPr>
              <a:t>e  </a:t>
            </a:r>
            <a:r>
              <a:rPr sz="2400" b="1" spc="-10" dirty="0">
                <a:latin typeface="Times New Roman"/>
                <a:cs typeface="Times New Roman"/>
              </a:rPr>
              <a:t>test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is</a:t>
            </a:r>
            <a:r>
              <a:rPr sz="2400" b="1" spc="-3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used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only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to</a:t>
            </a:r>
            <a:r>
              <a:rPr sz="2400" b="1" dirty="0">
                <a:latin typeface="Times New Roman"/>
                <a:cs typeface="Times New Roman"/>
              </a:rPr>
              <a:t> calculate</a:t>
            </a:r>
            <a:r>
              <a:rPr sz="2400" b="1" spc="-80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the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free</a:t>
            </a:r>
            <a:r>
              <a:rPr sz="2400" b="1" spc="-90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T4</a:t>
            </a:r>
            <a:r>
              <a:rPr sz="2400" b="1" spc="6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index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6762" y="5108828"/>
            <a:ext cx="10668000" cy="0"/>
          </a:xfrm>
          <a:custGeom>
            <a:avLst/>
            <a:gdLst/>
            <a:ahLst/>
            <a:cxnLst/>
            <a:rect l="l" t="t" r="r" b="b"/>
            <a:pathLst>
              <a:path w="10668000">
                <a:moveTo>
                  <a:pt x="0" y="0"/>
                </a:moveTo>
                <a:lnTo>
                  <a:pt x="10667936" y="0"/>
                </a:lnTo>
              </a:path>
            </a:pathLst>
          </a:custGeom>
          <a:ln w="93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09645" y="557149"/>
            <a:ext cx="186118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536064" y="1396682"/>
            <a:ext cx="8496300" cy="3309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Free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thyroxine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(T4)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index: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1.2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–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4.2</a:t>
            </a:r>
            <a:endParaRPr sz="2400">
              <a:latin typeface="Times New Roman"/>
              <a:cs typeface="Times New Roman"/>
            </a:endParaRPr>
          </a:p>
          <a:p>
            <a:pPr marL="355600" marR="5080">
              <a:lnSpc>
                <a:spcPct val="198200"/>
              </a:lnSpc>
              <a:spcBef>
                <a:spcPts val="70"/>
              </a:spcBef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Free</a:t>
            </a:r>
            <a:r>
              <a:rPr sz="2400" b="1" spc="-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index =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Total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serum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T4</a:t>
            </a:r>
            <a:r>
              <a:rPr sz="2400" b="1" spc="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(mg/dl)</a:t>
            </a:r>
            <a:r>
              <a:rPr sz="24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T3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resin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uptake</a:t>
            </a:r>
            <a:r>
              <a:rPr sz="24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(%)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index is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high</a:t>
            </a:r>
            <a:r>
              <a:rPr sz="2400" b="1" spc="-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5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index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low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2191" y="481266"/>
            <a:ext cx="185928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9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383664" y="1167828"/>
            <a:ext cx="7562850" cy="186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Total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serum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T3: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r>
              <a:rPr sz="2400" b="1" spc="-114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78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-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195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nanogram/dl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Used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to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detect</a:t>
            </a:r>
            <a:r>
              <a:rPr sz="2400" b="1" spc="-1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toxicosis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(increase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T3</a:t>
            </a:r>
            <a:r>
              <a:rPr sz="2400" b="1" dirty="0">
                <a:latin typeface="Times New Roman"/>
                <a:cs typeface="Times New Roman"/>
              </a:rPr>
              <a:t> and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normal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T4)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04591" y="557149"/>
            <a:ext cx="186118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1154747" y="1472882"/>
            <a:ext cx="9745345" cy="1136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46835" algn="l"/>
                <a:tab pos="1928495" algn="l"/>
                <a:tab pos="3215640" algn="l"/>
                <a:tab pos="3653790" algn="l"/>
                <a:tab pos="4234815" algn="l"/>
                <a:tab pos="6189345" algn="l"/>
                <a:tab pos="6513830" algn="l"/>
                <a:tab pos="7838440" algn="l"/>
                <a:tab pos="8095615" algn="l"/>
              </a:tabLst>
            </a:pPr>
            <a:r>
              <a:rPr sz="2400" b="1" dirty="0">
                <a:latin typeface="Times New Roman"/>
                <a:cs typeface="Times New Roman"/>
              </a:rPr>
              <a:t>Evaluate	</a:t>
            </a:r>
            <a:r>
              <a:rPr sz="2400" b="1" spc="10" dirty="0">
                <a:latin typeface="Times New Roman"/>
                <a:cs typeface="Times New Roman"/>
              </a:rPr>
              <a:t>the	</a:t>
            </a:r>
            <a:r>
              <a:rPr sz="2400" b="1" dirty="0">
                <a:latin typeface="Times New Roman"/>
                <a:cs typeface="Times New Roman"/>
              </a:rPr>
              <a:t>integrity	</a:t>
            </a:r>
            <a:r>
              <a:rPr sz="2400" b="1" spc="-5" dirty="0">
                <a:latin typeface="Times New Roman"/>
                <a:cs typeface="Times New Roman"/>
              </a:rPr>
              <a:t>of	</a:t>
            </a:r>
            <a:r>
              <a:rPr sz="2400" b="1" spc="10" dirty="0">
                <a:latin typeface="Times New Roman"/>
                <a:cs typeface="Times New Roman"/>
              </a:rPr>
              <a:t>the	</a:t>
            </a:r>
            <a:r>
              <a:rPr sz="2400" b="1" dirty="0">
                <a:latin typeface="Times New Roman"/>
                <a:cs typeface="Times New Roman"/>
              </a:rPr>
              <a:t>hypothalamic	–	</a:t>
            </a:r>
            <a:r>
              <a:rPr sz="2400" b="1" spc="5" dirty="0">
                <a:latin typeface="Times New Roman"/>
                <a:cs typeface="Times New Roman"/>
              </a:rPr>
              <a:t>pituitary	</a:t>
            </a:r>
            <a:r>
              <a:rPr sz="2400" b="1" dirty="0">
                <a:latin typeface="Times New Roman"/>
                <a:cs typeface="Times New Roman"/>
              </a:rPr>
              <a:t>-	</a:t>
            </a:r>
            <a:r>
              <a:rPr sz="2400" b="1" spc="-20" dirty="0">
                <a:latin typeface="Times New Roman"/>
                <a:cs typeface="Times New Roman"/>
              </a:rPr>
              <a:t>thyroid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axis: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Assessed</a:t>
            </a:r>
            <a:r>
              <a:rPr sz="2400" b="1" spc="1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by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measuring</a:t>
            </a:r>
            <a:r>
              <a:rPr sz="2400" b="1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TSH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and</a:t>
            </a:r>
            <a:r>
              <a:rPr sz="2400" b="1" spc="-1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TRH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42884" y="6371590"/>
            <a:ext cx="3785235" cy="389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ts val="1435"/>
              </a:lnSpc>
              <a:spcBef>
                <a:spcPts val="100"/>
              </a:spcBef>
            </a:pPr>
            <a:r>
              <a:rPr sz="1200" i="1" spc="-5" dirty="0">
                <a:solidFill>
                  <a:srgbClr val="FFFFCC"/>
                </a:solidFill>
                <a:latin typeface="Times New Roman"/>
                <a:cs typeface="Times New Roman"/>
              </a:rPr>
              <a:t>International</a:t>
            </a:r>
            <a:r>
              <a:rPr sz="1200" i="1" spc="-10" dirty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200" i="1" spc="-5" dirty="0">
                <a:solidFill>
                  <a:srgbClr val="FFFFCC"/>
                </a:solidFill>
                <a:latin typeface="Times New Roman"/>
                <a:cs typeface="Times New Roman"/>
              </a:rPr>
              <a:t>Federation</a:t>
            </a:r>
            <a:r>
              <a:rPr sz="1200" i="1" spc="-70" dirty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CC"/>
                </a:solidFill>
                <a:latin typeface="Times New Roman"/>
                <a:cs typeface="Times New Roman"/>
              </a:rPr>
              <a:t>of</a:t>
            </a:r>
            <a:r>
              <a:rPr sz="1200" i="1" spc="65" dirty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200" i="1" spc="-15" dirty="0">
                <a:solidFill>
                  <a:srgbClr val="FFFFCC"/>
                </a:solidFill>
                <a:latin typeface="Times New Roman"/>
                <a:cs typeface="Times New Roman"/>
              </a:rPr>
              <a:t>Anti-Leprosy</a:t>
            </a:r>
            <a:r>
              <a:rPr sz="1200" i="1" spc="-60" dirty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CC"/>
                </a:solidFill>
                <a:latin typeface="Times New Roman"/>
                <a:cs typeface="Times New Roman"/>
              </a:rPr>
              <a:t>Associations</a:t>
            </a:r>
            <a:r>
              <a:rPr sz="1200" i="1" spc="180" dirty="0">
                <a:solidFill>
                  <a:srgbClr val="FFFFCC"/>
                </a:solidFill>
                <a:latin typeface="Times New Roman"/>
                <a:cs typeface="Times New Roman"/>
              </a:rPr>
              <a:t> </a:t>
            </a:r>
            <a:r>
              <a:rPr sz="1200" i="1" spc="-5" dirty="0">
                <a:solidFill>
                  <a:srgbClr val="FFFFCC"/>
                </a:solidFill>
                <a:latin typeface="Times New Roman"/>
                <a:cs typeface="Times New Roman"/>
              </a:rPr>
              <a:t>(ILEP)</a:t>
            </a:r>
            <a:endParaRPr sz="1200">
              <a:latin typeface="Times New Roman"/>
              <a:cs typeface="Times New Roman"/>
            </a:endParaRPr>
          </a:p>
          <a:p>
            <a:pPr marR="6350" algn="r">
              <a:lnSpc>
                <a:spcPts val="1435"/>
              </a:lnSpc>
            </a:pPr>
            <a:r>
              <a:rPr sz="1200" i="1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2"/>
              </a:rPr>
              <a:t>http://www.ilep.org.uk/en/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00878" y="6432232"/>
            <a:ext cx="218376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©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R</a:t>
            </a:r>
            <a:r>
              <a:rPr sz="1200" spc="-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R</a:t>
            </a:r>
            <a:r>
              <a:rPr sz="1200" spc="3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INSTITUTIONS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,</a:t>
            </a:r>
            <a:r>
              <a:rPr sz="1200" spc="15" dirty="0">
                <a:solidFill>
                  <a:srgbClr val="888888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888888"/>
                </a:solidFill>
                <a:latin typeface="Calibri"/>
                <a:cs typeface="Calibri"/>
              </a:rPr>
              <a:t>BANGALORE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975" y="6432232"/>
            <a:ext cx="6743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17</a:t>
            </a:r>
            <a:r>
              <a:rPr sz="1200" spc="-15" dirty="0">
                <a:solidFill>
                  <a:srgbClr val="888888"/>
                </a:solidFill>
                <a:latin typeface="Calibri"/>
                <a:cs typeface="Calibri"/>
              </a:rPr>
              <a:t>/</a:t>
            </a: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202</a:t>
            </a: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433445" y="405066"/>
            <a:ext cx="1859914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95" dirty="0"/>
              <a:t> </a:t>
            </a:r>
            <a:r>
              <a:rPr spc="-15" dirty="0"/>
              <a:t>tests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83664" y="1244282"/>
            <a:ext cx="9902825" cy="2737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TSH: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Ref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range: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0.3</a:t>
            </a:r>
            <a:r>
              <a:rPr sz="2400" b="1" dirty="0">
                <a:latin typeface="Times New Roman"/>
                <a:cs typeface="Times New Roman"/>
              </a:rPr>
              <a:t> -</a:t>
            </a:r>
            <a:r>
              <a:rPr sz="2400" b="1" spc="2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5 </a:t>
            </a:r>
            <a:r>
              <a:rPr sz="2400" b="1" spc="-5" dirty="0">
                <a:latin typeface="Times New Roman"/>
                <a:cs typeface="Times New Roman"/>
              </a:rPr>
              <a:t>microunits</a:t>
            </a:r>
            <a:r>
              <a:rPr sz="2400" b="1" spc="-9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/ml</a:t>
            </a:r>
            <a:r>
              <a:rPr sz="2400" b="1" spc="-60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or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milliunits</a:t>
            </a:r>
            <a:r>
              <a:rPr sz="2400" b="1" spc="-24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/L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tabLst>
                <a:tab pos="2242820" algn="l"/>
                <a:tab pos="3472179" algn="l"/>
                <a:tab pos="5779135" algn="l"/>
                <a:tab pos="6408420" algn="l"/>
                <a:tab pos="7418705" algn="l"/>
                <a:tab pos="8209915" algn="l"/>
              </a:tabLst>
            </a:pP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c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y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oi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45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:	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&gt;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0	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/L	</a:t>
            </a:r>
            <a:r>
              <a:rPr sz="2400" b="1" spc="55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il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	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5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tabLst>
                <a:tab pos="4520565" algn="l"/>
              </a:tabLst>
            </a:pP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10</a:t>
            </a:r>
            <a:r>
              <a:rPr sz="24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sz="24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20</a:t>
            </a:r>
            <a:r>
              <a:rPr sz="24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mu/L	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Primary</a:t>
            </a:r>
            <a:r>
              <a:rPr sz="2400" b="1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r>
              <a:rPr sz="2400" b="1" spc="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&lt;0.05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mu/L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lang="en-US" spc="-5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18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8391" y="405066"/>
            <a:ext cx="185928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85" dirty="0"/>
              <a:t> </a:t>
            </a:r>
            <a:r>
              <a:rPr spc="-15" dirty="0"/>
              <a:t>tests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59864" y="886467"/>
            <a:ext cx="5974080" cy="101663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TRH:</a:t>
            </a:r>
            <a:endParaRPr sz="24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025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Regulates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-1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TSH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secretion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from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pituitary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19615" y="2235898"/>
            <a:ext cx="1582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08735" algn="l"/>
              </a:tabLst>
            </a:pP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y	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03145" y="2235898"/>
            <a:ext cx="7557770" cy="76327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55"/>
              </a:spcBef>
              <a:tabLst>
                <a:tab pos="812800" algn="l"/>
                <a:tab pos="1413510" algn="l"/>
                <a:tab pos="2642870" algn="l"/>
                <a:tab pos="3195955" algn="l"/>
                <a:tab pos="4177665" algn="l"/>
                <a:tab pos="4587875" algn="l"/>
                <a:tab pos="5388610" algn="l"/>
                <a:tab pos="5788660" algn="l"/>
                <a:tab pos="7142480" algn="l"/>
              </a:tabLst>
            </a:pP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b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ili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y	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f	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H	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	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la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 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secrete</a:t>
            </a:r>
            <a:r>
              <a:rPr sz="2400" b="1" spc="6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TSH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08685">
              <a:lnSpc>
                <a:spcPct val="100000"/>
              </a:lnSpc>
              <a:spcBef>
                <a:spcPts val="100"/>
              </a:spcBef>
              <a:tabLst>
                <a:tab pos="1699260" algn="l"/>
                <a:tab pos="2347595" algn="l"/>
                <a:tab pos="2776220" algn="l"/>
                <a:tab pos="3110230" algn="l"/>
                <a:tab pos="4034790" algn="l"/>
                <a:tab pos="5283200" algn="l"/>
                <a:tab pos="6026785" algn="l"/>
                <a:tab pos="7247255" algn="l"/>
                <a:tab pos="7523480" algn="l"/>
                <a:tab pos="8963025" algn="l"/>
                <a:tab pos="9925685" algn="l"/>
              </a:tabLst>
            </a:pPr>
            <a:r>
              <a:rPr spc="-10" dirty="0"/>
              <a:t>TSH	</a:t>
            </a:r>
            <a:r>
              <a:rPr spc="-15" dirty="0"/>
              <a:t>rise	</a:t>
            </a:r>
            <a:r>
              <a:rPr spc="-40" dirty="0"/>
              <a:t>of	</a:t>
            </a:r>
            <a:r>
              <a:rPr dirty="0"/>
              <a:t>5	</a:t>
            </a:r>
            <a:r>
              <a:rPr spc="-30" dirty="0"/>
              <a:t>micro	</a:t>
            </a:r>
            <a:r>
              <a:rPr spc="-5" dirty="0"/>
              <a:t>units/ml	over	baseline	</a:t>
            </a:r>
            <a:r>
              <a:rPr dirty="0"/>
              <a:t>-	</a:t>
            </a:r>
            <a:r>
              <a:rPr spc="-20" dirty="0"/>
              <a:t>euthyroid	</a:t>
            </a:r>
            <a:r>
              <a:rPr dirty="0"/>
              <a:t>state	A</a:t>
            </a:r>
          </a:p>
          <a:p>
            <a:pPr marL="819785">
              <a:lnSpc>
                <a:spcPct val="100000"/>
              </a:lnSpc>
              <a:spcBef>
                <a:spcPts val="5"/>
              </a:spcBef>
            </a:pPr>
            <a:endParaRPr sz="3500"/>
          </a:p>
          <a:p>
            <a:pPr marL="832485">
              <a:lnSpc>
                <a:spcPct val="100000"/>
              </a:lnSpc>
            </a:pPr>
            <a:r>
              <a:rPr spc="5" dirty="0"/>
              <a:t>significant</a:t>
            </a:r>
            <a:r>
              <a:rPr spc="-120" dirty="0"/>
              <a:t> </a:t>
            </a:r>
            <a:r>
              <a:rPr spc="-20" dirty="0"/>
              <a:t>increase</a:t>
            </a:r>
            <a:r>
              <a:rPr spc="60" dirty="0"/>
              <a:t> </a:t>
            </a:r>
            <a:r>
              <a:rPr spc="-5" dirty="0"/>
              <a:t>rules</a:t>
            </a:r>
            <a:r>
              <a:rPr spc="-35" dirty="0"/>
              <a:t> </a:t>
            </a:r>
            <a:r>
              <a:rPr dirty="0"/>
              <a:t>out</a:t>
            </a:r>
            <a:r>
              <a:rPr spc="-50" dirty="0"/>
              <a:t> </a:t>
            </a:r>
            <a:r>
              <a:rPr dirty="0"/>
              <a:t>–</a:t>
            </a:r>
            <a:r>
              <a:rPr spc="-10" dirty="0"/>
              <a:t> </a:t>
            </a:r>
            <a:r>
              <a:rPr spc="-15" dirty="0"/>
              <a:t>hyperthyroidism</a:t>
            </a:r>
          </a:p>
          <a:p>
            <a:pPr marL="832485" marR="5080">
              <a:lnSpc>
                <a:spcPct val="104299"/>
              </a:lnSpc>
              <a:spcBef>
                <a:spcPts val="2175"/>
              </a:spcBef>
            </a:pPr>
            <a:r>
              <a:rPr spc="-20" dirty="0">
                <a:solidFill>
                  <a:srgbClr val="000000"/>
                </a:solidFill>
              </a:rPr>
              <a:t>Is</a:t>
            </a:r>
            <a:r>
              <a:rPr spc="26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performed</a:t>
            </a:r>
            <a:r>
              <a:rPr spc="240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by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drawing</a:t>
            </a:r>
            <a:r>
              <a:rPr spc="30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baseline</a:t>
            </a:r>
            <a:r>
              <a:rPr spc="300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serum</a:t>
            </a:r>
            <a:r>
              <a:rPr spc="34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TSH</a:t>
            </a:r>
            <a:r>
              <a:rPr spc="310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concentration</a:t>
            </a:r>
            <a:r>
              <a:rPr spc="34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and</a:t>
            </a:r>
            <a:r>
              <a:rPr spc="31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then </a:t>
            </a:r>
            <a:r>
              <a:rPr spc="-58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administer</a:t>
            </a:r>
            <a:r>
              <a:rPr spc="229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approximately</a:t>
            </a:r>
            <a:r>
              <a:rPr spc="2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200-400</a:t>
            </a:r>
            <a:r>
              <a:rPr spc="305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microgram</a:t>
            </a:r>
            <a:r>
              <a:rPr spc="340" dirty="0">
                <a:solidFill>
                  <a:srgbClr val="000000"/>
                </a:solidFill>
              </a:rPr>
              <a:t> </a:t>
            </a:r>
            <a:r>
              <a:rPr spc="-40" dirty="0">
                <a:solidFill>
                  <a:srgbClr val="000000"/>
                </a:solidFill>
              </a:rPr>
              <a:t>of</a:t>
            </a:r>
            <a:r>
              <a:rPr spc="335" dirty="0">
                <a:solidFill>
                  <a:srgbClr val="000000"/>
                </a:solidFill>
              </a:rPr>
              <a:t> </a:t>
            </a:r>
            <a:r>
              <a:rPr spc="-15" dirty="0">
                <a:solidFill>
                  <a:srgbClr val="000000"/>
                </a:solidFill>
              </a:rPr>
              <a:t>TRH</a:t>
            </a:r>
            <a:r>
              <a:rPr spc="315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by</a:t>
            </a:r>
            <a:r>
              <a:rPr spc="2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iv</a:t>
            </a:r>
            <a:r>
              <a:rPr spc="30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over</a:t>
            </a:r>
            <a:r>
              <a:rPr spc="21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30</a:t>
            </a:r>
            <a:r>
              <a:rPr spc="30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–</a:t>
            </a:r>
          </a:p>
          <a:p>
            <a:pPr marL="832485">
              <a:lnSpc>
                <a:spcPct val="100000"/>
              </a:lnSpc>
              <a:spcBef>
                <a:spcPts val="50"/>
              </a:spcBef>
              <a:tabLst>
                <a:tab pos="1289685" algn="l"/>
              </a:tabLst>
            </a:pPr>
            <a:r>
              <a:rPr spc="-5" dirty="0">
                <a:solidFill>
                  <a:srgbClr val="000000"/>
                </a:solidFill>
              </a:rPr>
              <a:t>60	</a:t>
            </a:r>
            <a:r>
              <a:rPr spc="-10" dirty="0">
                <a:solidFill>
                  <a:srgbClr val="000000"/>
                </a:solidFill>
              </a:rPr>
              <a:t>seconds.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Then</a:t>
            </a:r>
            <a:r>
              <a:rPr spc="-6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TSH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concentration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drawn</a:t>
            </a:r>
            <a:r>
              <a:rPr spc="10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at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30</a:t>
            </a:r>
            <a:r>
              <a:rPr spc="-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– </a:t>
            </a:r>
            <a:r>
              <a:rPr spc="-5" dirty="0">
                <a:solidFill>
                  <a:srgbClr val="000000"/>
                </a:solidFill>
              </a:rPr>
              <a:t>60</a:t>
            </a:r>
            <a:r>
              <a:rPr spc="80" dirty="0">
                <a:solidFill>
                  <a:srgbClr val="000000"/>
                </a:solidFill>
              </a:rPr>
              <a:t> </a:t>
            </a:r>
            <a:r>
              <a:rPr spc="5" dirty="0">
                <a:solidFill>
                  <a:srgbClr val="000000"/>
                </a:solidFill>
              </a:rPr>
              <a:t>minutes</a:t>
            </a:r>
          </a:p>
        </p:txBody>
      </p:sp>
      <p:sp>
        <p:nvSpPr>
          <p:cNvPr id="7" name="object 7"/>
          <p:cNvSpPr/>
          <p:nvPr/>
        </p:nvSpPr>
        <p:spPr>
          <a:xfrm>
            <a:off x="766762" y="4804155"/>
            <a:ext cx="10668000" cy="0"/>
          </a:xfrm>
          <a:custGeom>
            <a:avLst/>
            <a:gdLst/>
            <a:ahLst/>
            <a:cxnLst/>
            <a:rect l="l" t="t" r="r" b="b"/>
            <a:pathLst>
              <a:path w="10668000">
                <a:moveTo>
                  <a:pt x="0" y="0"/>
                </a:moveTo>
                <a:lnTo>
                  <a:pt x="10667936" y="0"/>
                </a:lnTo>
              </a:path>
            </a:pathLst>
          </a:custGeom>
          <a:ln w="93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0" name="object 10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19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14826" y="557149"/>
            <a:ext cx="186118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14" name="object 14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20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83664" y="1368424"/>
            <a:ext cx="503491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spc="-25" dirty="0">
                <a:latin typeface="Times New Roman"/>
                <a:cs typeface="Times New Roman"/>
              </a:rPr>
              <a:t>Assess</a:t>
            </a:r>
            <a:r>
              <a:rPr sz="2400" b="1" spc="95" dirty="0">
                <a:latin typeface="Times New Roman"/>
                <a:cs typeface="Times New Roman"/>
              </a:rPr>
              <a:t> </a:t>
            </a:r>
            <a:r>
              <a:rPr sz="2400" b="1" spc="-15" dirty="0">
                <a:latin typeface="Times New Roman"/>
                <a:cs typeface="Times New Roman"/>
              </a:rPr>
              <a:t>inherent</a:t>
            </a:r>
            <a:r>
              <a:rPr sz="2400" b="1" spc="-6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thyroid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gland</a:t>
            </a:r>
            <a:r>
              <a:rPr sz="2400" b="1" spc="45" dirty="0">
                <a:latin typeface="Times New Roman"/>
                <a:cs typeface="Times New Roman"/>
              </a:rPr>
              <a:t> </a:t>
            </a:r>
            <a:r>
              <a:rPr sz="2400" b="1" spc="15" dirty="0">
                <a:latin typeface="Times New Roman"/>
                <a:cs typeface="Times New Roman"/>
              </a:rPr>
              <a:t>function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02121" y="2332037"/>
            <a:ext cx="48005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07606" y="2332037"/>
            <a:ext cx="10337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800" algn="l"/>
              </a:tabLst>
            </a:pP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94369" y="2332037"/>
            <a:ext cx="25031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8950" algn="l"/>
                <a:tab pos="1403350" algn="l"/>
              </a:tabLst>
            </a:pP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	a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	i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ic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93645" y="2332037"/>
            <a:ext cx="4011929" cy="75374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1995170" algn="l"/>
                <a:tab pos="3100705" algn="l"/>
              </a:tabLst>
            </a:pP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oa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ive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	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k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  </a:t>
            </a:r>
            <a:r>
              <a:rPr sz="2400" b="1" spc="95" dirty="0">
                <a:solidFill>
                  <a:srgbClr val="000099"/>
                </a:solidFill>
                <a:latin typeface="Times New Roman"/>
                <a:cs typeface="Times New Roman"/>
              </a:rPr>
              <a:t>f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un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ion</a:t>
            </a:r>
            <a:r>
              <a:rPr sz="2400" b="1" spc="-1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oid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gla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17409" y="3428682"/>
            <a:ext cx="12287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reference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90051" y="3428682"/>
            <a:ext cx="216217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8685" algn="l"/>
              </a:tabLst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range	should</a:t>
            </a:r>
            <a:r>
              <a:rPr sz="2400" b="1" spc="-1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93645" y="3428682"/>
            <a:ext cx="5022850" cy="75438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  <a:tabLst>
                <a:tab pos="841375" algn="l"/>
                <a:tab pos="1537335" algn="l"/>
                <a:tab pos="1938020" algn="l"/>
                <a:tab pos="2585720" algn="l"/>
                <a:tab pos="3872865" algn="l"/>
                <a:tab pos="4597400" algn="l"/>
              </a:tabLst>
            </a:pP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	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	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	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p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c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100" dirty="0">
                <a:solidFill>
                  <a:srgbClr val="000099"/>
                </a:solidFill>
                <a:latin typeface="Times New Roman"/>
                <a:cs typeface="Times New Roman"/>
              </a:rPr>
              <a:t>f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c	a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	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  adjusted</a:t>
            </a:r>
            <a:r>
              <a:rPr sz="2400" b="1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based</a:t>
            </a:r>
            <a:r>
              <a:rPr sz="2400" b="1" spc="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on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local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population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3645" y="4525327"/>
            <a:ext cx="605917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This</a:t>
            </a:r>
            <a:r>
              <a:rPr sz="24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test</a:t>
            </a:r>
            <a:r>
              <a:rPr sz="2400" b="1" spc="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indirect</a:t>
            </a: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measure</a:t>
            </a:r>
            <a:r>
              <a:rPr sz="2400" b="1" spc="7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activity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19879" y="405066"/>
            <a:ext cx="186055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17319" y="1167828"/>
            <a:ext cx="8218170" cy="2218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2773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Subject</a:t>
            </a:r>
            <a:r>
              <a:rPr sz="2400" b="1" spc="-13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with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normal</a:t>
            </a:r>
            <a:r>
              <a:rPr sz="2400" b="1" spc="-7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 gland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69900" algn="l"/>
                <a:tab pos="774700" algn="l"/>
                <a:tab pos="1537970" algn="l"/>
                <a:tab pos="1947545" algn="l"/>
                <a:tab pos="2786380" algn="l"/>
                <a:tab pos="3710940" algn="l"/>
                <a:tab pos="4654550" algn="l"/>
                <a:tab pos="5007610" algn="l"/>
                <a:tab pos="6370955" algn="l"/>
                <a:tab pos="7143115" algn="l"/>
                <a:tab pos="7447280" algn="l"/>
              </a:tabLst>
            </a:pPr>
            <a:r>
              <a:rPr sz="2400" b="1" dirty="0">
                <a:latin typeface="Times New Roman"/>
                <a:cs typeface="Times New Roman"/>
              </a:rPr>
              <a:t>12	–	</a:t>
            </a:r>
            <a:r>
              <a:rPr sz="2400" b="1" spc="-5" dirty="0">
                <a:latin typeface="Times New Roman"/>
                <a:cs typeface="Times New Roman"/>
              </a:rPr>
              <a:t>20%	of	</a:t>
            </a:r>
            <a:r>
              <a:rPr sz="2400" b="1" dirty="0">
                <a:latin typeface="Times New Roman"/>
                <a:cs typeface="Times New Roman"/>
              </a:rPr>
              <a:t>radio	active	</a:t>
            </a:r>
            <a:r>
              <a:rPr sz="2400" b="1" spc="5" dirty="0">
                <a:latin typeface="Times New Roman"/>
                <a:cs typeface="Times New Roman"/>
              </a:rPr>
              <a:t>iodine	</a:t>
            </a:r>
            <a:r>
              <a:rPr sz="2400" b="1" dirty="0">
                <a:latin typeface="Times New Roman"/>
                <a:cs typeface="Times New Roman"/>
              </a:rPr>
              <a:t>is	</a:t>
            </a:r>
            <a:r>
              <a:rPr sz="2400" b="1" spc="-10" dirty="0">
                <a:latin typeface="Times New Roman"/>
                <a:cs typeface="Times New Roman"/>
              </a:rPr>
              <a:t>absorbed	</a:t>
            </a:r>
            <a:r>
              <a:rPr sz="2400" b="1" spc="20" dirty="0">
                <a:latin typeface="Times New Roman"/>
                <a:cs typeface="Times New Roman"/>
              </a:rPr>
              <a:t>after	</a:t>
            </a:r>
            <a:r>
              <a:rPr sz="2400" b="1" dirty="0">
                <a:latin typeface="Times New Roman"/>
                <a:cs typeface="Times New Roman"/>
              </a:rPr>
              <a:t>6	hours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5"/>
              </a:spcBef>
              <a:tabLst>
                <a:tab pos="327025" algn="l"/>
                <a:tab pos="584200" algn="l"/>
                <a:tab pos="1346835" algn="l"/>
                <a:tab pos="1766570" algn="l"/>
                <a:tab pos="2614930" algn="l"/>
                <a:tab pos="3539490" algn="l"/>
                <a:tab pos="4492625" algn="l"/>
                <a:tab pos="4855210" algn="l"/>
                <a:tab pos="6208395" algn="l"/>
                <a:tab pos="6999605" algn="l"/>
                <a:tab pos="7457440" algn="l"/>
              </a:tabLst>
            </a:pPr>
            <a:r>
              <a:rPr sz="2400" b="1" dirty="0">
                <a:latin typeface="Times New Roman"/>
                <a:cs typeface="Times New Roman"/>
              </a:rPr>
              <a:t>5	-	</a:t>
            </a:r>
            <a:r>
              <a:rPr sz="2400" b="1" spc="-5" dirty="0">
                <a:latin typeface="Times New Roman"/>
                <a:cs typeface="Times New Roman"/>
              </a:rPr>
              <a:t>25</a:t>
            </a:r>
            <a:r>
              <a:rPr sz="2400" b="1" dirty="0">
                <a:latin typeface="Times New Roman"/>
                <a:cs typeface="Times New Roman"/>
              </a:rPr>
              <a:t>%	of	</a:t>
            </a:r>
            <a:r>
              <a:rPr sz="2400" b="1" spc="-20" dirty="0">
                <a:latin typeface="Times New Roman"/>
                <a:cs typeface="Times New Roman"/>
              </a:rPr>
              <a:t>r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r>
              <a:rPr sz="2400" b="1" spc="15" dirty="0">
                <a:latin typeface="Times New Roman"/>
                <a:cs typeface="Times New Roman"/>
              </a:rPr>
              <a:t>d</a:t>
            </a:r>
            <a:r>
              <a:rPr sz="2400" b="1" spc="5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o	a</a:t>
            </a:r>
            <a:r>
              <a:rPr sz="2400" b="1" spc="-20" dirty="0">
                <a:latin typeface="Times New Roman"/>
                <a:cs typeface="Times New Roman"/>
              </a:rPr>
              <a:t>c</a:t>
            </a:r>
            <a:r>
              <a:rPr sz="2400" b="1" spc="25" dirty="0">
                <a:latin typeface="Times New Roman"/>
                <a:cs typeface="Times New Roman"/>
              </a:rPr>
              <a:t>t</a:t>
            </a:r>
            <a:r>
              <a:rPr sz="2400" b="1" spc="5" dirty="0">
                <a:latin typeface="Times New Roman"/>
                <a:cs typeface="Times New Roman"/>
              </a:rPr>
              <a:t>i</a:t>
            </a:r>
            <a:r>
              <a:rPr sz="2400" b="1" spc="-5" dirty="0">
                <a:latin typeface="Times New Roman"/>
                <a:cs typeface="Times New Roman"/>
              </a:rPr>
              <a:t>v</a:t>
            </a:r>
            <a:r>
              <a:rPr sz="2400" b="1" dirty="0">
                <a:latin typeface="Times New Roman"/>
                <a:cs typeface="Times New Roman"/>
              </a:rPr>
              <a:t>e	</a:t>
            </a:r>
            <a:r>
              <a:rPr sz="2400" b="1" spc="5" dirty="0">
                <a:latin typeface="Times New Roman"/>
                <a:cs typeface="Times New Roman"/>
              </a:rPr>
              <a:t>i</a:t>
            </a:r>
            <a:r>
              <a:rPr sz="2400" b="1" spc="-5" dirty="0">
                <a:latin typeface="Times New Roman"/>
                <a:cs typeface="Times New Roman"/>
              </a:rPr>
              <a:t>o</a:t>
            </a:r>
            <a:r>
              <a:rPr sz="2400" b="1" spc="15" dirty="0">
                <a:latin typeface="Times New Roman"/>
                <a:cs typeface="Times New Roman"/>
              </a:rPr>
              <a:t>d</a:t>
            </a:r>
            <a:r>
              <a:rPr sz="2400" b="1" spc="5" dirty="0">
                <a:latin typeface="Times New Roman"/>
                <a:cs typeface="Times New Roman"/>
              </a:rPr>
              <a:t>i</a:t>
            </a:r>
            <a:r>
              <a:rPr sz="2400" b="1" spc="10" dirty="0">
                <a:latin typeface="Times New Roman"/>
                <a:cs typeface="Times New Roman"/>
              </a:rPr>
              <a:t>n</a:t>
            </a:r>
            <a:r>
              <a:rPr sz="2400" b="1" dirty="0">
                <a:latin typeface="Times New Roman"/>
                <a:cs typeface="Times New Roman"/>
              </a:rPr>
              <a:t>e	</a:t>
            </a:r>
            <a:r>
              <a:rPr sz="2400" b="1" spc="5" dirty="0">
                <a:latin typeface="Times New Roman"/>
                <a:cs typeface="Times New Roman"/>
              </a:rPr>
              <a:t>i</a:t>
            </a:r>
            <a:r>
              <a:rPr sz="2400" b="1" dirty="0">
                <a:latin typeface="Times New Roman"/>
                <a:cs typeface="Times New Roman"/>
              </a:rPr>
              <a:t>s	</a:t>
            </a:r>
            <a:r>
              <a:rPr sz="2400" b="1" spc="-5" dirty="0">
                <a:latin typeface="Times New Roman"/>
                <a:cs typeface="Times New Roman"/>
              </a:rPr>
              <a:t>a</a:t>
            </a:r>
            <a:r>
              <a:rPr sz="2400" b="1" spc="15" dirty="0">
                <a:latin typeface="Times New Roman"/>
                <a:cs typeface="Times New Roman"/>
              </a:rPr>
              <a:t>b</a:t>
            </a:r>
            <a:r>
              <a:rPr sz="2400" b="1" spc="-35" dirty="0">
                <a:latin typeface="Times New Roman"/>
                <a:cs typeface="Times New Roman"/>
              </a:rPr>
              <a:t>s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-20" dirty="0">
                <a:latin typeface="Times New Roman"/>
                <a:cs typeface="Times New Roman"/>
              </a:rPr>
              <a:t>r</a:t>
            </a:r>
            <a:r>
              <a:rPr sz="2400" b="1" spc="10" dirty="0">
                <a:latin typeface="Times New Roman"/>
                <a:cs typeface="Times New Roman"/>
              </a:rPr>
              <a:t>b</a:t>
            </a:r>
            <a:r>
              <a:rPr sz="2400" b="1" spc="-20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d	a</a:t>
            </a:r>
            <a:r>
              <a:rPr sz="2400" b="1" spc="100" dirty="0">
                <a:latin typeface="Times New Roman"/>
                <a:cs typeface="Times New Roman"/>
              </a:rPr>
              <a:t>f</a:t>
            </a:r>
            <a:r>
              <a:rPr sz="2400" b="1" spc="20" dirty="0">
                <a:latin typeface="Times New Roman"/>
                <a:cs typeface="Times New Roman"/>
              </a:rPr>
              <a:t>t</a:t>
            </a:r>
            <a:r>
              <a:rPr sz="2400" b="1" spc="-15" dirty="0">
                <a:latin typeface="Times New Roman"/>
                <a:cs typeface="Times New Roman"/>
              </a:rPr>
              <a:t>e</a:t>
            </a:r>
            <a:r>
              <a:rPr sz="2400" b="1" dirty="0">
                <a:latin typeface="Times New Roman"/>
                <a:cs typeface="Times New Roman"/>
              </a:rPr>
              <a:t>r	24	</a:t>
            </a:r>
            <a:r>
              <a:rPr sz="2400" b="1" spc="10" dirty="0">
                <a:latin typeface="Times New Roman"/>
                <a:cs typeface="Times New Roman"/>
              </a:rPr>
              <a:t>h</a:t>
            </a:r>
            <a:r>
              <a:rPr sz="2400" b="1" dirty="0">
                <a:latin typeface="Times New Roman"/>
                <a:cs typeface="Times New Roman"/>
              </a:rPr>
              <a:t>o</a:t>
            </a:r>
            <a:r>
              <a:rPr sz="2400" b="1" spc="10" dirty="0">
                <a:latin typeface="Times New Roman"/>
                <a:cs typeface="Times New Roman"/>
              </a:rPr>
              <a:t>u</a:t>
            </a:r>
            <a:r>
              <a:rPr sz="2400" b="1" spc="-15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21</a:t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43679" y="328294"/>
            <a:ext cx="1859914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85" dirty="0"/>
              <a:t> </a:t>
            </a:r>
            <a:r>
              <a:rPr spc="-15" dirty="0"/>
              <a:t>tests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" name="object 8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22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66201" y="2655506"/>
            <a:ext cx="5391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2264" y="837269"/>
            <a:ext cx="6628765" cy="25438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Increased</a:t>
            </a:r>
            <a:r>
              <a:rPr sz="2400" b="1" spc="1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radio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active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iodine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uptake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noted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in:</a:t>
            </a:r>
            <a:endParaRPr sz="2400">
              <a:latin typeface="Times New Roman"/>
              <a:cs typeface="Times New Roman"/>
            </a:endParaRPr>
          </a:p>
          <a:p>
            <a:pPr marL="88900" marR="4321175">
              <a:lnSpc>
                <a:spcPct val="114700"/>
              </a:lnSpc>
              <a:spcBef>
                <a:spcPts val="375"/>
              </a:spcBef>
            </a:pP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Thyrotoxicosis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 Iodine</a:t>
            </a:r>
            <a:r>
              <a:rPr sz="2400" b="1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deficiency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Post</a:t>
            </a:r>
            <a:r>
              <a:rPr sz="2400" b="1" spc="-6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thyroiditis</a:t>
            </a:r>
            <a:endParaRPr sz="2400">
              <a:latin typeface="Times New Roman"/>
              <a:cs typeface="Times New Roman"/>
            </a:endParaRPr>
          </a:p>
          <a:p>
            <a:pPr marL="88900" marR="5080">
              <a:lnSpc>
                <a:spcPts val="2630"/>
              </a:lnSpc>
              <a:spcBef>
                <a:spcPts val="645"/>
              </a:spcBef>
              <a:tabLst>
                <a:tab pos="1918970" algn="l"/>
                <a:tab pos="3272154" algn="l"/>
                <a:tab pos="4149090" algn="l"/>
                <a:tab pos="5360035" algn="l"/>
              </a:tabLst>
            </a:pP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W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w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a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l	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b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	a</a:t>
            </a:r>
            <a:r>
              <a:rPr sz="2400" b="1" spc="100" dirty="0">
                <a:solidFill>
                  <a:srgbClr val="000099"/>
                </a:solidFill>
                <a:latin typeface="Times New Roman"/>
                <a:cs typeface="Times New Roman"/>
              </a:rPr>
              <a:t>f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r	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2400" b="1" spc="-9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oid	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m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n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e/  thyroid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drug</a:t>
            </a:r>
            <a:r>
              <a:rPr sz="24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therapy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88845" y="3431857"/>
            <a:ext cx="9116060" cy="179895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Decreased</a:t>
            </a:r>
            <a:r>
              <a:rPr sz="2400" b="1" spc="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radio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active</a:t>
            </a:r>
            <a:r>
              <a:rPr sz="2400" b="1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iodine</a:t>
            </a:r>
            <a:r>
              <a:rPr sz="24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uptake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noted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in:</a:t>
            </a:r>
            <a:endParaRPr sz="24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800"/>
              </a:spcBef>
              <a:tabLst>
                <a:tab pos="2414270" algn="l"/>
              </a:tabLst>
            </a:pP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Acute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thyroiditis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Euthyroid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patients</a:t>
            </a:r>
            <a:endParaRPr sz="2400">
              <a:latin typeface="Times New Roman"/>
              <a:cs typeface="Times New Roman"/>
            </a:endParaRPr>
          </a:p>
          <a:p>
            <a:pPr marL="88900" marR="5080">
              <a:lnSpc>
                <a:spcPct val="112100"/>
              </a:lnSpc>
              <a:spcBef>
                <a:spcPts val="150"/>
              </a:spcBef>
              <a:tabLst>
                <a:tab pos="2023745" algn="l"/>
                <a:tab pos="6456045" algn="l"/>
              </a:tabLst>
            </a:pP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Patients</a:t>
            </a:r>
            <a:r>
              <a:rPr sz="2400" b="1" spc="-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on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exogenous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thyroid</a:t>
            </a:r>
            <a:r>
              <a:rPr sz="24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hormone</a:t>
            </a:r>
            <a:r>
              <a:rPr sz="24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therapy	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Patients</a:t>
            </a:r>
            <a:r>
              <a:rPr sz="2400" b="1" spc="-1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taking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anti-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10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drugs	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5060" y="557149"/>
            <a:ext cx="186118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20" dirty="0"/>
              <a:t>Thyroid</a:t>
            </a:r>
            <a:r>
              <a:rPr spc="100" dirty="0"/>
              <a:t> </a:t>
            </a:r>
            <a:r>
              <a:rPr spc="-15" dirty="0"/>
              <a:t>tests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23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9864" y="1244282"/>
            <a:ext cx="9521825" cy="4148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Detect</a:t>
            </a:r>
            <a:r>
              <a:rPr sz="2400" b="1" spc="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antibodies</a:t>
            </a:r>
            <a:r>
              <a:rPr sz="2400" b="1" spc="-155" dirty="0">
                <a:latin typeface="Times New Roman"/>
                <a:cs typeface="Times New Roman"/>
              </a:rPr>
              <a:t> </a:t>
            </a:r>
            <a:r>
              <a:rPr sz="2400" b="1" spc="10" dirty="0">
                <a:latin typeface="Times New Roman"/>
                <a:cs typeface="Times New Roman"/>
              </a:rPr>
              <a:t>to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thyroid</a:t>
            </a:r>
            <a:r>
              <a:rPr sz="2400" b="1" spc="1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tissue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latin typeface="Times New Roman"/>
                <a:cs typeface="Times New Roman"/>
              </a:rPr>
              <a:t>(Anti</a:t>
            </a:r>
            <a:r>
              <a:rPr sz="2400" b="1" spc="-70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thyroid</a:t>
            </a:r>
            <a:r>
              <a:rPr sz="2400" b="1" spc="13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antibodies)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622300" marR="60960" algn="just">
              <a:lnSpc>
                <a:spcPts val="2630"/>
              </a:lnSpc>
            </a:pP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Found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in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Hashimoto’s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thyroiditis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(95%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 patients) and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Grave’s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disease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(55%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patients)</a:t>
            </a:r>
            <a:endParaRPr sz="2400">
              <a:latin typeface="Times New Roman"/>
              <a:cs typeface="Times New Roman"/>
            </a:endParaRPr>
          </a:p>
          <a:p>
            <a:pPr marL="622935" algn="just">
              <a:lnSpc>
                <a:spcPct val="100000"/>
              </a:lnSpc>
              <a:spcBef>
                <a:spcPts val="1580"/>
              </a:spcBef>
            </a:pP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Adults</a:t>
            </a:r>
            <a:r>
              <a:rPr sz="2400" b="1" spc="-1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without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thyroid</a:t>
            </a:r>
            <a:r>
              <a:rPr sz="2400" b="1" spc="9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disease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(10%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of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adults)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500">
              <a:latin typeface="Times New Roman"/>
              <a:cs typeface="Times New Roman"/>
            </a:endParaRPr>
          </a:p>
          <a:p>
            <a:pPr marL="622935" marR="306705" algn="just">
              <a:lnSpc>
                <a:spcPts val="2630"/>
              </a:lnSpc>
            </a:pP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In</a:t>
            </a:r>
            <a:r>
              <a:rPr sz="2400" b="1" spc="-5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Grave’s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disease,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 caused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by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antibodies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activating</a:t>
            </a:r>
            <a:r>
              <a:rPr sz="2400" b="1" spc="-14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TSH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receptors</a:t>
            </a:r>
            <a:endParaRPr sz="2400">
              <a:latin typeface="Times New Roman"/>
              <a:cs typeface="Times New Roman"/>
            </a:endParaRPr>
          </a:p>
          <a:p>
            <a:pPr marL="622935" marR="5080" algn="just">
              <a:lnSpc>
                <a:spcPct val="91300"/>
              </a:lnSpc>
              <a:spcBef>
                <a:spcPts val="925"/>
              </a:spcBef>
            </a:pPr>
            <a:r>
              <a:rPr sz="2400" b="1" spc="-55" dirty="0">
                <a:solidFill>
                  <a:srgbClr val="000099"/>
                </a:solidFill>
                <a:latin typeface="Times New Roman"/>
                <a:cs typeface="Times New Roman"/>
              </a:rPr>
              <a:t>In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thyroiditis, hypothyroidism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is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caused </a:t>
            </a:r>
            <a:r>
              <a:rPr sz="2400" b="1" spc="45" dirty="0">
                <a:solidFill>
                  <a:srgbClr val="000099"/>
                </a:solidFill>
                <a:latin typeface="Times New Roman"/>
                <a:cs typeface="Times New Roman"/>
              </a:rPr>
              <a:t>by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antibodies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competitively </a:t>
            </a:r>
            <a:r>
              <a:rPr sz="2400" b="1" spc="-58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binding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to </a:t>
            </a:r>
            <a:r>
              <a:rPr sz="24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TSH </a:t>
            </a:r>
            <a:r>
              <a:rPr sz="24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receptors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thus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blocking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TSH </a:t>
            </a:r>
            <a:r>
              <a:rPr sz="2400" b="1" dirty="0">
                <a:solidFill>
                  <a:srgbClr val="000099"/>
                </a:solidFill>
                <a:latin typeface="Times New Roman"/>
                <a:cs typeface="Times New Roman"/>
              </a:rPr>
              <a:t>from </a:t>
            </a:r>
            <a:r>
              <a:rPr sz="24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eliciting </a:t>
            </a:r>
            <a:r>
              <a:rPr sz="2400" b="1" spc="10" dirty="0">
                <a:solidFill>
                  <a:srgbClr val="000099"/>
                </a:solidFill>
                <a:latin typeface="Times New Roman"/>
                <a:cs typeface="Times New Roman"/>
              </a:rPr>
              <a:t>the </a:t>
            </a:r>
            <a:r>
              <a:rPr sz="24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99"/>
                </a:solidFill>
                <a:latin typeface="Times New Roman"/>
                <a:cs typeface="Times New Roman"/>
              </a:rPr>
              <a:t>response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23</a:t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7920" y="252412"/>
            <a:ext cx="139065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-30" dirty="0"/>
              <a:t>S</a:t>
            </a:r>
            <a:r>
              <a:rPr spc="45" dirty="0"/>
              <a:t>u</a:t>
            </a:r>
            <a:r>
              <a:rPr spc="35" dirty="0"/>
              <a:t>m</a:t>
            </a:r>
            <a:r>
              <a:rPr spc="30" dirty="0"/>
              <a:t>m</a:t>
            </a:r>
            <a:r>
              <a:rPr spc="-20" dirty="0"/>
              <a:t>a</a:t>
            </a:r>
            <a:r>
              <a:rPr spc="-15" dirty="0"/>
              <a:t>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41245" y="1472882"/>
            <a:ext cx="7461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Disease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3664" y="2312098"/>
            <a:ext cx="16249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Hypothyroidism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3664" y="3271456"/>
            <a:ext cx="172021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Hyperthyroidism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3664" y="4142803"/>
            <a:ext cx="11728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3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tox</a:t>
            </a:r>
            <a:r>
              <a:rPr sz="18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ic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18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30947" y="5049139"/>
            <a:ext cx="1457960" cy="57658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79400" marR="5080" indent="-267335">
              <a:lnSpc>
                <a:spcPct val="100800"/>
              </a:lnSpc>
              <a:spcBef>
                <a:spcPts val="80"/>
              </a:spcBef>
            </a:pP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18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18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y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o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d</a:t>
            </a:r>
            <a:r>
              <a:rPr sz="1800" b="1" spc="-9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ic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k  </a:t>
            </a:r>
            <a:r>
              <a:rPr sz="1800" b="1" spc="-20" dirty="0">
                <a:solidFill>
                  <a:srgbClr val="000099"/>
                </a:solidFill>
                <a:latin typeface="Times New Roman"/>
                <a:cs typeface="Times New Roman"/>
              </a:rPr>
              <a:t>syndrome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63644" y="1082103"/>
            <a:ext cx="635635" cy="8629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3175" algn="ctr">
              <a:lnSpc>
                <a:spcPct val="102499"/>
              </a:lnSpc>
              <a:spcBef>
                <a:spcPts val="45"/>
              </a:spcBef>
            </a:pPr>
            <a:r>
              <a:rPr sz="18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Total </a:t>
            </a:r>
            <a:r>
              <a:rPr sz="18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18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er</a:t>
            </a:r>
            <a:r>
              <a:rPr sz="18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m  </a:t>
            </a:r>
            <a:r>
              <a:rPr sz="18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60440" y="1158303"/>
            <a:ext cx="635635" cy="8629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22860" algn="ctr">
              <a:lnSpc>
                <a:spcPct val="102499"/>
              </a:lnSpc>
              <a:spcBef>
                <a:spcPts val="45"/>
              </a:spcBef>
            </a:pPr>
            <a:r>
              <a:rPr sz="1800" b="1" spc="-45" dirty="0">
                <a:solidFill>
                  <a:srgbClr val="000099"/>
                </a:solidFill>
                <a:latin typeface="Times New Roman"/>
                <a:cs typeface="Times New Roman"/>
              </a:rPr>
              <a:t>Total </a:t>
            </a:r>
            <a:r>
              <a:rPr sz="18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1800" b="1" spc="25" dirty="0">
                <a:solidFill>
                  <a:srgbClr val="000099"/>
                </a:solidFill>
                <a:latin typeface="Times New Roman"/>
                <a:cs typeface="Times New Roman"/>
              </a:rPr>
              <a:t>r</a:t>
            </a:r>
            <a:r>
              <a:rPr sz="18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u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m  </a:t>
            </a:r>
            <a:r>
              <a:rPr sz="18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5083" y="993491"/>
            <a:ext cx="689610" cy="89408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270"/>
              </a:spcBef>
            </a:pPr>
            <a:r>
              <a:rPr sz="1800" b="1" spc="-80" dirty="0">
                <a:solidFill>
                  <a:srgbClr val="000099"/>
                </a:solidFill>
                <a:latin typeface="Times New Roman"/>
                <a:cs typeface="Times New Roman"/>
              </a:rPr>
              <a:t>T3</a:t>
            </a:r>
            <a:endParaRPr sz="1800">
              <a:latin typeface="Times New Roman"/>
              <a:cs typeface="Times New Roman"/>
            </a:endParaRPr>
          </a:p>
          <a:p>
            <a:pPr marL="15240" algn="ctr">
              <a:lnSpc>
                <a:spcPct val="100000"/>
              </a:lnSpc>
              <a:spcBef>
                <a:spcPts val="170"/>
              </a:spcBef>
            </a:pPr>
            <a:r>
              <a:rPr sz="1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resin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uptake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82000" y="964889"/>
            <a:ext cx="558800" cy="94234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420"/>
              </a:spcBef>
            </a:pPr>
            <a:r>
              <a:rPr sz="1800" b="1" spc="15" dirty="0">
                <a:solidFill>
                  <a:srgbClr val="000099"/>
                </a:solidFill>
                <a:latin typeface="Times New Roman"/>
                <a:cs typeface="Times New Roman"/>
              </a:rPr>
              <a:t>Free</a:t>
            </a:r>
            <a:endParaRPr sz="1800">
              <a:latin typeface="Times New Roman"/>
              <a:cs typeface="Times New Roman"/>
            </a:endParaRPr>
          </a:p>
          <a:p>
            <a:pPr marL="107950">
              <a:lnSpc>
                <a:spcPct val="100000"/>
              </a:lnSpc>
              <a:spcBef>
                <a:spcPts val="320"/>
              </a:spcBef>
            </a:pPr>
            <a:r>
              <a:rPr sz="1800" b="1" spc="-40" dirty="0">
                <a:solidFill>
                  <a:srgbClr val="000099"/>
                </a:solidFill>
                <a:latin typeface="Times New Roman"/>
                <a:cs typeface="Times New Roman"/>
              </a:rPr>
              <a:t>T4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i</a:t>
            </a:r>
            <a:r>
              <a:rPr sz="1800" b="1" spc="-35" dirty="0">
                <a:solidFill>
                  <a:srgbClr val="000099"/>
                </a:solidFill>
                <a:latin typeface="Times New Roman"/>
                <a:cs typeface="Times New Roman"/>
              </a:rPr>
              <a:t>nd</a:t>
            </a:r>
            <a:r>
              <a:rPr sz="1800" b="1" spc="20" dirty="0">
                <a:solidFill>
                  <a:srgbClr val="000099"/>
                </a:solidFill>
                <a:latin typeface="Times New Roman"/>
                <a:cs typeface="Times New Roman"/>
              </a:rPr>
              <a:t>e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x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79280" y="1082103"/>
            <a:ext cx="1395730" cy="86296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 algn="ctr">
              <a:lnSpc>
                <a:spcPct val="102499"/>
              </a:lnSpc>
              <a:spcBef>
                <a:spcPts val="45"/>
              </a:spcBef>
            </a:pPr>
            <a:r>
              <a:rPr sz="1800" b="1" spc="-10" dirty="0">
                <a:solidFill>
                  <a:srgbClr val="000099"/>
                </a:solidFill>
                <a:latin typeface="Times New Roman"/>
                <a:cs typeface="Times New Roman"/>
              </a:rPr>
              <a:t>Radio </a:t>
            </a:r>
            <a:r>
              <a:rPr sz="1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activ 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e </a:t>
            </a:r>
            <a:r>
              <a:rPr sz="1800" b="1" spc="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iodine</a:t>
            </a:r>
            <a:r>
              <a:rPr sz="1800" b="1" spc="325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000099"/>
                </a:solidFill>
                <a:latin typeface="Times New Roman"/>
                <a:cs typeface="Times New Roman"/>
              </a:rPr>
              <a:t>uptake </a:t>
            </a:r>
            <a:r>
              <a:rPr sz="1800" b="1" spc="-434" dirty="0">
                <a:solidFill>
                  <a:srgbClr val="00009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000099"/>
                </a:solidFill>
                <a:latin typeface="Times New Roman"/>
                <a:cs typeface="Times New Roman"/>
              </a:rPr>
              <a:t>test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147043" y="1167828"/>
            <a:ext cx="47053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75" dirty="0">
                <a:solidFill>
                  <a:srgbClr val="000099"/>
                </a:solidFill>
                <a:latin typeface="Times New Roman"/>
                <a:cs typeface="Times New Roman"/>
              </a:rPr>
              <a:t>T</a:t>
            </a:r>
            <a:r>
              <a:rPr sz="1800" b="1" spc="-30" dirty="0">
                <a:solidFill>
                  <a:srgbClr val="000099"/>
                </a:solidFill>
                <a:latin typeface="Times New Roman"/>
                <a:cs typeface="Times New Roman"/>
              </a:rPr>
              <a:t>S</a:t>
            </a:r>
            <a:r>
              <a:rPr sz="1800" b="1" dirty="0">
                <a:solidFill>
                  <a:srgbClr val="000099"/>
                </a:solidFill>
                <a:latin typeface="Times New Roman"/>
                <a:cs typeface="Times New Roman"/>
              </a:rPr>
              <a:t>H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1277600" y="1828292"/>
            <a:ext cx="76200" cy="538480"/>
            <a:chOff x="11277600" y="1828292"/>
            <a:chExt cx="76200" cy="538480"/>
          </a:xfrm>
        </p:grpSpPr>
        <p:sp>
          <p:nvSpPr>
            <p:cNvPr id="15" name="object 15"/>
            <p:cNvSpPr/>
            <p:nvPr/>
          </p:nvSpPr>
          <p:spPr>
            <a:xfrm>
              <a:off x="11320526" y="1899793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8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277600" y="1828292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440159" y="1821116"/>
            <a:ext cx="28130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3000" b="1" spc="44" baseline="-12500" dirty="0">
                <a:latin typeface="Times New Roman"/>
                <a:cs typeface="Times New Roman"/>
              </a:rPr>
              <a:t>1</a:t>
            </a:r>
            <a:r>
              <a:rPr sz="1100" b="1" spc="30" dirty="0">
                <a:latin typeface="Times New Roman"/>
                <a:cs typeface="Times New Roman"/>
              </a:rPr>
              <a:t>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591290" y="2660332"/>
            <a:ext cx="605790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000" b="1" spc="45" dirty="0">
                <a:latin typeface="Times New Roman"/>
                <a:cs typeface="Times New Roman"/>
              </a:rPr>
              <a:t>2</a:t>
            </a:r>
            <a:r>
              <a:rPr sz="1650" b="1" spc="67" baseline="25252" dirty="0">
                <a:latin typeface="Times New Roman"/>
                <a:cs typeface="Times New Roman"/>
              </a:rPr>
              <a:t>0</a:t>
            </a:r>
            <a:r>
              <a:rPr sz="2000" b="1" spc="5" dirty="0">
                <a:latin typeface="Times New Roman"/>
                <a:cs typeface="Times New Roman"/>
              </a:rPr>
              <a:t>,</a:t>
            </a:r>
            <a:r>
              <a:rPr sz="2000" b="1" spc="-110" dirty="0">
                <a:latin typeface="Times New Roman"/>
                <a:cs typeface="Times New Roman"/>
              </a:rPr>
              <a:t> </a:t>
            </a:r>
            <a:r>
              <a:rPr sz="2000" b="1" spc="45" dirty="0">
                <a:latin typeface="Times New Roman"/>
                <a:cs typeface="Times New Roman"/>
              </a:rPr>
              <a:t>3</a:t>
            </a:r>
            <a:r>
              <a:rPr sz="1650" b="1" spc="15" baseline="25252" dirty="0">
                <a:latin typeface="Times New Roman"/>
                <a:cs typeface="Times New Roman"/>
              </a:rPr>
              <a:t>0</a:t>
            </a:r>
            <a:endParaRPr sz="1650" baseline="25252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534400" y="3428110"/>
            <a:ext cx="76200" cy="538480"/>
            <a:chOff x="8534400" y="3428110"/>
            <a:chExt cx="76200" cy="538480"/>
          </a:xfrm>
        </p:grpSpPr>
        <p:sp>
          <p:nvSpPr>
            <p:cNvPr id="20" name="object 20"/>
            <p:cNvSpPr/>
            <p:nvPr/>
          </p:nvSpPr>
          <p:spPr>
            <a:xfrm>
              <a:off x="8577326" y="349948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534400" y="34281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943600" y="3428110"/>
            <a:ext cx="76200" cy="538480"/>
            <a:chOff x="5943600" y="3428110"/>
            <a:chExt cx="76200" cy="538480"/>
          </a:xfrm>
        </p:grpSpPr>
        <p:sp>
          <p:nvSpPr>
            <p:cNvPr id="23" name="object 23"/>
            <p:cNvSpPr/>
            <p:nvPr/>
          </p:nvSpPr>
          <p:spPr>
            <a:xfrm>
              <a:off x="5986526" y="349948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943600" y="34281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162800" y="3428110"/>
            <a:ext cx="76200" cy="538480"/>
            <a:chOff x="7162800" y="3428110"/>
            <a:chExt cx="76200" cy="538480"/>
          </a:xfrm>
        </p:grpSpPr>
        <p:sp>
          <p:nvSpPr>
            <p:cNvPr id="26" name="object 26"/>
            <p:cNvSpPr/>
            <p:nvPr/>
          </p:nvSpPr>
          <p:spPr>
            <a:xfrm>
              <a:off x="7205726" y="349948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62800" y="34281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10134600" y="3428110"/>
            <a:ext cx="76200" cy="538480"/>
            <a:chOff x="10134600" y="3428110"/>
            <a:chExt cx="76200" cy="538480"/>
          </a:xfrm>
        </p:grpSpPr>
        <p:sp>
          <p:nvSpPr>
            <p:cNvPr id="29" name="object 29"/>
            <p:cNvSpPr/>
            <p:nvPr/>
          </p:nvSpPr>
          <p:spPr>
            <a:xfrm>
              <a:off x="10177526" y="349948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0134600" y="34281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4495800" y="3428110"/>
            <a:ext cx="76200" cy="538480"/>
            <a:chOff x="4495800" y="3428110"/>
            <a:chExt cx="76200" cy="538480"/>
          </a:xfrm>
        </p:grpSpPr>
        <p:sp>
          <p:nvSpPr>
            <p:cNvPr id="32" name="object 32"/>
            <p:cNvSpPr/>
            <p:nvPr/>
          </p:nvSpPr>
          <p:spPr>
            <a:xfrm>
              <a:off x="4538726" y="349948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5800" y="342811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11353800" y="3280536"/>
            <a:ext cx="152400" cy="605155"/>
            <a:chOff x="11353800" y="3280536"/>
            <a:chExt cx="152400" cy="605155"/>
          </a:xfrm>
        </p:grpSpPr>
        <p:sp>
          <p:nvSpPr>
            <p:cNvPr id="35" name="object 35"/>
            <p:cNvSpPr/>
            <p:nvPr/>
          </p:nvSpPr>
          <p:spPr>
            <a:xfrm>
              <a:off x="11434826" y="3280536"/>
              <a:ext cx="0" cy="533400"/>
            </a:xfrm>
            <a:custGeom>
              <a:avLst/>
              <a:gdLst/>
              <a:ahLst/>
              <a:cxnLst/>
              <a:rect l="l" t="t" r="r" b="b"/>
              <a:pathLst>
                <a:path h="533400">
                  <a:moveTo>
                    <a:pt x="0" y="0"/>
                  </a:moveTo>
                  <a:lnTo>
                    <a:pt x="0" y="533273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1353800" y="3799458"/>
              <a:ext cx="152400" cy="85725"/>
            </a:xfrm>
            <a:custGeom>
              <a:avLst/>
              <a:gdLst/>
              <a:ahLst/>
              <a:cxnLst/>
              <a:rect l="l" t="t" r="r" b="b"/>
              <a:pathLst>
                <a:path w="152400" h="85725">
                  <a:moveTo>
                    <a:pt x="152400" y="0"/>
                  </a:moveTo>
                  <a:lnTo>
                    <a:pt x="0" y="0"/>
                  </a:lnTo>
                  <a:lnTo>
                    <a:pt x="76200" y="85725"/>
                  </a:lnTo>
                  <a:lnTo>
                    <a:pt x="1524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4129404" y="4285932"/>
            <a:ext cx="708660" cy="5765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28600">
              <a:lnSpc>
                <a:spcPct val="100800"/>
              </a:lnSpc>
              <a:spcBef>
                <a:spcPts val="85"/>
              </a:spcBef>
            </a:pPr>
            <a:r>
              <a:rPr sz="1800" b="1" spc="-15" dirty="0">
                <a:latin typeface="Times New Roman"/>
                <a:cs typeface="Times New Roman"/>
              </a:rPr>
              <a:t>No 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25" dirty="0">
                <a:latin typeface="Times New Roman"/>
                <a:cs typeface="Times New Roman"/>
              </a:rPr>
              <a:t>c</a:t>
            </a:r>
            <a:r>
              <a:rPr sz="1800" b="1" spc="-30" dirty="0">
                <a:latin typeface="Times New Roman"/>
                <a:cs typeface="Times New Roman"/>
              </a:rPr>
              <a:t>h</a:t>
            </a:r>
            <a:r>
              <a:rPr sz="1800" b="1" spc="-5" dirty="0">
                <a:latin typeface="Times New Roman"/>
                <a:cs typeface="Times New Roman"/>
              </a:rPr>
              <a:t>a</a:t>
            </a:r>
            <a:r>
              <a:rPr sz="1800" b="1" spc="-25" dirty="0">
                <a:latin typeface="Times New Roman"/>
                <a:cs typeface="Times New Roman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g</a:t>
            </a:r>
            <a:r>
              <a:rPr sz="1800" b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24850" y="4285932"/>
            <a:ext cx="708660" cy="5765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28600">
              <a:lnSpc>
                <a:spcPct val="100800"/>
              </a:lnSpc>
              <a:spcBef>
                <a:spcPts val="85"/>
              </a:spcBef>
            </a:pPr>
            <a:r>
              <a:rPr sz="1800" b="1" spc="-15" dirty="0">
                <a:latin typeface="Times New Roman"/>
                <a:cs typeface="Times New Roman"/>
              </a:rPr>
              <a:t>No 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25" dirty="0">
                <a:latin typeface="Times New Roman"/>
                <a:cs typeface="Times New Roman"/>
              </a:rPr>
              <a:t>c</a:t>
            </a:r>
            <a:r>
              <a:rPr sz="1800" b="1" spc="-25" dirty="0">
                <a:latin typeface="Times New Roman"/>
                <a:cs typeface="Times New Roman"/>
              </a:rPr>
              <a:t>h</a:t>
            </a:r>
            <a:r>
              <a:rPr sz="1800" b="1" spc="-5" dirty="0">
                <a:latin typeface="Times New Roman"/>
                <a:cs typeface="Times New Roman"/>
              </a:rPr>
              <a:t>a</a:t>
            </a:r>
            <a:r>
              <a:rPr sz="1800" b="1" spc="-30" dirty="0">
                <a:latin typeface="Times New Roman"/>
                <a:cs typeface="Times New Roman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g</a:t>
            </a:r>
            <a:r>
              <a:rPr sz="1800" b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99326" y="4291647"/>
            <a:ext cx="708660" cy="577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algn="ctr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latin typeface="Times New Roman"/>
                <a:cs typeface="Times New Roman"/>
              </a:rPr>
              <a:t>No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800" b="1" spc="-10" dirty="0">
                <a:latin typeface="Times New Roman"/>
                <a:cs typeface="Times New Roman"/>
              </a:rPr>
              <a:t>change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129404" y="5125148"/>
            <a:ext cx="708660" cy="57658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28600">
              <a:lnSpc>
                <a:spcPct val="100800"/>
              </a:lnSpc>
              <a:spcBef>
                <a:spcPts val="85"/>
              </a:spcBef>
            </a:pPr>
            <a:r>
              <a:rPr sz="1800" b="1" spc="-15" dirty="0">
                <a:latin typeface="Times New Roman"/>
                <a:cs typeface="Times New Roman"/>
              </a:rPr>
              <a:t>No 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25" dirty="0">
                <a:latin typeface="Times New Roman"/>
                <a:cs typeface="Times New Roman"/>
              </a:rPr>
              <a:t>c</a:t>
            </a:r>
            <a:r>
              <a:rPr sz="1800" b="1" spc="-30" dirty="0">
                <a:latin typeface="Times New Roman"/>
                <a:cs typeface="Times New Roman"/>
              </a:rPr>
              <a:t>h</a:t>
            </a:r>
            <a:r>
              <a:rPr sz="1800" b="1" spc="-5" dirty="0">
                <a:latin typeface="Times New Roman"/>
                <a:cs typeface="Times New Roman"/>
              </a:rPr>
              <a:t>a</a:t>
            </a:r>
            <a:r>
              <a:rPr sz="1800" b="1" spc="-25" dirty="0">
                <a:latin typeface="Times New Roman"/>
                <a:cs typeface="Times New Roman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g</a:t>
            </a:r>
            <a:r>
              <a:rPr sz="1800" b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953000" y="5261228"/>
            <a:ext cx="76200" cy="528955"/>
            <a:chOff x="4953000" y="5261228"/>
            <a:chExt cx="76200" cy="528955"/>
          </a:xfrm>
        </p:grpSpPr>
        <p:sp>
          <p:nvSpPr>
            <p:cNvPr id="42" name="object 42"/>
            <p:cNvSpPr/>
            <p:nvPr/>
          </p:nvSpPr>
          <p:spPr>
            <a:xfrm>
              <a:off x="4995798" y="5261228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72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953000" y="571351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174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5943600" y="5261228"/>
            <a:ext cx="76200" cy="528955"/>
            <a:chOff x="5943600" y="5261228"/>
            <a:chExt cx="76200" cy="528955"/>
          </a:xfrm>
        </p:grpSpPr>
        <p:sp>
          <p:nvSpPr>
            <p:cNvPr id="45" name="object 45"/>
            <p:cNvSpPr/>
            <p:nvPr/>
          </p:nvSpPr>
          <p:spPr>
            <a:xfrm>
              <a:off x="5986526" y="5261228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72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943600" y="571351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174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7239000" y="5256403"/>
            <a:ext cx="76200" cy="538480"/>
            <a:chOff x="7239000" y="5256403"/>
            <a:chExt cx="76200" cy="538480"/>
          </a:xfrm>
        </p:grpSpPr>
        <p:sp>
          <p:nvSpPr>
            <p:cNvPr id="48" name="object 48"/>
            <p:cNvSpPr/>
            <p:nvPr/>
          </p:nvSpPr>
          <p:spPr>
            <a:xfrm>
              <a:off x="7281926" y="532790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47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239000" y="525640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248650" y="5340032"/>
            <a:ext cx="82169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Times New Roman"/>
                <a:cs typeface="Times New Roman"/>
              </a:rPr>
              <a:t>variable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774301" y="5287645"/>
            <a:ext cx="708025" cy="576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260" algn="ctr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latin typeface="Times New Roman"/>
                <a:cs typeface="Times New Roman"/>
              </a:rPr>
              <a:t>No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"/>
              </a:spcBef>
            </a:pPr>
            <a:r>
              <a:rPr sz="1800" b="1" spc="-10" dirty="0">
                <a:latin typeface="Times New Roman"/>
                <a:cs typeface="Times New Roman"/>
              </a:rPr>
              <a:t>change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1147043" y="5277421"/>
            <a:ext cx="70866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28600">
              <a:lnSpc>
                <a:spcPct val="100800"/>
              </a:lnSpc>
              <a:spcBef>
                <a:spcPts val="85"/>
              </a:spcBef>
            </a:pPr>
            <a:r>
              <a:rPr sz="1800" b="1" spc="-15" dirty="0">
                <a:latin typeface="Times New Roman"/>
                <a:cs typeface="Times New Roman"/>
              </a:rPr>
              <a:t>No 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25" dirty="0">
                <a:latin typeface="Times New Roman"/>
                <a:cs typeface="Times New Roman"/>
              </a:rPr>
              <a:t>c</a:t>
            </a:r>
            <a:r>
              <a:rPr sz="1800" b="1" spc="-30" dirty="0">
                <a:latin typeface="Times New Roman"/>
                <a:cs typeface="Times New Roman"/>
              </a:rPr>
              <a:t>h</a:t>
            </a:r>
            <a:r>
              <a:rPr sz="1800" b="1" dirty="0">
                <a:latin typeface="Times New Roman"/>
                <a:cs typeface="Times New Roman"/>
              </a:rPr>
              <a:t>a</a:t>
            </a:r>
            <a:r>
              <a:rPr sz="1800" b="1" spc="-30" dirty="0">
                <a:latin typeface="Times New Roman"/>
                <a:cs typeface="Times New Roman"/>
              </a:rPr>
              <a:t>n</a:t>
            </a:r>
            <a:r>
              <a:rPr sz="1800" b="1" dirty="0">
                <a:latin typeface="Times New Roman"/>
                <a:cs typeface="Times New Roman"/>
              </a:rPr>
              <a:t>ge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5943600" y="4494657"/>
            <a:ext cx="76200" cy="538480"/>
            <a:chOff x="5943600" y="4494657"/>
            <a:chExt cx="76200" cy="538480"/>
          </a:xfrm>
        </p:grpSpPr>
        <p:sp>
          <p:nvSpPr>
            <p:cNvPr id="54" name="object 54"/>
            <p:cNvSpPr/>
            <p:nvPr/>
          </p:nvSpPr>
          <p:spPr>
            <a:xfrm>
              <a:off x="5986526" y="456603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8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943600" y="449465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7810500" y="4875529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0" y="76200"/>
                </a:lnTo>
                <a:lnTo>
                  <a:pt x="76200" y="76200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9697719" y="4362132"/>
            <a:ext cx="708660" cy="57721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228600">
              <a:lnSpc>
                <a:spcPct val="100800"/>
              </a:lnSpc>
              <a:spcBef>
                <a:spcPts val="85"/>
              </a:spcBef>
            </a:pPr>
            <a:r>
              <a:rPr sz="1800" b="1" spc="-15" dirty="0">
                <a:latin typeface="Times New Roman"/>
                <a:cs typeface="Times New Roman"/>
              </a:rPr>
              <a:t>No 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spc="25" dirty="0">
                <a:latin typeface="Times New Roman"/>
                <a:cs typeface="Times New Roman"/>
              </a:rPr>
              <a:t>c</a:t>
            </a:r>
            <a:r>
              <a:rPr sz="1800" b="1" spc="-30" dirty="0">
                <a:latin typeface="Times New Roman"/>
                <a:cs typeface="Times New Roman"/>
              </a:rPr>
              <a:t>h</a:t>
            </a:r>
            <a:r>
              <a:rPr sz="1800" b="1" spc="-5" dirty="0">
                <a:latin typeface="Times New Roman"/>
                <a:cs typeface="Times New Roman"/>
              </a:rPr>
              <a:t>a</a:t>
            </a:r>
            <a:r>
              <a:rPr sz="1800" b="1" spc="-30" dirty="0">
                <a:latin typeface="Times New Roman"/>
                <a:cs typeface="Times New Roman"/>
              </a:rPr>
              <a:t>n</a:t>
            </a:r>
            <a:r>
              <a:rPr sz="1800" b="1" spc="-5" dirty="0">
                <a:latin typeface="Times New Roman"/>
                <a:cs typeface="Times New Roman"/>
              </a:rPr>
              <a:t>g</a:t>
            </a:r>
            <a:r>
              <a:rPr sz="1800" b="1" dirty="0">
                <a:latin typeface="Times New Roman"/>
                <a:cs typeface="Times New Roman"/>
              </a:rPr>
              <a:t>e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0515600" y="4418457"/>
            <a:ext cx="76200" cy="538480"/>
            <a:chOff x="10515600" y="4418457"/>
            <a:chExt cx="76200" cy="538480"/>
          </a:xfrm>
        </p:grpSpPr>
        <p:sp>
          <p:nvSpPr>
            <p:cNvPr id="59" name="object 59"/>
            <p:cNvSpPr/>
            <p:nvPr/>
          </p:nvSpPr>
          <p:spPr>
            <a:xfrm>
              <a:off x="10558526" y="448983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466598"/>
                  </a:moveTo>
                  <a:lnTo>
                    <a:pt x="0" y="0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0515600" y="4418457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38100" y="0"/>
                  </a:moveTo>
                  <a:lnTo>
                    <a:pt x="0" y="76200"/>
                  </a:lnTo>
                  <a:lnTo>
                    <a:pt x="76200" y="7620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1" name="object 61"/>
          <p:cNvGrpSpPr/>
          <p:nvPr/>
        </p:nvGrpSpPr>
        <p:grpSpPr>
          <a:xfrm>
            <a:off x="11430000" y="4347083"/>
            <a:ext cx="76200" cy="528955"/>
            <a:chOff x="11430000" y="4347083"/>
            <a:chExt cx="76200" cy="528955"/>
          </a:xfrm>
        </p:grpSpPr>
        <p:sp>
          <p:nvSpPr>
            <p:cNvPr id="62" name="object 62"/>
            <p:cNvSpPr/>
            <p:nvPr/>
          </p:nvSpPr>
          <p:spPr>
            <a:xfrm>
              <a:off x="11472926" y="4347083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98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1430000" y="479933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4" name="object 64"/>
          <p:cNvGrpSpPr/>
          <p:nvPr/>
        </p:nvGrpSpPr>
        <p:grpSpPr>
          <a:xfrm>
            <a:off x="5943600" y="2366391"/>
            <a:ext cx="76200" cy="528955"/>
            <a:chOff x="5943600" y="2366391"/>
            <a:chExt cx="76200" cy="528955"/>
          </a:xfrm>
        </p:grpSpPr>
        <p:sp>
          <p:nvSpPr>
            <p:cNvPr id="65" name="object 65"/>
            <p:cNvSpPr/>
            <p:nvPr/>
          </p:nvSpPr>
          <p:spPr>
            <a:xfrm>
              <a:off x="5986526" y="236639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98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943600" y="28186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7" name="object 67"/>
          <p:cNvGrpSpPr/>
          <p:nvPr/>
        </p:nvGrpSpPr>
        <p:grpSpPr>
          <a:xfrm>
            <a:off x="4495800" y="2366391"/>
            <a:ext cx="76200" cy="528955"/>
            <a:chOff x="4495800" y="2366391"/>
            <a:chExt cx="76200" cy="528955"/>
          </a:xfrm>
        </p:grpSpPr>
        <p:sp>
          <p:nvSpPr>
            <p:cNvPr id="68" name="object 68"/>
            <p:cNvSpPr/>
            <p:nvPr/>
          </p:nvSpPr>
          <p:spPr>
            <a:xfrm>
              <a:off x="4538726" y="236639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98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495800" y="28186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70"/>
          <p:cNvGrpSpPr/>
          <p:nvPr/>
        </p:nvGrpSpPr>
        <p:grpSpPr>
          <a:xfrm>
            <a:off x="7162800" y="2366391"/>
            <a:ext cx="76200" cy="528955"/>
            <a:chOff x="7162800" y="2366391"/>
            <a:chExt cx="76200" cy="528955"/>
          </a:xfrm>
        </p:grpSpPr>
        <p:sp>
          <p:nvSpPr>
            <p:cNvPr id="71" name="object 71"/>
            <p:cNvSpPr/>
            <p:nvPr/>
          </p:nvSpPr>
          <p:spPr>
            <a:xfrm>
              <a:off x="7205726" y="236639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98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162800" y="28186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3" name="object 73"/>
          <p:cNvGrpSpPr/>
          <p:nvPr/>
        </p:nvGrpSpPr>
        <p:grpSpPr>
          <a:xfrm>
            <a:off x="8534400" y="2366391"/>
            <a:ext cx="76200" cy="528955"/>
            <a:chOff x="8534400" y="2366391"/>
            <a:chExt cx="76200" cy="528955"/>
          </a:xfrm>
        </p:grpSpPr>
        <p:sp>
          <p:nvSpPr>
            <p:cNvPr id="74" name="object 74"/>
            <p:cNvSpPr/>
            <p:nvPr/>
          </p:nvSpPr>
          <p:spPr>
            <a:xfrm>
              <a:off x="8577326" y="2366391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598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8534400" y="28186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6" name="object 76"/>
          <p:cNvGrpSpPr/>
          <p:nvPr/>
        </p:nvGrpSpPr>
        <p:grpSpPr>
          <a:xfrm>
            <a:off x="10134600" y="2442464"/>
            <a:ext cx="76200" cy="528955"/>
            <a:chOff x="10134600" y="2442464"/>
            <a:chExt cx="76200" cy="528955"/>
          </a:xfrm>
        </p:grpSpPr>
        <p:sp>
          <p:nvSpPr>
            <p:cNvPr id="77" name="object 77"/>
            <p:cNvSpPr/>
            <p:nvPr/>
          </p:nvSpPr>
          <p:spPr>
            <a:xfrm>
              <a:off x="10177526" y="244246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10134600" y="28948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9" name="object 79"/>
          <p:cNvGrpSpPr/>
          <p:nvPr/>
        </p:nvGrpSpPr>
        <p:grpSpPr>
          <a:xfrm>
            <a:off x="11430000" y="2442464"/>
            <a:ext cx="76200" cy="528955"/>
            <a:chOff x="11430000" y="2442464"/>
            <a:chExt cx="76200" cy="528955"/>
          </a:xfrm>
        </p:grpSpPr>
        <p:sp>
          <p:nvSpPr>
            <p:cNvPr id="80" name="object 80"/>
            <p:cNvSpPr/>
            <p:nvPr/>
          </p:nvSpPr>
          <p:spPr>
            <a:xfrm>
              <a:off x="11472926" y="2442464"/>
              <a:ext cx="0" cy="466725"/>
            </a:xfrm>
            <a:custGeom>
              <a:avLst/>
              <a:gdLst/>
              <a:ahLst/>
              <a:cxnLst/>
              <a:rect l="l" t="t" r="r" b="b"/>
              <a:pathLst>
                <a:path h="466725">
                  <a:moveTo>
                    <a:pt x="0" y="0"/>
                  </a:moveTo>
                  <a:lnTo>
                    <a:pt x="0" y="466725"/>
                  </a:lnTo>
                </a:path>
              </a:pathLst>
            </a:custGeom>
            <a:ln w="88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1430000" y="289483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381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3" name="object 8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84" name="object 84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24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85" name="Slide Number Placeholder 8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339" y="2209556"/>
            <a:ext cx="4676775" cy="13163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8450" i="1" spc="-260" dirty="0">
                <a:solidFill>
                  <a:srgbClr val="000000"/>
                </a:solidFill>
                <a:latin typeface="Cambria"/>
                <a:cs typeface="Cambria"/>
              </a:rPr>
              <a:t>Thank</a:t>
            </a:r>
            <a:r>
              <a:rPr sz="8450" i="1" spc="-75" dirty="0">
                <a:solidFill>
                  <a:srgbClr val="000000"/>
                </a:solidFill>
                <a:latin typeface="Cambria"/>
                <a:cs typeface="Cambria"/>
              </a:rPr>
              <a:t> </a:t>
            </a:r>
            <a:r>
              <a:rPr sz="8450" i="1" spc="275" dirty="0">
                <a:solidFill>
                  <a:srgbClr val="000000"/>
                </a:solidFill>
                <a:latin typeface="Cambria"/>
                <a:cs typeface="Cambria"/>
              </a:rPr>
              <a:t>you</a:t>
            </a:r>
            <a:endParaRPr sz="8450">
              <a:latin typeface="Cambria"/>
              <a:cs typeface="Cambri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3000" y="3504260"/>
            <a:ext cx="2362200" cy="300913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US" smtClean="0"/>
              <a:t>RDP</a:t>
            </a:r>
            <a:endParaRPr spc="-5" dirty="0"/>
          </a:p>
        </p:txBody>
      </p:sp>
      <p:sp>
        <p:nvSpPr>
          <p:cNvPr id="6" name="object 6"/>
          <p:cNvSpPr txBox="1"/>
          <p:nvPr/>
        </p:nvSpPr>
        <p:spPr>
          <a:xfrm>
            <a:off x="11304905" y="6470412"/>
            <a:ext cx="228600" cy="178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25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lang="en-US" smtClean="0"/>
              <a:t>25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703</Words>
  <Application>Microsoft Office PowerPoint</Application>
  <PresentationFormat>Widescreen</PresentationFormat>
  <Paragraphs>306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Calibri</vt:lpstr>
      <vt:lpstr>Cambria</vt:lpstr>
      <vt:lpstr>Times New Roman</vt:lpstr>
      <vt:lpstr>Wingdings</vt:lpstr>
      <vt:lpstr>Office Theme</vt:lpstr>
      <vt:lpstr>PowerPoint Presentation</vt:lpstr>
      <vt:lpstr>Introduction</vt:lpstr>
      <vt:lpstr>Differences between T3 and T4</vt:lpstr>
      <vt:lpstr>Thyroid Disorders</vt:lpstr>
      <vt:lpstr>Thyroid Disorders</vt:lpstr>
      <vt:lpstr>Thyroid disorders  Causes of hypothyroidism</vt:lpstr>
      <vt:lpstr>Thyroid disorders</vt:lpstr>
      <vt:lpstr>Thyroid Disorders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Thyroid tests</vt:lpstr>
      <vt:lpstr>Summary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2024-09-15T15:03:17Z</dcterms:created>
  <dcterms:modified xsi:type="dcterms:W3CDTF">2024-09-15T15:05:07Z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2023-08-17T00:00:00Z</vt:filetime>
  </property>
  <property fmtid="{D5CDD505-2E9C-101B-9397-08002B2CF9AE}" pid="3" name="LastSaved">
    <vt:filetime>2024-09-15T00:00:00Z</vt:filetime>
  </property>
</Properties>
</file>