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notesMasterIdLst>
    <p:notesMasterId r:id="rId4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12192000" cy="6858000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552" y="72"/>
      </p:cViewPr>
      <p:guideLst>
        <p:guide orient="horz" pos="288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736F39-AD06-4218-8595-D130E7971823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F19A83-0791-4A10-9580-7CD37EA830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45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19A83-0791-4A10-9580-7CD37EA8308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082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34793-4E87-407C-964F-2B7661C0A039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672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5DDAB-B2EE-4BED-8DCA-7365D96B4CEB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757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81F70-E7C0-4642-91BD-691F4BF14E83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82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3CB4E-63CD-4B8A-BE3F-BC193E772517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467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48910-323B-4DBA-9BC0-F76A92524546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242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4B893-F151-4728-8AB2-C0028693FC73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240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AF209-D0CE-43C7-94DF-1C9DC630570C}" type="datetime1">
              <a:rPr lang="en-US" smtClean="0"/>
              <a:t>9/17/2024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023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23C9-82E8-4685-8A64-4BA2AD16E0C9}" type="datetime1">
              <a:rPr lang="en-US" smtClean="0"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868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CCE30-222E-4EEC-9F7B-00B0989EC0EF}" type="datetime1">
              <a:rPr lang="en-US" smtClean="0"/>
              <a:t>9/17/2024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483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26D93-2DDB-449F-B8A7-D10433E7F959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543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8BF5F-C7ED-4293-8FEE-661ECBC830CF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351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5869B-161D-4C4C-B29B-8810955D6127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833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image" Target="../media/image63.jp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11" Type="http://schemas.openxmlformats.org/officeDocument/2006/relationships/image" Target="../media/image62.jpg"/><Relationship Id="rId5" Type="http://schemas.openxmlformats.org/officeDocument/2006/relationships/image" Target="../media/image56.png"/><Relationship Id="rId10" Type="http://schemas.openxmlformats.org/officeDocument/2006/relationships/image" Target="../media/image61.jp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object 8"/>
          <p:cNvGrpSpPr/>
          <p:nvPr/>
        </p:nvGrpSpPr>
        <p:grpSpPr>
          <a:xfrm>
            <a:off x="3241549" y="2801492"/>
            <a:ext cx="5610225" cy="1144270"/>
            <a:chOff x="1717548" y="2801492"/>
            <a:chExt cx="5610225" cy="114427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17548" y="3361943"/>
              <a:ext cx="5609844" cy="58369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24914" y="2801492"/>
              <a:ext cx="5595239" cy="748919"/>
            </a:xfrm>
            <a:prstGeom prst="rect">
              <a:avLst/>
            </a:prstGeom>
          </p:spPr>
        </p:pic>
      </p:grp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1" y="632205"/>
            <a:ext cx="15462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Definition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00860" y="1075689"/>
            <a:ext cx="8515985" cy="141224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95580" marR="5080" indent="-182880">
              <a:lnSpc>
                <a:spcPct val="97700"/>
              </a:lnSpc>
              <a:spcBef>
                <a:spcPts val="235"/>
              </a:spcBef>
            </a:pPr>
            <a:r>
              <a:rPr sz="36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800" dirty="0"/>
              <a:t>Hypothyroidism</a:t>
            </a:r>
            <a:r>
              <a:rPr sz="2800" spc="-45" dirty="0"/>
              <a:t> </a:t>
            </a:r>
            <a:r>
              <a:rPr sz="2800" dirty="0"/>
              <a:t>is</a:t>
            </a:r>
            <a:r>
              <a:rPr sz="2800" spc="-45" dirty="0"/>
              <a:t> </a:t>
            </a:r>
            <a:r>
              <a:rPr sz="2800" dirty="0"/>
              <a:t>defined</a:t>
            </a:r>
            <a:r>
              <a:rPr sz="2800" spc="-40" dirty="0"/>
              <a:t> </a:t>
            </a:r>
            <a:r>
              <a:rPr sz="2800" dirty="0"/>
              <a:t>as</a:t>
            </a:r>
            <a:r>
              <a:rPr sz="2800" spc="-45" dirty="0"/>
              <a:t> </a:t>
            </a:r>
            <a:r>
              <a:rPr sz="2800" dirty="0"/>
              <a:t>the</a:t>
            </a:r>
            <a:r>
              <a:rPr sz="2800" spc="-50" dirty="0"/>
              <a:t> </a:t>
            </a:r>
            <a:r>
              <a:rPr sz="2800" dirty="0"/>
              <a:t>clinical</a:t>
            </a:r>
            <a:r>
              <a:rPr sz="2800" spc="-50" dirty="0"/>
              <a:t> </a:t>
            </a:r>
            <a:r>
              <a:rPr sz="2800" dirty="0"/>
              <a:t>and</a:t>
            </a:r>
            <a:r>
              <a:rPr sz="2800" spc="-45" dirty="0"/>
              <a:t> </a:t>
            </a:r>
            <a:r>
              <a:rPr sz="2800" spc="-10" dirty="0"/>
              <a:t>biochemical </a:t>
            </a:r>
            <a:r>
              <a:rPr sz="2800" dirty="0"/>
              <a:t>syndrome</a:t>
            </a:r>
            <a:r>
              <a:rPr sz="2800" spc="-45" dirty="0"/>
              <a:t> </a:t>
            </a:r>
            <a:r>
              <a:rPr sz="2800" dirty="0"/>
              <a:t>resulting</a:t>
            </a:r>
            <a:r>
              <a:rPr sz="2800" spc="-30" dirty="0"/>
              <a:t> </a:t>
            </a:r>
            <a:r>
              <a:rPr sz="2800" dirty="0"/>
              <a:t>from</a:t>
            </a:r>
            <a:r>
              <a:rPr sz="2800" spc="-30" dirty="0"/>
              <a:t> </a:t>
            </a:r>
            <a:r>
              <a:rPr sz="2800" dirty="0"/>
              <a:t>decreased</a:t>
            </a:r>
            <a:r>
              <a:rPr sz="2800" spc="-30" dirty="0"/>
              <a:t> </a:t>
            </a:r>
            <a:r>
              <a:rPr sz="2800" dirty="0"/>
              <a:t>thyroid</a:t>
            </a:r>
            <a:r>
              <a:rPr sz="2800" spc="-45" dirty="0"/>
              <a:t> </a:t>
            </a:r>
            <a:r>
              <a:rPr sz="2800" spc="-10" dirty="0"/>
              <a:t>hormone production.</a:t>
            </a:r>
            <a:endParaRPr sz="2800">
              <a:latin typeface="Georgia"/>
              <a:cs typeface="Georg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55141" y="3136215"/>
            <a:ext cx="7878445" cy="14293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Epidemiology</a:t>
            </a:r>
            <a:endParaRPr sz="2800">
              <a:latin typeface="Times New Roman"/>
              <a:cs typeface="Times New Roman"/>
            </a:endParaRPr>
          </a:p>
          <a:p>
            <a:pPr marL="241300" marR="5080" indent="-182880">
              <a:lnSpc>
                <a:spcPct val="95500"/>
              </a:lnSpc>
              <a:spcBef>
                <a:spcPts val="370"/>
              </a:spcBef>
            </a:pPr>
            <a:r>
              <a:rPr sz="36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Hypothyroidism</a:t>
            </a:r>
            <a:r>
              <a:rPr sz="28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occurs</a:t>
            </a:r>
            <a:r>
              <a:rPr sz="28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in</a:t>
            </a:r>
            <a:r>
              <a:rPr sz="28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1.5%</a:t>
            </a:r>
            <a:r>
              <a:rPr sz="28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to</a:t>
            </a:r>
            <a:r>
              <a:rPr sz="28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2%</a:t>
            </a:r>
            <a:r>
              <a:rPr sz="28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of</a:t>
            </a:r>
            <a:r>
              <a:rPr sz="28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women</a:t>
            </a:r>
            <a:r>
              <a:rPr sz="28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Times New Roman"/>
                <a:cs typeface="Times New Roman"/>
              </a:rPr>
              <a:t>and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0.2%</a:t>
            </a:r>
            <a:r>
              <a:rPr sz="28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of</a:t>
            </a:r>
            <a:r>
              <a:rPr sz="28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men,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and</a:t>
            </a:r>
            <a:r>
              <a:rPr sz="28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its</a:t>
            </a:r>
            <a:r>
              <a:rPr sz="28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incidence</a:t>
            </a:r>
            <a:r>
              <a:rPr sz="28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increases</a:t>
            </a:r>
            <a:r>
              <a:rPr sz="28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with</a:t>
            </a:r>
            <a:r>
              <a:rPr sz="2800" spc="-25" dirty="0">
                <a:solidFill>
                  <a:srgbClr val="404040"/>
                </a:solidFill>
                <a:latin typeface="Times New Roman"/>
                <a:cs typeface="Times New Roman"/>
              </a:rPr>
              <a:t> age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47179" y="-181609"/>
            <a:ext cx="414655" cy="10788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spcBef>
                <a:spcPts val="110"/>
              </a:spcBef>
            </a:pPr>
            <a:r>
              <a:rPr sz="6900" spc="-5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endParaRPr sz="6900">
              <a:latin typeface="Georgia"/>
              <a:cs typeface="Georgi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8080248" y="244220"/>
            <a:ext cx="2021205" cy="937260"/>
            <a:chOff x="6556247" y="244220"/>
            <a:chExt cx="2021205" cy="93726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56247" y="701040"/>
              <a:ext cx="2020824" cy="48006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63613" y="244220"/>
              <a:ext cx="2005964" cy="474852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2029460" y="981202"/>
            <a:ext cx="7898765" cy="593752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spcBef>
                <a:spcPts val="135"/>
              </a:spcBef>
            </a:pPr>
            <a:r>
              <a:rPr sz="36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Hypothyroidism</a:t>
            </a:r>
            <a:r>
              <a:rPr sz="28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has</a:t>
            </a:r>
            <a:r>
              <a:rPr sz="28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several</a:t>
            </a:r>
            <a:r>
              <a:rPr sz="28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causes,</a:t>
            </a:r>
            <a:r>
              <a:rPr sz="28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including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1125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/>
            <a:r>
              <a:rPr sz="3600" spc="-1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Hashimoto’s</a:t>
            </a:r>
            <a:r>
              <a:rPr sz="28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disease</a:t>
            </a:r>
            <a:r>
              <a:rPr sz="28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(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Autoimmune</a:t>
            </a:r>
            <a:r>
              <a:rPr sz="24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thyroid</a:t>
            </a:r>
            <a:r>
              <a:rPr sz="24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disease</a:t>
            </a:r>
            <a:r>
              <a:rPr sz="2400" spc="-50" dirty="0">
                <a:solidFill>
                  <a:srgbClr val="404040"/>
                </a:solidFill>
                <a:latin typeface="Times New Roman"/>
                <a:cs typeface="Times New Roman"/>
              </a:rPr>
              <a:t> )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585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>
              <a:spcBef>
                <a:spcPts val="5"/>
              </a:spcBef>
            </a:pPr>
            <a:r>
              <a:rPr sz="36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Thyroiditis,</a:t>
            </a:r>
            <a:r>
              <a:rPr sz="28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or</a:t>
            </a:r>
            <a:r>
              <a:rPr sz="28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inflammation</a:t>
            </a:r>
            <a:r>
              <a:rPr sz="28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of</a:t>
            </a:r>
            <a:r>
              <a:rPr sz="28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28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thyroid</a:t>
            </a:r>
            <a:r>
              <a:rPr sz="28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gland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1315"/>
              </a:spcBef>
            </a:pPr>
            <a:endParaRPr sz="2800">
              <a:latin typeface="Times New Roman"/>
              <a:cs typeface="Times New Roman"/>
            </a:endParaRPr>
          </a:p>
          <a:p>
            <a:pPr marL="195580" marR="5080" indent="-182880">
              <a:lnSpc>
                <a:spcPct val="95500"/>
              </a:lnSpc>
            </a:pPr>
            <a:r>
              <a:rPr sz="36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Congenital</a:t>
            </a:r>
            <a:r>
              <a:rPr sz="2800" spc="-9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hypothyroidism,</a:t>
            </a:r>
            <a:r>
              <a:rPr sz="28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or</a:t>
            </a:r>
            <a:r>
              <a:rPr sz="28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hypothyroidism</a:t>
            </a:r>
            <a:r>
              <a:rPr sz="2800" spc="-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that</a:t>
            </a:r>
            <a:r>
              <a:rPr sz="28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Times New Roman"/>
                <a:cs typeface="Times New Roman"/>
              </a:rPr>
              <a:t>is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present</a:t>
            </a:r>
            <a:r>
              <a:rPr sz="28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at</a:t>
            </a:r>
            <a:r>
              <a:rPr sz="28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404040"/>
                </a:solidFill>
                <a:latin typeface="Times New Roman"/>
                <a:cs typeface="Times New Roman"/>
              </a:rPr>
              <a:t>birth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1480"/>
              </a:spcBef>
            </a:pPr>
            <a:endParaRPr sz="2800">
              <a:latin typeface="Times New Roman"/>
              <a:cs typeface="Times New Roman"/>
            </a:endParaRPr>
          </a:p>
          <a:p>
            <a:pPr marL="195580" marR="470534" indent="-182880">
              <a:lnSpc>
                <a:spcPct val="95500"/>
              </a:lnSpc>
            </a:pPr>
            <a:r>
              <a:rPr sz="36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Surgical</a:t>
            </a:r>
            <a:r>
              <a:rPr sz="28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removal</a:t>
            </a:r>
            <a:r>
              <a:rPr sz="28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of</a:t>
            </a:r>
            <a:r>
              <a:rPr sz="28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part</a:t>
            </a:r>
            <a:r>
              <a:rPr sz="28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or</a:t>
            </a:r>
            <a:r>
              <a:rPr sz="28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all</a:t>
            </a:r>
            <a:r>
              <a:rPr sz="28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of</a:t>
            </a:r>
            <a:r>
              <a:rPr sz="28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28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thyroid</a:t>
            </a:r>
            <a:r>
              <a:rPr sz="28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gland (Thyroidectomy)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9948" y="-95300"/>
            <a:ext cx="11311467" cy="1276682"/>
          </a:xfrm>
          <a:prstGeom prst="rect">
            <a:avLst/>
          </a:prstGeom>
        </p:spPr>
        <p:txBody>
          <a:bodyPr vert="horz" wrap="square" lIns="0" tIns="715695" rIns="0" bIns="0" rtlCol="0">
            <a:spAutoFit/>
          </a:bodyPr>
          <a:lstStyle/>
          <a:p>
            <a:pPr marL="1155700">
              <a:spcBef>
                <a:spcPts val="135"/>
              </a:spcBef>
            </a:pPr>
            <a:r>
              <a:rPr sz="36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800" dirty="0"/>
              <a:t>Radiation</a:t>
            </a:r>
            <a:r>
              <a:rPr sz="2800" spc="-20" dirty="0"/>
              <a:t> </a:t>
            </a:r>
            <a:r>
              <a:rPr sz="2800" dirty="0"/>
              <a:t>treatment</a:t>
            </a:r>
            <a:r>
              <a:rPr sz="2800" spc="-25" dirty="0"/>
              <a:t> </a:t>
            </a:r>
            <a:r>
              <a:rPr sz="2800" dirty="0"/>
              <a:t>of</a:t>
            </a:r>
            <a:r>
              <a:rPr sz="2800" spc="-15" dirty="0"/>
              <a:t> </a:t>
            </a:r>
            <a:r>
              <a:rPr sz="2800" dirty="0"/>
              <a:t>the</a:t>
            </a:r>
            <a:r>
              <a:rPr sz="2800" spc="-25" dirty="0"/>
              <a:t> </a:t>
            </a:r>
            <a:r>
              <a:rPr sz="2800" spc="-10" dirty="0"/>
              <a:t>thyroid</a:t>
            </a:r>
            <a:endParaRPr sz="2800">
              <a:latin typeface="Georgia"/>
              <a:cs typeface="Georg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91713" y="1617930"/>
            <a:ext cx="5908040" cy="1711325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195580" marR="5080" indent="-182880">
              <a:lnSpc>
                <a:spcPct val="88600"/>
              </a:lnSpc>
              <a:spcBef>
                <a:spcPts val="630"/>
              </a:spcBef>
              <a:tabLst>
                <a:tab pos="3020060" algn="l"/>
              </a:tabLst>
            </a:pPr>
            <a:r>
              <a:rPr sz="36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Some</a:t>
            </a:r>
            <a:r>
              <a:rPr sz="28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medications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	(Certain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 goitrogenic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agents,</a:t>
            </a:r>
            <a:r>
              <a:rPr sz="28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such</a:t>
            </a:r>
            <a:r>
              <a:rPr sz="28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as</a:t>
            </a:r>
            <a:r>
              <a:rPr sz="28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lithium</a:t>
            </a:r>
            <a:r>
              <a:rPr sz="28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Carbonate</a:t>
            </a:r>
            <a:r>
              <a:rPr sz="28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Times New Roman"/>
                <a:cs typeface="Times New Roman"/>
              </a:rPr>
              <a:t>and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Antithyroid</a:t>
            </a:r>
            <a:r>
              <a:rPr sz="2800" spc="-1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drugs</a:t>
            </a:r>
            <a:r>
              <a:rPr sz="2800" spc="-10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propylthiouracil</a:t>
            </a:r>
            <a:r>
              <a:rPr sz="2800" spc="-1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Times New Roman"/>
                <a:cs typeface="Times New Roman"/>
              </a:rPr>
              <a:t>and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methimazole)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91713" y="603250"/>
            <a:ext cx="3722370" cy="5797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spcBef>
                <a:spcPts val="135"/>
              </a:spcBef>
            </a:pPr>
            <a:r>
              <a:rPr sz="36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800" dirty="0"/>
              <a:t>Large</a:t>
            </a:r>
            <a:r>
              <a:rPr sz="2800" spc="-65" dirty="0"/>
              <a:t> </a:t>
            </a:r>
            <a:r>
              <a:rPr sz="2800" dirty="0"/>
              <a:t>amounts</a:t>
            </a:r>
            <a:r>
              <a:rPr sz="2800" spc="-60" dirty="0"/>
              <a:t> </a:t>
            </a:r>
            <a:r>
              <a:rPr sz="2800" dirty="0"/>
              <a:t>of</a:t>
            </a:r>
            <a:r>
              <a:rPr sz="2800" spc="-45" dirty="0"/>
              <a:t> </a:t>
            </a:r>
            <a:r>
              <a:rPr sz="2800" spc="-10" dirty="0"/>
              <a:t>iodine</a:t>
            </a:r>
            <a:endParaRPr sz="2800">
              <a:latin typeface="Georgia"/>
              <a:cs typeface="Georg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227703" y="1115315"/>
            <a:ext cx="4686935" cy="291655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95580" marR="209550" indent="-182880">
              <a:lnSpc>
                <a:spcPct val="85900"/>
              </a:lnSpc>
              <a:spcBef>
                <a:spcPts val="700"/>
              </a:spcBef>
            </a:pPr>
            <a:r>
              <a:rPr sz="335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Administration</a:t>
            </a:r>
            <a:r>
              <a:rPr sz="26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of</a:t>
            </a:r>
            <a:r>
              <a:rPr sz="26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404040"/>
                </a:solidFill>
                <a:latin typeface="Times New Roman"/>
                <a:cs typeface="Times New Roman"/>
              </a:rPr>
              <a:t>iodide-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containing</a:t>
            </a:r>
            <a:r>
              <a:rPr sz="26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radiographic</a:t>
            </a:r>
            <a:r>
              <a:rPr sz="26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404040"/>
                </a:solidFill>
                <a:latin typeface="Times New Roman"/>
                <a:cs typeface="Times New Roman"/>
              </a:rPr>
              <a:t>contrast</a:t>
            </a:r>
            <a:endParaRPr sz="2600">
              <a:latin typeface="Times New Roman"/>
              <a:cs typeface="Times New Roman"/>
            </a:endParaRPr>
          </a:p>
          <a:p>
            <a:pPr marL="195580" marR="5080" indent="-182880">
              <a:lnSpc>
                <a:spcPct val="88600"/>
              </a:lnSpc>
              <a:spcBef>
                <a:spcPts val="325"/>
              </a:spcBef>
              <a:tabLst>
                <a:tab pos="3823335" algn="l"/>
              </a:tabLst>
            </a:pPr>
            <a:r>
              <a:rPr sz="335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Media</a:t>
            </a:r>
            <a:r>
              <a:rPr sz="26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cardiac</a:t>
            </a:r>
            <a:r>
              <a:rPr sz="26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404040"/>
                </a:solidFill>
                <a:latin typeface="Times New Roman"/>
                <a:cs typeface="Times New Roman"/>
              </a:rPr>
              <a:t>antiarrhythmic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class</a:t>
            </a:r>
            <a:r>
              <a:rPr sz="26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III</a:t>
            </a:r>
            <a:r>
              <a:rPr sz="26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drug</a:t>
            </a:r>
            <a:r>
              <a:rPr sz="26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404040"/>
                </a:solidFill>
                <a:latin typeface="Times New Roman"/>
                <a:cs typeface="Times New Roman"/>
              </a:rPr>
              <a:t>amiodarone,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	</a:t>
            </a:r>
            <a:r>
              <a:rPr sz="2600" spc="-10" dirty="0">
                <a:solidFill>
                  <a:srgbClr val="404040"/>
                </a:solidFill>
                <a:latin typeface="Times New Roman"/>
                <a:cs typeface="Times New Roman"/>
              </a:rPr>
              <a:t>which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contains</a:t>
            </a:r>
            <a:r>
              <a:rPr sz="26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75</a:t>
            </a:r>
            <a:r>
              <a:rPr sz="26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mg</a:t>
            </a:r>
            <a:r>
              <a:rPr sz="26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of</a:t>
            </a:r>
            <a:r>
              <a:rPr sz="26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iodine</a:t>
            </a:r>
            <a:r>
              <a:rPr sz="26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per</a:t>
            </a:r>
            <a:r>
              <a:rPr sz="26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spc="-20" dirty="0">
                <a:solidFill>
                  <a:srgbClr val="404040"/>
                </a:solidFill>
                <a:latin typeface="Times New Roman"/>
                <a:cs typeface="Times New Roman"/>
              </a:rPr>
              <a:t>200-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mg</a:t>
            </a:r>
            <a:r>
              <a:rPr sz="26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404040"/>
                </a:solidFill>
                <a:latin typeface="Times New Roman"/>
                <a:cs typeface="Times New Roman"/>
              </a:rPr>
              <a:t>tablet</a:t>
            </a:r>
            <a:endParaRPr sz="2600">
              <a:latin typeface="Times New Roman"/>
              <a:cs typeface="Times New Roman"/>
            </a:endParaRPr>
          </a:p>
          <a:p>
            <a:pPr marL="12700">
              <a:lnSpc>
                <a:spcPts val="3885"/>
              </a:lnSpc>
            </a:pPr>
            <a:r>
              <a:rPr sz="3350" spc="-1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600" spc="-10" dirty="0">
                <a:solidFill>
                  <a:srgbClr val="404040"/>
                </a:solidFill>
                <a:latin typeface="Times New Roman"/>
                <a:cs typeface="Times New Roman"/>
              </a:rPr>
              <a:t>Iodide-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containing</a:t>
            </a:r>
            <a:r>
              <a:rPr sz="26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cough</a:t>
            </a:r>
            <a:r>
              <a:rPr sz="2600" spc="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404040"/>
                </a:solidFill>
                <a:latin typeface="Times New Roman"/>
                <a:cs typeface="Times New Roman"/>
              </a:rPr>
              <a:t>syrups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184643" y="5252110"/>
            <a:ext cx="394335" cy="9626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6150" spc="-5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endParaRPr sz="6150">
              <a:latin typeface="Georgia"/>
              <a:cs typeface="Georgi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8580120" y="5640566"/>
            <a:ext cx="1481455" cy="814069"/>
            <a:chOff x="7056119" y="5640565"/>
            <a:chExt cx="1481455" cy="814069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56119" y="6038088"/>
              <a:ext cx="1481327" cy="41605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62850" y="5640565"/>
              <a:ext cx="1469135" cy="535178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800860" y="73864"/>
            <a:ext cx="1774189" cy="5416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spcBef>
                <a:spcPts val="135"/>
              </a:spcBef>
            </a:pPr>
            <a:r>
              <a:rPr sz="3350" spc="-1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600" b="1" spc="-10" dirty="0"/>
              <a:t>Congenital</a:t>
            </a:r>
            <a:endParaRPr sz="2600"/>
          </a:p>
        </p:txBody>
      </p:sp>
      <p:sp>
        <p:nvSpPr>
          <p:cNvPr id="7" name="object 7"/>
          <p:cNvSpPr txBox="1"/>
          <p:nvPr/>
        </p:nvSpPr>
        <p:spPr>
          <a:xfrm>
            <a:off x="1800860" y="1101598"/>
            <a:ext cx="8100059" cy="3444469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95580" marR="487045" indent="-182880">
              <a:lnSpc>
                <a:spcPct val="97700"/>
              </a:lnSpc>
              <a:spcBef>
                <a:spcPts val="225"/>
              </a:spcBef>
            </a:pPr>
            <a:r>
              <a:rPr sz="335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Acquired</a:t>
            </a:r>
            <a:r>
              <a:rPr sz="26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hypothyroidism</a:t>
            </a:r>
            <a:r>
              <a:rPr sz="26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can</a:t>
            </a:r>
            <a:r>
              <a:rPr sz="26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result</a:t>
            </a:r>
            <a:r>
              <a:rPr sz="26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from</a:t>
            </a:r>
            <a:r>
              <a:rPr sz="26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destruction</a:t>
            </a:r>
            <a:r>
              <a:rPr sz="26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spc="-25" dirty="0">
                <a:solidFill>
                  <a:srgbClr val="404040"/>
                </a:solidFill>
                <a:latin typeface="Times New Roman"/>
                <a:cs typeface="Times New Roman"/>
              </a:rPr>
              <a:t>or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dysfunction</a:t>
            </a:r>
            <a:r>
              <a:rPr sz="26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of</a:t>
            </a:r>
            <a:r>
              <a:rPr sz="26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26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thyroid</a:t>
            </a:r>
            <a:r>
              <a:rPr sz="26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gland</a:t>
            </a:r>
            <a:r>
              <a:rPr sz="26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(i.e., </a:t>
            </a:r>
            <a:r>
              <a:rPr sz="26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primary hypothyroidism</a:t>
            </a:r>
            <a:r>
              <a:rPr sz="2600" spc="-10" dirty="0">
                <a:solidFill>
                  <a:srgbClr val="404040"/>
                </a:solidFill>
                <a:latin typeface="Times New Roman"/>
                <a:cs typeface="Times New Roman"/>
              </a:rPr>
              <a:t>),</a:t>
            </a:r>
            <a:endParaRPr sz="2600">
              <a:latin typeface="Times New Roman"/>
              <a:cs typeface="Times New Roman"/>
            </a:endParaRPr>
          </a:p>
          <a:p>
            <a:pPr>
              <a:spcBef>
                <a:spcPts val="1225"/>
              </a:spcBef>
            </a:pPr>
            <a:endParaRPr sz="2600">
              <a:latin typeface="Times New Roman"/>
              <a:cs typeface="Times New Roman"/>
            </a:endParaRPr>
          </a:p>
          <a:p>
            <a:pPr marL="12700">
              <a:spcBef>
                <a:spcPts val="5"/>
              </a:spcBef>
              <a:tabLst>
                <a:tab pos="1866264" algn="l"/>
              </a:tabLst>
            </a:pPr>
            <a:r>
              <a:rPr sz="3350" spc="-1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6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Secondary</a:t>
            </a:r>
            <a:r>
              <a:rPr sz="2600" b="1" dirty="0">
                <a:solidFill>
                  <a:srgbClr val="404040"/>
                </a:solidFill>
                <a:latin typeface="Times New Roman"/>
                <a:cs typeface="Times New Roman"/>
              </a:rPr>
              <a:t>	disorder</a:t>
            </a:r>
            <a:r>
              <a:rPr sz="2600" b="1" spc="-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caused</a:t>
            </a:r>
            <a:r>
              <a:rPr sz="26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by</a:t>
            </a:r>
            <a:r>
              <a:rPr sz="26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impaired</a:t>
            </a:r>
            <a:r>
              <a:rPr sz="26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pituitary</a:t>
            </a:r>
            <a:r>
              <a:rPr sz="26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404040"/>
                </a:solidFill>
                <a:latin typeface="Times New Roman"/>
                <a:cs typeface="Times New Roman"/>
              </a:rPr>
              <a:t>function</a:t>
            </a:r>
            <a:endParaRPr sz="2600">
              <a:latin typeface="Times New Roman"/>
              <a:cs typeface="Times New Roman"/>
            </a:endParaRPr>
          </a:p>
          <a:p>
            <a:pPr>
              <a:spcBef>
                <a:spcPts val="1080"/>
              </a:spcBef>
            </a:pPr>
            <a:endParaRPr sz="2600">
              <a:latin typeface="Times New Roman"/>
              <a:cs typeface="Times New Roman"/>
            </a:endParaRPr>
          </a:p>
          <a:p>
            <a:pPr marL="12700">
              <a:tabLst>
                <a:tab pos="1541145" algn="l"/>
              </a:tabLst>
            </a:pPr>
            <a:r>
              <a:rPr sz="3350" spc="-1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6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Tertiary</a:t>
            </a:r>
            <a:r>
              <a:rPr sz="2600" b="1" dirty="0">
                <a:solidFill>
                  <a:srgbClr val="404040"/>
                </a:solidFill>
                <a:latin typeface="Times New Roman"/>
                <a:cs typeface="Times New Roman"/>
              </a:rPr>
              <a:t>	disorder</a:t>
            </a:r>
            <a:r>
              <a:rPr sz="2600" b="1" spc="-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caused</a:t>
            </a:r>
            <a:r>
              <a:rPr sz="26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by</a:t>
            </a:r>
            <a:r>
              <a:rPr sz="26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a</a:t>
            </a:r>
            <a:r>
              <a:rPr sz="26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hypothalamic</a:t>
            </a:r>
            <a:r>
              <a:rPr sz="26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404040"/>
                </a:solidFill>
                <a:latin typeface="Times New Roman"/>
                <a:cs typeface="Times New Roman"/>
              </a:rPr>
              <a:t>dysfunction.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53540" y="-1115"/>
            <a:ext cx="3181985" cy="5727065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38100">
              <a:spcBef>
                <a:spcPts val="890"/>
              </a:spcBef>
            </a:pPr>
            <a:r>
              <a:rPr sz="2200" b="1" dirty="0">
                <a:solidFill>
                  <a:srgbClr val="404040"/>
                </a:solidFill>
                <a:latin typeface="Times New Roman"/>
                <a:cs typeface="Times New Roman"/>
              </a:rPr>
              <a:t>Primary</a:t>
            </a:r>
            <a:r>
              <a:rPr sz="2200" b="1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2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Hypothyroidism</a:t>
            </a:r>
            <a:endParaRPr sz="2200">
              <a:latin typeface="Times New Roman"/>
              <a:cs typeface="Times New Roman"/>
            </a:endParaRPr>
          </a:p>
          <a:p>
            <a:pPr marL="38100">
              <a:spcBef>
                <a:spcPts val="869"/>
              </a:spcBef>
            </a:pPr>
            <a:r>
              <a:rPr sz="24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Autoimmune</a:t>
            </a:r>
            <a:endParaRPr sz="2400">
              <a:latin typeface="Times New Roman"/>
              <a:cs typeface="Times New Roman"/>
            </a:endParaRPr>
          </a:p>
          <a:p>
            <a:pPr marL="83820">
              <a:spcBef>
                <a:spcPts val="175"/>
              </a:spcBef>
            </a:pPr>
            <a:r>
              <a:rPr sz="3100" spc="-1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Hashimoto’s</a:t>
            </a:r>
            <a:r>
              <a:rPr sz="24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thyroiditis</a:t>
            </a:r>
            <a:endParaRPr sz="2400">
              <a:latin typeface="Times New Roman"/>
              <a:cs typeface="Times New Roman"/>
            </a:endParaRPr>
          </a:p>
          <a:p>
            <a:pPr marL="38100">
              <a:spcBef>
                <a:spcPts val="740"/>
              </a:spcBef>
            </a:pPr>
            <a:r>
              <a:rPr sz="24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Iatrogenic</a:t>
            </a:r>
            <a:endParaRPr sz="2400">
              <a:latin typeface="Times New Roman"/>
              <a:cs typeface="Times New Roman"/>
            </a:endParaRPr>
          </a:p>
          <a:p>
            <a:pPr marL="83820">
              <a:spcBef>
                <a:spcPts val="175"/>
              </a:spcBef>
            </a:pPr>
            <a:r>
              <a:rPr sz="31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400" baseline="24305" dirty="0">
                <a:solidFill>
                  <a:srgbClr val="404040"/>
                </a:solidFill>
                <a:latin typeface="Times New Roman"/>
                <a:cs typeface="Times New Roman"/>
              </a:rPr>
              <a:t>131</a:t>
            </a:r>
            <a:r>
              <a:rPr sz="2400" spc="262" baseline="2430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I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 therapy</a:t>
            </a:r>
            <a:endParaRPr sz="2400">
              <a:latin typeface="Times New Roman"/>
              <a:cs typeface="Times New Roman"/>
            </a:endParaRPr>
          </a:p>
          <a:p>
            <a:pPr marL="83820">
              <a:spcBef>
                <a:spcPts val="40"/>
              </a:spcBef>
            </a:pPr>
            <a:r>
              <a:rPr sz="3100" spc="-1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Thyroidectomy</a:t>
            </a:r>
            <a:endParaRPr sz="2400">
              <a:latin typeface="Times New Roman"/>
              <a:cs typeface="Times New Roman"/>
            </a:endParaRPr>
          </a:p>
          <a:p>
            <a:pPr marL="38100">
              <a:spcBef>
                <a:spcPts val="735"/>
              </a:spcBef>
            </a:pPr>
            <a:r>
              <a:rPr sz="2400" b="1" spc="-20" dirty="0">
                <a:solidFill>
                  <a:srgbClr val="404040"/>
                </a:solidFill>
                <a:latin typeface="Times New Roman"/>
                <a:cs typeface="Times New Roman"/>
              </a:rPr>
              <a:t>Drug-</a:t>
            </a:r>
            <a:r>
              <a:rPr sz="24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induced</a:t>
            </a:r>
            <a:endParaRPr sz="2400">
              <a:latin typeface="Times New Roman"/>
              <a:cs typeface="Times New Roman"/>
            </a:endParaRPr>
          </a:p>
          <a:p>
            <a:pPr marL="83820">
              <a:spcBef>
                <a:spcPts val="175"/>
              </a:spcBef>
            </a:pPr>
            <a:r>
              <a:rPr sz="31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Iodine</a:t>
            </a:r>
            <a:r>
              <a:rPr sz="24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deficiency</a:t>
            </a:r>
            <a:endParaRPr sz="2400">
              <a:latin typeface="Times New Roman"/>
              <a:cs typeface="Times New Roman"/>
            </a:endParaRPr>
          </a:p>
          <a:p>
            <a:pPr marL="83820">
              <a:spcBef>
                <a:spcPts val="40"/>
              </a:spcBef>
            </a:pPr>
            <a:r>
              <a:rPr sz="31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Iodine</a:t>
            </a:r>
            <a:r>
              <a:rPr sz="24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excess</a:t>
            </a:r>
            <a:endParaRPr sz="2400">
              <a:latin typeface="Times New Roman"/>
              <a:cs typeface="Times New Roman"/>
            </a:endParaRPr>
          </a:p>
          <a:p>
            <a:pPr marL="83820">
              <a:spcBef>
                <a:spcPts val="35"/>
              </a:spcBef>
            </a:pPr>
            <a:r>
              <a:rPr sz="3100" spc="-1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Lithium</a:t>
            </a:r>
            <a:endParaRPr sz="2400">
              <a:latin typeface="Times New Roman"/>
              <a:cs typeface="Times New Roman"/>
            </a:endParaRPr>
          </a:p>
          <a:p>
            <a:pPr marL="83820">
              <a:spcBef>
                <a:spcPts val="40"/>
              </a:spcBef>
            </a:pPr>
            <a:r>
              <a:rPr sz="3100" spc="-1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Amiodarone</a:t>
            </a:r>
            <a:endParaRPr sz="2400">
              <a:latin typeface="Times New Roman"/>
              <a:cs typeface="Times New Roman"/>
            </a:endParaRPr>
          </a:p>
          <a:p>
            <a:pPr marL="83820">
              <a:spcBef>
                <a:spcPts val="35"/>
              </a:spcBef>
            </a:pPr>
            <a:r>
              <a:rPr sz="31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Antithyroid</a:t>
            </a:r>
            <a:r>
              <a:rPr sz="24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drugs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0" y="74726"/>
            <a:ext cx="3826510" cy="5250815"/>
          </a:xfrm>
          <a:prstGeom prst="rect">
            <a:avLst/>
          </a:prstGeom>
        </p:spPr>
        <p:txBody>
          <a:bodyPr vert="horz" wrap="square" lIns="0" tIns="113664" rIns="0" bIns="0" rtlCol="0">
            <a:spAutoFit/>
          </a:bodyPr>
          <a:lstStyle/>
          <a:p>
            <a:pPr marL="12700">
              <a:spcBef>
                <a:spcPts val="894"/>
              </a:spcBef>
            </a:pPr>
            <a:r>
              <a:rPr sz="2200" b="1" dirty="0">
                <a:solidFill>
                  <a:srgbClr val="404040"/>
                </a:solidFill>
                <a:latin typeface="Times New Roman"/>
                <a:cs typeface="Times New Roman"/>
              </a:rPr>
              <a:t>Secondary</a:t>
            </a:r>
            <a:r>
              <a:rPr sz="2200" b="1" spc="-10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2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Hypothyroidism</a:t>
            </a:r>
            <a:endParaRPr sz="2200">
              <a:latin typeface="Times New Roman"/>
              <a:cs typeface="Times New Roman"/>
            </a:endParaRPr>
          </a:p>
          <a:p>
            <a:pPr marL="12700">
              <a:spcBef>
                <a:spcPts val="869"/>
              </a:spcBef>
            </a:pPr>
            <a:r>
              <a:rPr sz="2400" b="1" dirty="0">
                <a:solidFill>
                  <a:srgbClr val="404040"/>
                </a:solidFill>
                <a:latin typeface="Times New Roman"/>
                <a:cs typeface="Times New Roman"/>
              </a:rPr>
              <a:t>Hypothalamic</a:t>
            </a:r>
            <a:r>
              <a:rPr sz="2400" b="1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dysfunction</a:t>
            </a:r>
            <a:endParaRPr sz="2400">
              <a:latin typeface="Times New Roman"/>
              <a:cs typeface="Times New Roman"/>
            </a:endParaRPr>
          </a:p>
          <a:p>
            <a:pPr marL="58419">
              <a:spcBef>
                <a:spcPts val="175"/>
              </a:spcBef>
            </a:pPr>
            <a:r>
              <a:rPr sz="3100" spc="-1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Neoplasms</a:t>
            </a:r>
            <a:endParaRPr sz="2400">
              <a:latin typeface="Times New Roman"/>
              <a:cs typeface="Times New Roman"/>
            </a:endParaRPr>
          </a:p>
          <a:p>
            <a:pPr marL="58419">
              <a:spcBef>
                <a:spcPts val="35"/>
              </a:spcBef>
            </a:pPr>
            <a:r>
              <a:rPr sz="31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Infiltrative</a:t>
            </a:r>
            <a:r>
              <a:rPr sz="24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disease</a:t>
            </a:r>
            <a:endParaRPr sz="2400">
              <a:latin typeface="Times New Roman"/>
              <a:cs typeface="Times New Roman"/>
            </a:endParaRPr>
          </a:p>
          <a:p>
            <a:pPr marL="58419">
              <a:spcBef>
                <a:spcPts val="40"/>
              </a:spcBef>
            </a:pPr>
            <a:r>
              <a:rPr sz="3100" spc="-1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Radiation</a:t>
            </a:r>
            <a:endParaRPr sz="2400">
              <a:latin typeface="Times New Roman"/>
              <a:cs typeface="Times New Roman"/>
            </a:endParaRPr>
          </a:p>
          <a:p>
            <a:pPr marL="12700">
              <a:spcBef>
                <a:spcPts val="735"/>
              </a:spcBef>
            </a:pPr>
            <a:r>
              <a:rPr sz="2400" b="1" dirty="0">
                <a:solidFill>
                  <a:srgbClr val="404040"/>
                </a:solidFill>
                <a:latin typeface="Times New Roman"/>
                <a:cs typeface="Times New Roman"/>
              </a:rPr>
              <a:t>Pituitary</a:t>
            </a:r>
            <a:r>
              <a:rPr sz="2400" b="1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dysfunction</a:t>
            </a:r>
            <a:endParaRPr sz="2400">
              <a:latin typeface="Times New Roman"/>
              <a:cs typeface="Times New Roman"/>
            </a:endParaRPr>
          </a:p>
          <a:p>
            <a:pPr marL="58419">
              <a:spcBef>
                <a:spcPts val="175"/>
              </a:spcBef>
            </a:pPr>
            <a:r>
              <a:rPr sz="3100" spc="-1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Neoplasms</a:t>
            </a:r>
            <a:endParaRPr sz="2400">
              <a:latin typeface="Times New Roman"/>
              <a:cs typeface="Times New Roman"/>
            </a:endParaRPr>
          </a:p>
          <a:p>
            <a:pPr marL="58419">
              <a:spcBef>
                <a:spcPts val="40"/>
              </a:spcBef>
            </a:pPr>
            <a:r>
              <a:rPr sz="31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Pituitary</a:t>
            </a:r>
            <a:r>
              <a:rPr sz="24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surgery</a:t>
            </a:r>
            <a:endParaRPr sz="2400">
              <a:latin typeface="Times New Roman"/>
              <a:cs typeface="Times New Roman"/>
            </a:endParaRPr>
          </a:p>
          <a:p>
            <a:pPr marL="58419">
              <a:spcBef>
                <a:spcPts val="35"/>
              </a:spcBef>
            </a:pPr>
            <a:r>
              <a:rPr sz="31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Postpartum</a:t>
            </a: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pituitary</a:t>
            </a:r>
            <a:r>
              <a:rPr sz="24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necrosis</a:t>
            </a:r>
            <a:endParaRPr sz="2400">
              <a:latin typeface="Times New Roman"/>
              <a:cs typeface="Times New Roman"/>
            </a:endParaRPr>
          </a:p>
          <a:p>
            <a:pPr marL="58419">
              <a:spcBef>
                <a:spcPts val="35"/>
              </a:spcBef>
            </a:pPr>
            <a:r>
              <a:rPr sz="31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Idiopathic</a:t>
            </a:r>
            <a:r>
              <a:rPr sz="24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hypopituitarism</a:t>
            </a:r>
            <a:endParaRPr sz="2400">
              <a:latin typeface="Times New Roman"/>
              <a:cs typeface="Times New Roman"/>
            </a:endParaRPr>
          </a:p>
          <a:p>
            <a:pPr marL="58419">
              <a:spcBef>
                <a:spcPts val="40"/>
              </a:spcBef>
            </a:pPr>
            <a:r>
              <a:rPr sz="3100" spc="-1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Radiation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78807" y="4976572"/>
            <a:ext cx="327660" cy="8248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5250" spc="-2255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endParaRPr sz="5250">
              <a:latin typeface="Georgia"/>
              <a:cs typeface="Georgi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668779" y="4640580"/>
            <a:ext cx="8174990" cy="1998345"/>
            <a:chOff x="144779" y="4640579"/>
            <a:chExt cx="8174990" cy="199834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02151" y="5647943"/>
              <a:ext cx="4817363" cy="36575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07485" y="5300852"/>
              <a:ext cx="4805553" cy="36107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56732" y="6272783"/>
              <a:ext cx="2456688" cy="36575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63335" y="5925642"/>
              <a:ext cx="2443861" cy="46572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52399" y="4648199"/>
              <a:ext cx="4876800" cy="1981200"/>
            </a:xfrm>
            <a:custGeom>
              <a:avLst/>
              <a:gdLst/>
              <a:ahLst/>
              <a:cxnLst/>
              <a:rect l="l" t="t" r="r" b="b"/>
              <a:pathLst>
                <a:path w="4876800" h="1981200">
                  <a:moveTo>
                    <a:pt x="2438400" y="0"/>
                  </a:moveTo>
                  <a:lnTo>
                    <a:pt x="2371281" y="367"/>
                  </a:lnTo>
                  <a:lnTo>
                    <a:pt x="2304611" y="1465"/>
                  </a:lnTo>
                  <a:lnTo>
                    <a:pt x="2238412" y="3283"/>
                  </a:lnTo>
                  <a:lnTo>
                    <a:pt x="2172708" y="5812"/>
                  </a:lnTo>
                  <a:lnTo>
                    <a:pt x="2107522" y="9042"/>
                  </a:lnTo>
                  <a:lnTo>
                    <a:pt x="2042877" y="12964"/>
                  </a:lnTo>
                  <a:lnTo>
                    <a:pt x="1978797" y="17569"/>
                  </a:lnTo>
                  <a:lnTo>
                    <a:pt x="1915304" y="22846"/>
                  </a:lnTo>
                  <a:lnTo>
                    <a:pt x="1852422" y="28788"/>
                  </a:lnTo>
                  <a:lnTo>
                    <a:pt x="1790175" y="35383"/>
                  </a:lnTo>
                  <a:lnTo>
                    <a:pt x="1728585" y="42623"/>
                  </a:lnTo>
                  <a:lnTo>
                    <a:pt x="1667675" y="50499"/>
                  </a:lnTo>
                  <a:lnTo>
                    <a:pt x="1607469" y="59000"/>
                  </a:lnTo>
                  <a:lnTo>
                    <a:pt x="1547991" y="68118"/>
                  </a:lnTo>
                  <a:lnTo>
                    <a:pt x="1489262" y="77843"/>
                  </a:lnTo>
                  <a:lnTo>
                    <a:pt x="1431308" y="88165"/>
                  </a:lnTo>
                  <a:lnTo>
                    <a:pt x="1374150" y="99075"/>
                  </a:lnTo>
                  <a:lnTo>
                    <a:pt x="1317812" y="110564"/>
                  </a:lnTo>
                  <a:lnTo>
                    <a:pt x="1262318" y="122622"/>
                  </a:lnTo>
                  <a:lnTo>
                    <a:pt x="1207690" y="135240"/>
                  </a:lnTo>
                  <a:lnTo>
                    <a:pt x="1153953" y="148409"/>
                  </a:lnTo>
                  <a:lnTo>
                    <a:pt x="1101128" y="162118"/>
                  </a:lnTo>
                  <a:lnTo>
                    <a:pt x="1049239" y="176359"/>
                  </a:lnTo>
                  <a:lnTo>
                    <a:pt x="998310" y="191121"/>
                  </a:lnTo>
                  <a:lnTo>
                    <a:pt x="948364" y="206397"/>
                  </a:lnTo>
                  <a:lnTo>
                    <a:pt x="899424" y="222175"/>
                  </a:lnTo>
                  <a:lnTo>
                    <a:pt x="851513" y="238447"/>
                  </a:lnTo>
                  <a:lnTo>
                    <a:pt x="804655" y="255203"/>
                  </a:lnTo>
                  <a:lnTo>
                    <a:pt x="758872" y="272434"/>
                  </a:lnTo>
                  <a:lnTo>
                    <a:pt x="714189" y="290131"/>
                  </a:lnTo>
                  <a:lnTo>
                    <a:pt x="670627" y="308283"/>
                  </a:lnTo>
                  <a:lnTo>
                    <a:pt x="628212" y="326882"/>
                  </a:lnTo>
                  <a:lnTo>
                    <a:pt x="586965" y="345918"/>
                  </a:lnTo>
                  <a:lnTo>
                    <a:pt x="546909" y="365382"/>
                  </a:lnTo>
                  <a:lnTo>
                    <a:pt x="508070" y="385264"/>
                  </a:lnTo>
                  <a:lnTo>
                    <a:pt x="470468" y="405554"/>
                  </a:lnTo>
                  <a:lnTo>
                    <a:pt x="434128" y="426244"/>
                  </a:lnTo>
                  <a:lnTo>
                    <a:pt x="399073" y="447324"/>
                  </a:lnTo>
                  <a:lnTo>
                    <a:pt x="365327" y="468784"/>
                  </a:lnTo>
                  <a:lnTo>
                    <a:pt x="332912" y="490615"/>
                  </a:lnTo>
                  <a:lnTo>
                    <a:pt x="301851" y="512807"/>
                  </a:lnTo>
                  <a:lnTo>
                    <a:pt x="243887" y="558239"/>
                  </a:lnTo>
                  <a:lnTo>
                    <a:pt x="191620" y="605004"/>
                  </a:lnTo>
                  <a:lnTo>
                    <a:pt x="145237" y="653026"/>
                  </a:lnTo>
                  <a:lnTo>
                    <a:pt x="104924" y="702229"/>
                  </a:lnTo>
                  <a:lnTo>
                    <a:pt x="70866" y="752539"/>
                  </a:lnTo>
                  <a:lnTo>
                    <a:pt x="43249" y="803880"/>
                  </a:lnTo>
                  <a:lnTo>
                    <a:pt x="22259" y="856176"/>
                  </a:lnTo>
                  <a:lnTo>
                    <a:pt x="8083" y="909352"/>
                  </a:lnTo>
                  <a:lnTo>
                    <a:pt x="905" y="963332"/>
                  </a:lnTo>
                  <a:lnTo>
                    <a:pt x="0" y="990600"/>
                  </a:lnTo>
                  <a:lnTo>
                    <a:pt x="905" y="1017866"/>
                  </a:lnTo>
                  <a:lnTo>
                    <a:pt x="8083" y="1071844"/>
                  </a:lnTo>
                  <a:lnTo>
                    <a:pt x="22259" y="1125017"/>
                  </a:lnTo>
                  <a:lnTo>
                    <a:pt x="43249" y="1177312"/>
                  </a:lnTo>
                  <a:lnTo>
                    <a:pt x="70866" y="1228651"/>
                  </a:lnTo>
                  <a:lnTo>
                    <a:pt x="104924" y="1278960"/>
                  </a:lnTo>
                  <a:lnTo>
                    <a:pt x="145237" y="1328163"/>
                  </a:lnTo>
                  <a:lnTo>
                    <a:pt x="191620" y="1376185"/>
                  </a:lnTo>
                  <a:lnTo>
                    <a:pt x="243887" y="1422949"/>
                  </a:lnTo>
                  <a:lnTo>
                    <a:pt x="301851" y="1468381"/>
                  </a:lnTo>
                  <a:lnTo>
                    <a:pt x="332912" y="1490573"/>
                  </a:lnTo>
                  <a:lnTo>
                    <a:pt x="365327" y="1512404"/>
                  </a:lnTo>
                  <a:lnTo>
                    <a:pt x="399073" y="1533864"/>
                  </a:lnTo>
                  <a:lnTo>
                    <a:pt x="434128" y="1554944"/>
                  </a:lnTo>
                  <a:lnTo>
                    <a:pt x="470468" y="1575634"/>
                  </a:lnTo>
                  <a:lnTo>
                    <a:pt x="508070" y="1595924"/>
                  </a:lnTo>
                  <a:lnTo>
                    <a:pt x="546909" y="1615806"/>
                  </a:lnTo>
                  <a:lnTo>
                    <a:pt x="586965" y="1635270"/>
                  </a:lnTo>
                  <a:lnTo>
                    <a:pt x="628212" y="1654307"/>
                  </a:lnTo>
                  <a:lnTo>
                    <a:pt x="670627" y="1672906"/>
                  </a:lnTo>
                  <a:lnTo>
                    <a:pt x="714189" y="1691058"/>
                  </a:lnTo>
                  <a:lnTo>
                    <a:pt x="758872" y="1708755"/>
                  </a:lnTo>
                  <a:lnTo>
                    <a:pt x="804655" y="1725987"/>
                  </a:lnTo>
                  <a:lnTo>
                    <a:pt x="851513" y="1742743"/>
                  </a:lnTo>
                  <a:lnTo>
                    <a:pt x="899424" y="1759016"/>
                  </a:lnTo>
                  <a:lnTo>
                    <a:pt x="948364" y="1774795"/>
                  </a:lnTo>
                  <a:lnTo>
                    <a:pt x="998310" y="1790070"/>
                  </a:lnTo>
                  <a:lnTo>
                    <a:pt x="1049239" y="1804833"/>
                  </a:lnTo>
                  <a:lnTo>
                    <a:pt x="1101128" y="1819075"/>
                  </a:lnTo>
                  <a:lnTo>
                    <a:pt x="1153953" y="1832784"/>
                  </a:lnTo>
                  <a:lnTo>
                    <a:pt x="1207690" y="1845953"/>
                  </a:lnTo>
                  <a:lnTo>
                    <a:pt x="1262318" y="1858571"/>
                  </a:lnTo>
                  <a:lnTo>
                    <a:pt x="1317812" y="1870630"/>
                  </a:lnTo>
                  <a:lnTo>
                    <a:pt x="1374150" y="1882119"/>
                  </a:lnTo>
                  <a:lnTo>
                    <a:pt x="1431308" y="1893030"/>
                  </a:lnTo>
                  <a:lnTo>
                    <a:pt x="1489262" y="1903353"/>
                  </a:lnTo>
                  <a:lnTo>
                    <a:pt x="1547991" y="1913078"/>
                  </a:lnTo>
                  <a:lnTo>
                    <a:pt x="1607469" y="1922196"/>
                  </a:lnTo>
                  <a:lnTo>
                    <a:pt x="1667675" y="1930698"/>
                  </a:lnTo>
                  <a:lnTo>
                    <a:pt x="1728585" y="1938574"/>
                  </a:lnTo>
                  <a:lnTo>
                    <a:pt x="1790175" y="1945814"/>
                  </a:lnTo>
                  <a:lnTo>
                    <a:pt x="1852422" y="1952410"/>
                  </a:lnTo>
                  <a:lnTo>
                    <a:pt x="1915304" y="1958351"/>
                  </a:lnTo>
                  <a:lnTo>
                    <a:pt x="1978797" y="1963629"/>
                  </a:lnTo>
                  <a:lnTo>
                    <a:pt x="2042877" y="1968234"/>
                  </a:lnTo>
                  <a:lnTo>
                    <a:pt x="2107522" y="1972156"/>
                  </a:lnTo>
                  <a:lnTo>
                    <a:pt x="2172708" y="1975387"/>
                  </a:lnTo>
                  <a:lnTo>
                    <a:pt x="2238412" y="1977916"/>
                  </a:lnTo>
                  <a:lnTo>
                    <a:pt x="2304611" y="1979734"/>
                  </a:lnTo>
                  <a:lnTo>
                    <a:pt x="2371281" y="1980831"/>
                  </a:lnTo>
                  <a:lnTo>
                    <a:pt x="2438400" y="1981200"/>
                  </a:lnTo>
                  <a:lnTo>
                    <a:pt x="2505519" y="1980831"/>
                  </a:lnTo>
                  <a:lnTo>
                    <a:pt x="2572189" y="1979734"/>
                  </a:lnTo>
                  <a:lnTo>
                    <a:pt x="2638388" y="1977916"/>
                  </a:lnTo>
                  <a:lnTo>
                    <a:pt x="2704093" y="1975387"/>
                  </a:lnTo>
                  <a:lnTo>
                    <a:pt x="2769279" y="1972156"/>
                  </a:lnTo>
                  <a:lnTo>
                    <a:pt x="2833925" y="1968234"/>
                  </a:lnTo>
                  <a:lnTo>
                    <a:pt x="2898006" y="1963629"/>
                  </a:lnTo>
                  <a:lnTo>
                    <a:pt x="2961499" y="1958351"/>
                  </a:lnTo>
                  <a:lnTo>
                    <a:pt x="3024381" y="1952410"/>
                  </a:lnTo>
                  <a:lnTo>
                    <a:pt x="3086629" y="1945814"/>
                  </a:lnTo>
                  <a:lnTo>
                    <a:pt x="3148219" y="1938574"/>
                  </a:lnTo>
                  <a:lnTo>
                    <a:pt x="3209129" y="1930698"/>
                  </a:lnTo>
                  <a:lnTo>
                    <a:pt x="3269335" y="1922196"/>
                  </a:lnTo>
                  <a:lnTo>
                    <a:pt x="3328814" y="1913078"/>
                  </a:lnTo>
                  <a:lnTo>
                    <a:pt x="3387542" y="1903353"/>
                  </a:lnTo>
                  <a:lnTo>
                    <a:pt x="3445497" y="1893030"/>
                  </a:lnTo>
                  <a:lnTo>
                    <a:pt x="3502654" y="1882119"/>
                  </a:lnTo>
                  <a:lnTo>
                    <a:pt x="3558992" y="1870630"/>
                  </a:lnTo>
                  <a:lnTo>
                    <a:pt x="3614486" y="1858571"/>
                  </a:lnTo>
                  <a:lnTo>
                    <a:pt x="3669114" y="1845953"/>
                  </a:lnTo>
                  <a:lnTo>
                    <a:pt x="3722852" y="1832784"/>
                  </a:lnTo>
                  <a:lnTo>
                    <a:pt x="3775677" y="1819075"/>
                  </a:lnTo>
                  <a:lnTo>
                    <a:pt x="3827565" y="1804833"/>
                  </a:lnTo>
                  <a:lnTo>
                    <a:pt x="3878494" y="1790070"/>
                  </a:lnTo>
                  <a:lnTo>
                    <a:pt x="3928440" y="1774795"/>
                  </a:lnTo>
                  <a:lnTo>
                    <a:pt x="3977380" y="1759016"/>
                  </a:lnTo>
                  <a:lnTo>
                    <a:pt x="4025291" y="1742743"/>
                  </a:lnTo>
                  <a:lnTo>
                    <a:pt x="4072149" y="1725987"/>
                  </a:lnTo>
                  <a:lnTo>
                    <a:pt x="4117932" y="1708755"/>
                  </a:lnTo>
                  <a:lnTo>
                    <a:pt x="4162615" y="1691058"/>
                  </a:lnTo>
                  <a:lnTo>
                    <a:pt x="4206176" y="1672906"/>
                  </a:lnTo>
                  <a:lnTo>
                    <a:pt x="4248592" y="1654307"/>
                  </a:lnTo>
                  <a:lnTo>
                    <a:pt x="4289839" y="1635270"/>
                  </a:lnTo>
                  <a:lnTo>
                    <a:pt x="4329894" y="1615806"/>
                  </a:lnTo>
                  <a:lnTo>
                    <a:pt x="4368733" y="1595924"/>
                  </a:lnTo>
                  <a:lnTo>
                    <a:pt x="4406335" y="1575634"/>
                  </a:lnTo>
                  <a:lnTo>
                    <a:pt x="4442674" y="1554944"/>
                  </a:lnTo>
                  <a:lnTo>
                    <a:pt x="4477729" y="1533864"/>
                  </a:lnTo>
                  <a:lnTo>
                    <a:pt x="4511475" y="1512404"/>
                  </a:lnTo>
                  <a:lnTo>
                    <a:pt x="4543890" y="1490573"/>
                  </a:lnTo>
                  <a:lnTo>
                    <a:pt x="4574950" y="1468381"/>
                  </a:lnTo>
                  <a:lnTo>
                    <a:pt x="4632914" y="1422949"/>
                  </a:lnTo>
                  <a:lnTo>
                    <a:pt x="4685180" y="1376185"/>
                  </a:lnTo>
                  <a:lnTo>
                    <a:pt x="4731563" y="1328163"/>
                  </a:lnTo>
                  <a:lnTo>
                    <a:pt x="4771876" y="1278960"/>
                  </a:lnTo>
                  <a:lnTo>
                    <a:pt x="4805934" y="1228651"/>
                  </a:lnTo>
                  <a:lnTo>
                    <a:pt x="4833551" y="1177312"/>
                  </a:lnTo>
                  <a:lnTo>
                    <a:pt x="4854540" y="1125017"/>
                  </a:lnTo>
                  <a:lnTo>
                    <a:pt x="4868716" y="1071844"/>
                  </a:lnTo>
                  <a:lnTo>
                    <a:pt x="4875894" y="1017866"/>
                  </a:lnTo>
                  <a:lnTo>
                    <a:pt x="4876800" y="990600"/>
                  </a:lnTo>
                  <a:lnTo>
                    <a:pt x="4875894" y="963332"/>
                  </a:lnTo>
                  <a:lnTo>
                    <a:pt x="4868716" y="909352"/>
                  </a:lnTo>
                  <a:lnTo>
                    <a:pt x="4854540" y="856176"/>
                  </a:lnTo>
                  <a:lnTo>
                    <a:pt x="4833551" y="803880"/>
                  </a:lnTo>
                  <a:lnTo>
                    <a:pt x="4805934" y="752539"/>
                  </a:lnTo>
                  <a:lnTo>
                    <a:pt x="4771876" y="702229"/>
                  </a:lnTo>
                  <a:lnTo>
                    <a:pt x="4731563" y="653026"/>
                  </a:lnTo>
                  <a:lnTo>
                    <a:pt x="4685180" y="605004"/>
                  </a:lnTo>
                  <a:lnTo>
                    <a:pt x="4632914" y="558239"/>
                  </a:lnTo>
                  <a:lnTo>
                    <a:pt x="4574950" y="512807"/>
                  </a:lnTo>
                  <a:lnTo>
                    <a:pt x="4543890" y="490615"/>
                  </a:lnTo>
                  <a:lnTo>
                    <a:pt x="4511475" y="468784"/>
                  </a:lnTo>
                  <a:lnTo>
                    <a:pt x="4477729" y="447324"/>
                  </a:lnTo>
                  <a:lnTo>
                    <a:pt x="4442674" y="426244"/>
                  </a:lnTo>
                  <a:lnTo>
                    <a:pt x="4406335" y="405554"/>
                  </a:lnTo>
                  <a:lnTo>
                    <a:pt x="4368733" y="385264"/>
                  </a:lnTo>
                  <a:lnTo>
                    <a:pt x="4329894" y="365382"/>
                  </a:lnTo>
                  <a:lnTo>
                    <a:pt x="4289839" y="345918"/>
                  </a:lnTo>
                  <a:lnTo>
                    <a:pt x="4248592" y="326882"/>
                  </a:lnTo>
                  <a:lnTo>
                    <a:pt x="4206176" y="308283"/>
                  </a:lnTo>
                  <a:lnTo>
                    <a:pt x="4162615" y="290131"/>
                  </a:lnTo>
                  <a:lnTo>
                    <a:pt x="4117932" y="272434"/>
                  </a:lnTo>
                  <a:lnTo>
                    <a:pt x="4072149" y="255203"/>
                  </a:lnTo>
                  <a:lnTo>
                    <a:pt x="4025291" y="238447"/>
                  </a:lnTo>
                  <a:lnTo>
                    <a:pt x="3977380" y="222175"/>
                  </a:lnTo>
                  <a:lnTo>
                    <a:pt x="3928440" y="206397"/>
                  </a:lnTo>
                  <a:lnTo>
                    <a:pt x="3878494" y="191121"/>
                  </a:lnTo>
                  <a:lnTo>
                    <a:pt x="3827565" y="176359"/>
                  </a:lnTo>
                  <a:lnTo>
                    <a:pt x="3775677" y="162118"/>
                  </a:lnTo>
                  <a:lnTo>
                    <a:pt x="3722852" y="148409"/>
                  </a:lnTo>
                  <a:lnTo>
                    <a:pt x="3669114" y="135240"/>
                  </a:lnTo>
                  <a:lnTo>
                    <a:pt x="3614486" y="122622"/>
                  </a:lnTo>
                  <a:lnTo>
                    <a:pt x="3558992" y="110564"/>
                  </a:lnTo>
                  <a:lnTo>
                    <a:pt x="3502654" y="99075"/>
                  </a:lnTo>
                  <a:lnTo>
                    <a:pt x="3445497" y="88165"/>
                  </a:lnTo>
                  <a:lnTo>
                    <a:pt x="3387542" y="77843"/>
                  </a:lnTo>
                  <a:lnTo>
                    <a:pt x="3328814" y="68118"/>
                  </a:lnTo>
                  <a:lnTo>
                    <a:pt x="3269335" y="59000"/>
                  </a:lnTo>
                  <a:lnTo>
                    <a:pt x="3209129" y="50499"/>
                  </a:lnTo>
                  <a:lnTo>
                    <a:pt x="3148219" y="42623"/>
                  </a:lnTo>
                  <a:lnTo>
                    <a:pt x="3086629" y="35383"/>
                  </a:lnTo>
                  <a:lnTo>
                    <a:pt x="3024381" y="28788"/>
                  </a:lnTo>
                  <a:lnTo>
                    <a:pt x="2961499" y="22846"/>
                  </a:lnTo>
                  <a:lnTo>
                    <a:pt x="2898006" y="17569"/>
                  </a:lnTo>
                  <a:lnTo>
                    <a:pt x="2833925" y="12964"/>
                  </a:lnTo>
                  <a:lnTo>
                    <a:pt x="2769279" y="9042"/>
                  </a:lnTo>
                  <a:lnTo>
                    <a:pt x="2704093" y="5812"/>
                  </a:lnTo>
                  <a:lnTo>
                    <a:pt x="2638388" y="3283"/>
                  </a:lnTo>
                  <a:lnTo>
                    <a:pt x="2572189" y="1465"/>
                  </a:lnTo>
                  <a:lnTo>
                    <a:pt x="2505519" y="367"/>
                  </a:lnTo>
                  <a:lnTo>
                    <a:pt x="2438400" y="0"/>
                  </a:lnTo>
                  <a:close/>
                </a:path>
              </a:pathLst>
            </a:custGeom>
            <a:solidFill>
              <a:srgbClr val="4E6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2399" y="4648199"/>
              <a:ext cx="4876800" cy="1981200"/>
            </a:xfrm>
            <a:custGeom>
              <a:avLst/>
              <a:gdLst/>
              <a:ahLst/>
              <a:cxnLst/>
              <a:rect l="l" t="t" r="r" b="b"/>
              <a:pathLst>
                <a:path w="4876800" h="1981200">
                  <a:moveTo>
                    <a:pt x="0" y="990600"/>
                  </a:moveTo>
                  <a:lnTo>
                    <a:pt x="3608" y="936246"/>
                  </a:lnTo>
                  <a:lnTo>
                    <a:pt x="14308" y="882659"/>
                  </a:lnTo>
                  <a:lnTo>
                    <a:pt x="31914" y="829914"/>
                  </a:lnTo>
                  <a:lnTo>
                    <a:pt x="56240" y="778086"/>
                  </a:lnTo>
                  <a:lnTo>
                    <a:pt x="87101" y="727251"/>
                  </a:lnTo>
                  <a:lnTo>
                    <a:pt x="124310" y="677485"/>
                  </a:lnTo>
                  <a:lnTo>
                    <a:pt x="167682" y="628862"/>
                  </a:lnTo>
                  <a:lnTo>
                    <a:pt x="217030" y="581459"/>
                  </a:lnTo>
                  <a:lnTo>
                    <a:pt x="272168" y="535352"/>
                  </a:lnTo>
                  <a:lnTo>
                    <a:pt x="332912" y="490615"/>
                  </a:lnTo>
                  <a:lnTo>
                    <a:pt x="365327" y="468784"/>
                  </a:lnTo>
                  <a:lnTo>
                    <a:pt x="399073" y="447324"/>
                  </a:lnTo>
                  <a:lnTo>
                    <a:pt x="434128" y="426244"/>
                  </a:lnTo>
                  <a:lnTo>
                    <a:pt x="470468" y="405554"/>
                  </a:lnTo>
                  <a:lnTo>
                    <a:pt x="508070" y="385264"/>
                  </a:lnTo>
                  <a:lnTo>
                    <a:pt x="546909" y="365382"/>
                  </a:lnTo>
                  <a:lnTo>
                    <a:pt x="586965" y="345918"/>
                  </a:lnTo>
                  <a:lnTo>
                    <a:pt x="628212" y="326882"/>
                  </a:lnTo>
                  <a:lnTo>
                    <a:pt x="670627" y="308283"/>
                  </a:lnTo>
                  <a:lnTo>
                    <a:pt x="714189" y="290131"/>
                  </a:lnTo>
                  <a:lnTo>
                    <a:pt x="758872" y="272434"/>
                  </a:lnTo>
                  <a:lnTo>
                    <a:pt x="804655" y="255203"/>
                  </a:lnTo>
                  <a:lnTo>
                    <a:pt x="851513" y="238447"/>
                  </a:lnTo>
                  <a:lnTo>
                    <a:pt x="899424" y="222175"/>
                  </a:lnTo>
                  <a:lnTo>
                    <a:pt x="948364" y="206397"/>
                  </a:lnTo>
                  <a:lnTo>
                    <a:pt x="998310" y="191121"/>
                  </a:lnTo>
                  <a:lnTo>
                    <a:pt x="1049239" y="176359"/>
                  </a:lnTo>
                  <a:lnTo>
                    <a:pt x="1101128" y="162118"/>
                  </a:lnTo>
                  <a:lnTo>
                    <a:pt x="1153953" y="148409"/>
                  </a:lnTo>
                  <a:lnTo>
                    <a:pt x="1207690" y="135240"/>
                  </a:lnTo>
                  <a:lnTo>
                    <a:pt x="1262318" y="122622"/>
                  </a:lnTo>
                  <a:lnTo>
                    <a:pt x="1317812" y="110564"/>
                  </a:lnTo>
                  <a:lnTo>
                    <a:pt x="1374150" y="99075"/>
                  </a:lnTo>
                  <a:lnTo>
                    <a:pt x="1431308" y="88165"/>
                  </a:lnTo>
                  <a:lnTo>
                    <a:pt x="1489262" y="77843"/>
                  </a:lnTo>
                  <a:lnTo>
                    <a:pt x="1547991" y="68118"/>
                  </a:lnTo>
                  <a:lnTo>
                    <a:pt x="1607469" y="59000"/>
                  </a:lnTo>
                  <a:lnTo>
                    <a:pt x="1667675" y="50499"/>
                  </a:lnTo>
                  <a:lnTo>
                    <a:pt x="1728585" y="42623"/>
                  </a:lnTo>
                  <a:lnTo>
                    <a:pt x="1790175" y="35383"/>
                  </a:lnTo>
                  <a:lnTo>
                    <a:pt x="1852422" y="28788"/>
                  </a:lnTo>
                  <a:lnTo>
                    <a:pt x="1915304" y="22846"/>
                  </a:lnTo>
                  <a:lnTo>
                    <a:pt x="1978797" y="17569"/>
                  </a:lnTo>
                  <a:lnTo>
                    <a:pt x="2042877" y="12964"/>
                  </a:lnTo>
                  <a:lnTo>
                    <a:pt x="2107522" y="9042"/>
                  </a:lnTo>
                  <a:lnTo>
                    <a:pt x="2172708" y="5812"/>
                  </a:lnTo>
                  <a:lnTo>
                    <a:pt x="2238412" y="3283"/>
                  </a:lnTo>
                  <a:lnTo>
                    <a:pt x="2304611" y="1465"/>
                  </a:lnTo>
                  <a:lnTo>
                    <a:pt x="2371281" y="367"/>
                  </a:lnTo>
                  <a:lnTo>
                    <a:pt x="2438400" y="0"/>
                  </a:lnTo>
                  <a:lnTo>
                    <a:pt x="2505519" y="367"/>
                  </a:lnTo>
                  <a:lnTo>
                    <a:pt x="2572189" y="1465"/>
                  </a:lnTo>
                  <a:lnTo>
                    <a:pt x="2638388" y="3283"/>
                  </a:lnTo>
                  <a:lnTo>
                    <a:pt x="2704093" y="5812"/>
                  </a:lnTo>
                  <a:lnTo>
                    <a:pt x="2769279" y="9042"/>
                  </a:lnTo>
                  <a:lnTo>
                    <a:pt x="2833925" y="12964"/>
                  </a:lnTo>
                  <a:lnTo>
                    <a:pt x="2898006" y="17569"/>
                  </a:lnTo>
                  <a:lnTo>
                    <a:pt x="2961499" y="22846"/>
                  </a:lnTo>
                  <a:lnTo>
                    <a:pt x="3024381" y="28788"/>
                  </a:lnTo>
                  <a:lnTo>
                    <a:pt x="3086629" y="35383"/>
                  </a:lnTo>
                  <a:lnTo>
                    <a:pt x="3148219" y="42623"/>
                  </a:lnTo>
                  <a:lnTo>
                    <a:pt x="3209129" y="50499"/>
                  </a:lnTo>
                  <a:lnTo>
                    <a:pt x="3269335" y="59000"/>
                  </a:lnTo>
                  <a:lnTo>
                    <a:pt x="3328814" y="68118"/>
                  </a:lnTo>
                  <a:lnTo>
                    <a:pt x="3387542" y="77843"/>
                  </a:lnTo>
                  <a:lnTo>
                    <a:pt x="3445497" y="88165"/>
                  </a:lnTo>
                  <a:lnTo>
                    <a:pt x="3502654" y="99075"/>
                  </a:lnTo>
                  <a:lnTo>
                    <a:pt x="3558992" y="110564"/>
                  </a:lnTo>
                  <a:lnTo>
                    <a:pt x="3614486" y="122622"/>
                  </a:lnTo>
                  <a:lnTo>
                    <a:pt x="3669114" y="135240"/>
                  </a:lnTo>
                  <a:lnTo>
                    <a:pt x="3722852" y="148409"/>
                  </a:lnTo>
                  <a:lnTo>
                    <a:pt x="3775677" y="162118"/>
                  </a:lnTo>
                  <a:lnTo>
                    <a:pt x="3827565" y="176359"/>
                  </a:lnTo>
                  <a:lnTo>
                    <a:pt x="3878494" y="191121"/>
                  </a:lnTo>
                  <a:lnTo>
                    <a:pt x="3928440" y="206397"/>
                  </a:lnTo>
                  <a:lnTo>
                    <a:pt x="3977380" y="222175"/>
                  </a:lnTo>
                  <a:lnTo>
                    <a:pt x="4025291" y="238447"/>
                  </a:lnTo>
                  <a:lnTo>
                    <a:pt x="4072149" y="255203"/>
                  </a:lnTo>
                  <a:lnTo>
                    <a:pt x="4117932" y="272434"/>
                  </a:lnTo>
                  <a:lnTo>
                    <a:pt x="4162615" y="290131"/>
                  </a:lnTo>
                  <a:lnTo>
                    <a:pt x="4206176" y="308283"/>
                  </a:lnTo>
                  <a:lnTo>
                    <a:pt x="4248592" y="326882"/>
                  </a:lnTo>
                  <a:lnTo>
                    <a:pt x="4289839" y="345918"/>
                  </a:lnTo>
                  <a:lnTo>
                    <a:pt x="4329894" y="365382"/>
                  </a:lnTo>
                  <a:lnTo>
                    <a:pt x="4368733" y="385264"/>
                  </a:lnTo>
                  <a:lnTo>
                    <a:pt x="4406335" y="405554"/>
                  </a:lnTo>
                  <a:lnTo>
                    <a:pt x="4442674" y="426244"/>
                  </a:lnTo>
                  <a:lnTo>
                    <a:pt x="4477729" y="447324"/>
                  </a:lnTo>
                  <a:lnTo>
                    <a:pt x="4511475" y="468784"/>
                  </a:lnTo>
                  <a:lnTo>
                    <a:pt x="4543890" y="490615"/>
                  </a:lnTo>
                  <a:lnTo>
                    <a:pt x="4574950" y="512807"/>
                  </a:lnTo>
                  <a:lnTo>
                    <a:pt x="4632914" y="558239"/>
                  </a:lnTo>
                  <a:lnTo>
                    <a:pt x="4685180" y="605004"/>
                  </a:lnTo>
                  <a:lnTo>
                    <a:pt x="4731563" y="653026"/>
                  </a:lnTo>
                  <a:lnTo>
                    <a:pt x="4771876" y="702229"/>
                  </a:lnTo>
                  <a:lnTo>
                    <a:pt x="4805934" y="752539"/>
                  </a:lnTo>
                  <a:lnTo>
                    <a:pt x="4833551" y="803880"/>
                  </a:lnTo>
                  <a:lnTo>
                    <a:pt x="4854540" y="856176"/>
                  </a:lnTo>
                  <a:lnTo>
                    <a:pt x="4868716" y="909352"/>
                  </a:lnTo>
                  <a:lnTo>
                    <a:pt x="4875894" y="963332"/>
                  </a:lnTo>
                  <a:lnTo>
                    <a:pt x="4876800" y="990600"/>
                  </a:lnTo>
                  <a:lnTo>
                    <a:pt x="4875894" y="1017866"/>
                  </a:lnTo>
                  <a:lnTo>
                    <a:pt x="4868716" y="1071844"/>
                  </a:lnTo>
                  <a:lnTo>
                    <a:pt x="4854540" y="1125017"/>
                  </a:lnTo>
                  <a:lnTo>
                    <a:pt x="4833551" y="1177312"/>
                  </a:lnTo>
                  <a:lnTo>
                    <a:pt x="4805934" y="1228651"/>
                  </a:lnTo>
                  <a:lnTo>
                    <a:pt x="4771876" y="1278960"/>
                  </a:lnTo>
                  <a:lnTo>
                    <a:pt x="4731563" y="1328163"/>
                  </a:lnTo>
                  <a:lnTo>
                    <a:pt x="4685180" y="1376185"/>
                  </a:lnTo>
                  <a:lnTo>
                    <a:pt x="4632914" y="1422949"/>
                  </a:lnTo>
                  <a:lnTo>
                    <a:pt x="4574950" y="1468381"/>
                  </a:lnTo>
                  <a:lnTo>
                    <a:pt x="4543890" y="1490573"/>
                  </a:lnTo>
                  <a:lnTo>
                    <a:pt x="4511475" y="1512404"/>
                  </a:lnTo>
                  <a:lnTo>
                    <a:pt x="4477729" y="1533864"/>
                  </a:lnTo>
                  <a:lnTo>
                    <a:pt x="4442674" y="1554944"/>
                  </a:lnTo>
                  <a:lnTo>
                    <a:pt x="4406335" y="1575634"/>
                  </a:lnTo>
                  <a:lnTo>
                    <a:pt x="4368733" y="1595924"/>
                  </a:lnTo>
                  <a:lnTo>
                    <a:pt x="4329894" y="1615806"/>
                  </a:lnTo>
                  <a:lnTo>
                    <a:pt x="4289839" y="1635270"/>
                  </a:lnTo>
                  <a:lnTo>
                    <a:pt x="4248592" y="1654307"/>
                  </a:lnTo>
                  <a:lnTo>
                    <a:pt x="4206176" y="1672906"/>
                  </a:lnTo>
                  <a:lnTo>
                    <a:pt x="4162615" y="1691058"/>
                  </a:lnTo>
                  <a:lnTo>
                    <a:pt x="4117932" y="1708755"/>
                  </a:lnTo>
                  <a:lnTo>
                    <a:pt x="4072149" y="1725987"/>
                  </a:lnTo>
                  <a:lnTo>
                    <a:pt x="4025291" y="1742743"/>
                  </a:lnTo>
                  <a:lnTo>
                    <a:pt x="3977380" y="1759016"/>
                  </a:lnTo>
                  <a:lnTo>
                    <a:pt x="3928440" y="1774795"/>
                  </a:lnTo>
                  <a:lnTo>
                    <a:pt x="3878494" y="1790070"/>
                  </a:lnTo>
                  <a:lnTo>
                    <a:pt x="3827565" y="1804833"/>
                  </a:lnTo>
                  <a:lnTo>
                    <a:pt x="3775677" y="1819075"/>
                  </a:lnTo>
                  <a:lnTo>
                    <a:pt x="3722852" y="1832784"/>
                  </a:lnTo>
                  <a:lnTo>
                    <a:pt x="3669114" y="1845953"/>
                  </a:lnTo>
                  <a:lnTo>
                    <a:pt x="3614486" y="1858571"/>
                  </a:lnTo>
                  <a:lnTo>
                    <a:pt x="3558992" y="1870630"/>
                  </a:lnTo>
                  <a:lnTo>
                    <a:pt x="3502654" y="1882119"/>
                  </a:lnTo>
                  <a:lnTo>
                    <a:pt x="3445497" y="1893030"/>
                  </a:lnTo>
                  <a:lnTo>
                    <a:pt x="3387542" y="1903353"/>
                  </a:lnTo>
                  <a:lnTo>
                    <a:pt x="3328814" y="1913078"/>
                  </a:lnTo>
                  <a:lnTo>
                    <a:pt x="3269335" y="1922196"/>
                  </a:lnTo>
                  <a:lnTo>
                    <a:pt x="3209129" y="1930698"/>
                  </a:lnTo>
                  <a:lnTo>
                    <a:pt x="3148219" y="1938574"/>
                  </a:lnTo>
                  <a:lnTo>
                    <a:pt x="3086629" y="1945814"/>
                  </a:lnTo>
                  <a:lnTo>
                    <a:pt x="3024381" y="1952410"/>
                  </a:lnTo>
                  <a:lnTo>
                    <a:pt x="2961499" y="1958351"/>
                  </a:lnTo>
                  <a:lnTo>
                    <a:pt x="2898006" y="1963629"/>
                  </a:lnTo>
                  <a:lnTo>
                    <a:pt x="2833925" y="1968234"/>
                  </a:lnTo>
                  <a:lnTo>
                    <a:pt x="2769279" y="1972156"/>
                  </a:lnTo>
                  <a:lnTo>
                    <a:pt x="2704093" y="1975387"/>
                  </a:lnTo>
                  <a:lnTo>
                    <a:pt x="2638388" y="1977916"/>
                  </a:lnTo>
                  <a:lnTo>
                    <a:pt x="2572189" y="1979734"/>
                  </a:lnTo>
                  <a:lnTo>
                    <a:pt x="2505519" y="1980831"/>
                  </a:lnTo>
                  <a:lnTo>
                    <a:pt x="2438400" y="1981200"/>
                  </a:lnTo>
                  <a:lnTo>
                    <a:pt x="2371281" y="1980831"/>
                  </a:lnTo>
                  <a:lnTo>
                    <a:pt x="2304611" y="1979734"/>
                  </a:lnTo>
                  <a:lnTo>
                    <a:pt x="2238412" y="1977916"/>
                  </a:lnTo>
                  <a:lnTo>
                    <a:pt x="2172708" y="1975387"/>
                  </a:lnTo>
                  <a:lnTo>
                    <a:pt x="2107522" y="1972156"/>
                  </a:lnTo>
                  <a:lnTo>
                    <a:pt x="2042877" y="1968234"/>
                  </a:lnTo>
                  <a:lnTo>
                    <a:pt x="1978797" y="1963629"/>
                  </a:lnTo>
                  <a:lnTo>
                    <a:pt x="1915304" y="1958351"/>
                  </a:lnTo>
                  <a:lnTo>
                    <a:pt x="1852422" y="1952410"/>
                  </a:lnTo>
                  <a:lnTo>
                    <a:pt x="1790175" y="1945814"/>
                  </a:lnTo>
                  <a:lnTo>
                    <a:pt x="1728585" y="1938574"/>
                  </a:lnTo>
                  <a:lnTo>
                    <a:pt x="1667675" y="1930698"/>
                  </a:lnTo>
                  <a:lnTo>
                    <a:pt x="1607469" y="1922196"/>
                  </a:lnTo>
                  <a:lnTo>
                    <a:pt x="1547991" y="1913078"/>
                  </a:lnTo>
                  <a:lnTo>
                    <a:pt x="1489262" y="1903353"/>
                  </a:lnTo>
                  <a:lnTo>
                    <a:pt x="1431308" y="1893030"/>
                  </a:lnTo>
                  <a:lnTo>
                    <a:pt x="1374150" y="1882119"/>
                  </a:lnTo>
                  <a:lnTo>
                    <a:pt x="1317812" y="1870630"/>
                  </a:lnTo>
                  <a:lnTo>
                    <a:pt x="1262318" y="1858571"/>
                  </a:lnTo>
                  <a:lnTo>
                    <a:pt x="1207690" y="1845953"/>
                  </a:lnTo>
                  <a:lnTo>
                    <a:pt x="1153953" y="1832784"/>
                  </a:lnTo>
                  <a:lnTo>
                    <a:pt x="1101128" y="1819075"/>
                  </a:lnTo>
                  <a:lnTo>
                    <a:pt x="1049239" y="1804833"/>
                  </a:lnTo>
                  <a:lnTo>
                    <a:pt x="998310" y="1790070"/>
                  </a:lnTo>
                  <a:lnTo>
                    <a:pt x="948364" y="1774795"/>
                  </a:lnTo>
                  <a:lnTo>
                    <a:pt x="899424" y="1759016"/>
                  </a:lnTo>
                  <a:lnTo>
                    <a:pt x="851513" y="1742743"/>
                  </a:lnTo>
                  <a:lnTo>
                    <a:pt x="804655" y="1725987"/>
                  </a:lnTo>
                  <a:lnTo>
                    <a:pt x="758872" y="1708755"/>
                  </a:lnTo>
                  <a:lnTo>
                    <a:pt x="714189" y="1691058"/>
                  </a:lnTo>
                  <a:lnTo>
                    <a:pt x="670627" y="1672906"/>
                  </a:lnTo>
                  <a:lnTo>
                    <a:pt x="628212" y="1654307"/>
                  </a:lnTo>
                  <a:lnTo>
                    <a:pt x="586965" y="1635270"/>
                  </a:lnTo>
                  <a:lnTo>
                    <a:pt x="546909" y="1615806"/>
                  </a:lnTo>
                  <a:lnTo>
                    <a:pt x="508070" y="1595924"/>
                  </a:lnTo>
                  <a:lnTo>
                    <a:pt x="470468" y="1575634"/>
                  </a:lnTo>
                  <a:lnTo>
                    <a:pt x="434128" y="1554944"/>
                  </a:lnTo>
                  <a:lnTo>
                    <a:pt x="399073" y="1533864"/>
                  </a:lnTo>
                  <a:lnTo>
                    <a:pt x="365327" y="1512404"/>
                  </a:lnTo>
                  <a:lnTo>
                    <a:pt x="332912" y="1490573"/>
                  </a:lnTo>
                  <a:lnTo>
                    <a:pt x="301851" y="1468381"/>
                  </a:lnTo>
                  <a:lnTo>
                    <a:pt x="243887" y="1422949"/>
                  </a:lnTo>
                  <a:lnTo>
                    <a:pt x="191620" y="1376185"/>
                  </a:lnTo>
                  <a:lnTo>
                    <a:pt x="145237" y="1328163"/>
                  </a:lnTo>
                  <a:lnTo>
                    <a:pt x="104924" y="1278960"/>
                  </a:lnTo>
                  <a:lnTo>
                    <a:pt x="70866" y="1228651"/>
                  </a:lnTo>
                  <a:lnTo>
                    <a:pt x="43249" y="1177312"/>
                  </a:lnTo>
                  <a:lnTo>
                    <a:pt x="22259" y="1125017"/>
                  </a:lnTo>
                  <a:lnTo>
                    <a:pt x="8083" y="1071844"/>
                  </a:lnTo>
                  <a:lnTo>
                    <a:pt x="905" y="1017866"/>
                  </a:lnTo>
                  <a:lnTo>
                    <a:pt x="0" y="990600"/>
                  </a:lnTo>
                  <a:close/>
                </a:path>
              </a:pathLst>
            </a:custGeom>
            <a:ln w="15240">
              <a:solidFill>
                <a:srgbClr val="1C2B6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689948" y="-95300"/>
            <a:ext cx="11311467" cy="1081515"/>
          </a:xfrm>
          <a:prstGeom prst="rect">
            <a:avLst/>
          </a:prstGeom>
        </p:spPr>
        <p:txBody>
          <a:bodyPr vert="horz" wrap="square" lIns="0" tIns="115189" rIns="0" bIns="0" rtlCol="0">
            <a:spAutoFit/>
          </a:bodyPr>
          <a:lstStyle/>
          <a:p>
            <a:pPr marL="347345" marR="5080" indent="-182880">
              <a:lnSpc>
                <a:spcPct val="97700"/>
              </a:lnSpc>
              <a:spcBef>
                <a:spcPts val="235"/>
              </a:spcBef>
            </a:pPr>
            <a:r>
              <a:rPr sz="36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800" dirty="0">
                <a:solidFill>
                  <a:srgbClr val="FF0000"/>
                </a:solidFill>
              </a:rPr>
              <a:t>Hashimoto</a:t>
            </a:r>
            <a:r>
              <a:rPr sz="2800" spc="-1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thyroiditis</a:t>
            </a:r>
            <a:r>
              <a:rPr sz="2800" dirty="0"/>
              <a:t>,</a:t>
            </a:r>
            <a:r>
              <a:rPr sz="2800" spc="-65" dirty="0"/>
              <a:t> </a:t>
            </a:r>
            <a:r>
              <a:rPr sz="2800" dirty="0"/>
              <a:t>an</a:t>
            </a:r>
            <a:r>
              <a:rPr sz="2800" spc="-30" dirty="0"/>
              <a:t> </a:t>
            </a:r>
            <a:r>
              <a:rPr sz="2800" dirty="0"/>
              <a:t>autoimmune</a:t>
            </a:r>
            <a:r>
              <a:rPr sz="2800" spc="-20" dirty="0"/>
              <a:t> </a:t>
            </a:r>
            <a:r>
              <a:rPr sz="2800" dirty="0"/>
              <a:t>disorder</a:t>
            </a:r>
            <a:r>
              <a:rPr sz="2800" spc="-45" dirty="0"/>
              <a:t> </a:t>
            </a:r>
            <a:r>
              <a:rPr sz="2800" dirty="0"/>
              <a:t>in</a:t>
            </a:r>
            <a:r>
              <a:rPr sz="2800" spc="-25" dirty="0"/>
              <a:t> </a:t>
            </a:r>
            <a:r>
              <a:rPr sz="2800" spc="-10" dirty="0"/>
              <a:t>which </a:t>
            </a:r>
            <a:r>
              <a:rPr sz="2800" dirty="0"/>
              <a:t>the</a:t>
            </a:r>
            <a:r>
              <a:rPr sz="2800" spc="-35" dirty="0"/>
              <a:t> </a:t>
            </a:r>
            <a:r>
              <a:rPr sz="2800" dirty="0"/>
              <a:t>thyroid</a:t>
            </a:r>
            <a:r>
              <a:rPr sz="2800" spc="-50" dirty="0"/>
              <a:t> </a:t>
            </a:r>
            <a:r>
              <a:rPr sz="2800" dirty="0"/>
              <a:t>gland</a:t>
            </a:r>
            <a:r>
              <a:rPr sz="2800" spc="-20" dirty="0"/>
              <a:t> </a:t>
            </a:r>
            <a:r>
              <a:rPr sz="2800" dirty="0"/>
              <a:t>may</a:t>
            </a:r>
            <a:r>
              <a:rPr sz="2800" spc="-25" dirty="0"/>
              <a:t> </a:t>
            </a:r>
            <a:r>
              <a:rPr sz="2800" dirty="0"/>
              <a:t>be</a:t>
            </a:r>
            <a:r>
              <a:rPr sz="2800" spc="-25" dirty="0"/>
              <a:t> </a:t>
            </a:r>
            <a:r>
              <a:rPr sz="2800" dirty="0"/>
              <a:t>totally</a:t>
            </a:r>
            <a:r>
              <a:rPr sz="2800" spc="-55" dirty="0"/>
              <a:t> </a:t>
            </a:r>
            <a:r>
              <a:rPr sz="2800" dirty="0"/>
              <a:t>destroyed</a:t>
            </a:r>
            <a:r>
              <a:rPr sz="2800" spc="-55" dirty="0"/>
              <a:t> </a:t>
            </a:r>
            <a:r>
              <a:rPr sz="2800" dirty="0"/>
              <a:t>by</a:t>
            </a:r>
            <a:r>
              <a:rPr sz="2800" spc="-20" dirty="0"/>
              <a:t> </a:t>
            </a:r>
            <a:r>
              <a:rPr sz="2800" spc="-25" dirty="0"/>
              <a:t>an </a:t>
            </a:r>
            <a:r>
              <a:rPr sz="2800" dirty="0"/>
              <a:t>immunologic</a:t>
            </a:r>
            <a:r>
              <a:rPr sz="2800" spc="-110" dirty="0"/>
              <a:t> </a:t>
            </a:r>
            <a:r>
              <a:rPr sz="2800" spc="-10" dirty="0"/>
              <a:t>process</a:t>
            </a:r>
            <a:endParaRPr sz="2800">
              <a:latin typeface="Georgia"/>
              <a:cs typeface="Georgi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800860" y="1944751"/>
            <a:ext cx="8595995" cy="2556469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95580" marR="5080" indent="-182880">
              <a:lnSpc>
                <a:spcPct val="95500"/>
              </a:lnSpc>
              <a:spcBef>
                <a:spcPts val="330"/>
              </a:spcBef>
            </a:pPr>
            <a:r>
              <a:rPr sz="36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Present</a:t>
            </a:r>
            <a:r>
              <a:rPr sz="28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with</a:t>
            </a:r>
            <a:r>
              <a:rPr sz="28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either</a:t>
            </a:r>
            <a:r>
              <a:rPr sz="28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goitrous</a:t>
            </a:r>
            <a:r>
              <a:rPr sz="28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thyroid</a:t>
            </a:r>
            <a:r>
              <a:rPr sz="28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gland</a:t>
            </a:r>
            <a:r>
              <a:rPr sz="28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enlargement</a:t>
            </a:r>
            <a:r>
              <a:rPr sz="28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Times New Roman"/>
                <a:cs typeface="Times New Roman"/>
              </a:rPr>
              <a:t>and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mild</a:t>
            </a:r>
            <a:r>
              <a:rPr sz="28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hypothyroidism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1480"/>
              </a:spcBef>
            </a:pPr>
            <a:endParaRPr sz="2800">
              <a:latin typeface="Times New Roman"/>
              <a:cs typeface="Times New Roman"/>
            </a:endParaRPr>
          </a:p>
          <a:p>
            <a:pPr marL="195580" marR="274320" indent="-182880">
              <a:lnSpc>
                <a:spcPct val="95500"/>
              </a:lnSpc>
            </a:pPr>
            <a:r>
              <a:rPr sz="36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Thyroid</a:t>
            </a:r>
            <a:r>
              <a:rPr sz="28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gland</a:t>
            </a:r>
            <a:r>
              <a:rPr sz="28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atrophy</a:t>
            </a:r>
            <a:r>
              <a:rPr sz="28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and</a:t>
            </a:r>
            <a:r>
              <a:rPr sz="28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more</a:t>
            </a:r>
            <a:r>
              <a:rPr sz="28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severe</a:t>
            </a:r>
            <a:r>
              <a:rPr sz="28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thyroid</a:t>
            </a:r>
            <a:r>
              <a:rPr sz="28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hormone deficiency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469592" y="5203697"/>
            <a:ext cx="26384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dirty="0">
                <a:solidFill>
                  <a:srgbClr val="FFFFFF"/>
                </a:solidFill>
                <a:latin typeface="Comic Sans MS"/>
                <a:cs typeface="Comic Sans MS"/>
              </a:rPr>
              <a:t>A</a:t>
            </a:r>
            <a:r>
              <a:rPr b="1" spc="-2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b="1" dirty="0">
                <a:solidFill>
                  <a:srgbClr val="FFFFFF"/>
                </a:solidFill>
                <a:latin typeface="Comic Sans MS"/>
                <a:cs typeface="Comic Sans MS"/>
              </a:rPr>
              <a:t>goiter</a:t>
            </a:r>
            <a:r>
              <a:rPr b="1" spc="-2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b="1" dirty="0">
                <a:solidFill>
                  <a:srgbClr val="FFFFFF"/>
                </a:solidFill>
                <a:latin typeface="Comic Sans MS"/>
                <a:cs typeface="Comic Sans MS"/>
              </a:rPr>
              <a:t>is</a:t>
            </a:r>
            <a:r>
              <a:rPr b="1" spc="-2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b="1" dirty="0">
                <a:solidFill>
                  <a:srgbClr val="FFFFFF"/>
                </a:solidFill>
                <a:latin typeface="Comic Sans MS"/>
                <a:cs typeface="Comic Sans MS"/>
              </a:rPr>
              <a:t>an</a:t>
            </a:r>
            <a:r>
              <a:rPr b="1" spc="-2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b="1" spc="-10" dirty="0">
                <a:solidFill>
                  <a:srgbClr val="FFFFFF"/>
                </a:solidFill>
                <a:latin typeface="Comic Sans MS"/>
                <a:cs typeface="Comic Sans MS"/>
              </a:rPr>
              <a:t>abnormal</a:t>
            </a:r>
            <a:endParaRPr>
              <a:latin typeface="Comic Sans MS"/>
              <a:cs typeface="Comic Sans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469591" y="5477967"/>
            <a:ext cx="13563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spc="-10" dirty="0">
                <a:solidFill>
                  <a:srgbClr val="FFFFFF"/>
                </a:solidFill>
                <a:latin typeface="Comic Sans MS"/>
                <a:cs typeface="Comic Sans MS"/>
              </a:rPr>
              <a:t>enlargement</a:t>
            </a:r>
            <a:endParaRPr>
              <a:latin typeface="Comic Sans MS"/>
              <a:cs typeface="Comic Sans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257551" y="5752287"/>
            <a:ext cx="22853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dirty="0">
                <a:solidFill>
                  <a:srgbClr val="FFFFFF"/>
                </a:solidFill>
                <a:latin typeface="Comic Sans MS"/>
                <a:cs typeface="Comic Sans MS"/>
              </a:rPr>
              <a:t>of</a:t>
            </a:r>
            <a:r>
              <a:rPr b="1" spc="-4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b="1" dirty="0">
                <a:solidFill>
                  <a:srgbClr val="FFFFFF"/>
                </a:solidFill>
                <a:latin typeface="Comic Sans MS"/>
                <a:cs typeface="Comic Sans MS"/>
              </a:rPr>
              <a:t>the</a:t>
            </a:r>
            <a:r>
              <a:rPr b="1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b="1" dirty="0">
                <a:solidFill>
                  <a:srgbClr val="FFFFFF"/>
                </a:solidFill>
                <a:latin typeface="Comic Sans MS"/>
                <a:cs typeface="Comic Sans MS"/>
              </a:rPr>
              <a:t>thyroid</a:t>
            </a:r>
            <a:r>
              <a:rPr b="1" spc="-4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b="1" spc="-10" dirty="0">
                <a:solidFill>
                  <a:srgbClr val="FFFFFF"/>
                </a:solidFill>
                <a:latin typeface="Comic Sans MS"/>
                <a:cs typeface="Comic Sans MS"/>
              </a:rPr>
              <a:t>gland</a:t>
            </a:r>
            <a:endParaRPr>
              <a:latin typeface="Comic Sans MS"/>
              <a:cs typeface="Comic Sans MS"/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25211" y="5552339"/>
            <a:ext cx="379095" cy="9239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5900" spc="-5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endParaRPr sz="5900">
              <a:latin typeface="Georgia"/>
              <a:cs typeface="Georgi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025897" y="5876354"/>
            <a:ext cx="4360545" cy="878205"/>
            <a:chOff x="4501896" y="5876353"/>
            <a:chExt cx="4360545" cy="8782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01896" y="6306311"/>
              <a:ext cx="4360163" cy="4480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08119" y="5876353"/>
              <a:ext cx="4347209" cy="555752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800860" y="693166"/>
            <a:ext cx="7770495" cy="141224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95580" marR="5080" indent="-182880">
              <a:lnSpc>
                <a:spcPct val="97700"/>
              </a:lnSpc>
              <a:spcBef>
                <a:spcPts val="235"/>
              </a:spcBef>
            </a:pPr>
            <a:r>
              <a:rPr sz="36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800" dirty="0"/>
              <a:t>Specific</a:t>
            </a:r>
            <a:r>
              <a:rPr sz="2800" spc="-55" dirty="0"/>
              <a:t> </a:t>
            </a:r>
            <a:r>
              <a:rPr sz="2800" dirty="0"/>
              <a:t>defects</a:t>
            </a:r>
            <a:r>
              <a:rPr sz="2800" spc="-50" dirty="0"/>
              <a:t> </a:t>
            </a:r>
            <a:r>
              <a:rPr sz="2800" dirty="0"/>
              <a:t>in</a:t>
            </a:r>
            <a:r>
              <a:rPr sz="2800" spc="-50" dirty="0"/>
              <a:t> </a:t>
            </a:r>
            <a:r>
              <a:rPr sz="2800" dirty="0"/>
              <a:t>suppressor</a:t>
            </a:r>
            <a:r>
              <a:rPr sz="2800" spc="-114" dirty="0"/>
              <a:t> </a:t>
            </a:r>
            <a:r>
              <a:rPr sz="2800" spc="-145" dirty="0"/>
              <a:t>T-</a:t>
            </a:r>
            <a:r>
              <a:rPr sz="2800" dirty="0"/>
              <a:t>lymphocyte</a:t>
            </a:r>
            <a:r>
              <a:rPr sz="2800" spc="-55" dirty="0"/>
              <a:t> </a:t>
            </a:r>
            <a:r>
              <a:rPr sz="2800" spc="-10" dirty="0"/>
              <a:t>directed </a:t>
            </a:r>
            <a:r>
              <a:rPr sz="2800" dirty="0"/>
              <a:t>against</a:t>
            </a:r>
            <a:r>
              <a:rPr sz="2800" spc="-45" dirty="0"/>
              <a:t> </a:t>
            </a:r>
            <a:r>
              <a:rPr sz="2800" dirty="0"/>
              <a:t>normally</a:t>
            </a:r>
            <a:r>
              <a:rPr sz="2800" spc="-15" dirty="0"/>
              <a:t> </a:t>
            </a:r>
            <a:r>
              <a:rPr sz="2800" dirty="0"/>
              <a:t>occurring</a:t>
            </a:r>
            <a:r>
              <a:rPr sz="2800" spc="-45" dirty="0"/>
              <a:t> </a:t>
            </a:r>
            <a:r>
              <a:rPr sz="2800" dirty="0"/>
              <a:t>antigens</a:t>
            </a:r>
            <a:r>
              <a:rPr sz="2800" spc="-55" dirty="0"/>
              <a:t> </a:t>
            </a:r>
            <a:r>
              <a:rPr sz="2800" dirty="0"/>
              <a:t>on</a:t>
            </a:r>
            <a:r>
              <a:rPr sz="2800" spc="-25" dirty="0"/>
              <a:t> </a:t>
            </a:r>
            <a:r>
              <a:rPr sz="2800" dirty="0"/>
              <a:t>the</a:t>
            </a:r>
            <a:r>
              <a:rPr sz="2800" spc="-35" dirty="0"/>
              <a:t> </a:t>
            </a:r>
            <a:r>
              <a:rPr sz="2800" spc="-10" dirty="0"/>
              <a:t>thyroid membrane.</a:t>
            </a:r>
            <a:endParaRPr sz="2800">
              <a:latin typeface="Georgia"/>
              <a:cs typeface="Georg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00860" y="3197732"/>
            <a:ext cx="8585835" cy="141224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95580" marR="5080" indent="-182880">
              <a:lnSpc>
                <a:spcPct val="97700"/>
              </a:lnSpc>
              <a:spcBef>
                <a:spcPts val="235"/>
              </a:spcBef>
            </a:pPr>
            <a:r>
              <a:rPr sz="36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Once</a:t>
            </a:r>
            <a:r>
              <a:rPr sz="28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these</a:t>
            </a:r>
            <a:r>
              <a:rPr sz="2800" spc="-10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T</a:t>
            </a:r>
            <a:r>
              <a:rPr sz="28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lymphocytes</a:t>
            </a:r>
            <a:r>
              <a:rPr sz="28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interact</a:t>
            </a:r>
            <a:r>
              <a:rPr sz="28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with</a:t>
            </a:r>
            <a:r>
              <a:rPr sz="28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thyroid</a:t>
            </a:r>
            <a:r>
              <a:rPr sz="28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membrane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antigen,</a:t>
            </a:r>
            <a:r>
              <a:rPr sz="28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B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lymphocytes</a:t>
            </a:r>
            <a:r>
              <a:rPr sz="28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are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stimulated</a:t>
            </a:r>
            <a:r>
              <a:rPr sz="28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to</a:t>
            </a:r>
            <a:r>
              <a:rPr sz="28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produce</a:t>
            </a:r>
            <a:r>
              <a:rPr sz="28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thyroid antibodies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9948" y="-95300"/>
            <a:ext cx="11311467" cy="1280607"/>
          </a:xfrm>
          <a:prstGeom prst="rect">
            <a:avLst/>
          </a:prstGeom>
        </p:spPr>
        <p:txBody>
          <a:bodyPr vert="horz" wrap="square" lIns="0" tIns="269240" rIns="0" bIns="0" rtlCol="0">
            <a:spAutoFit/>
          </a:bodyPr>
          <a:lstStyle/>
          <a:p>
            <a:pPr marL="347345" marR="5080" indent="-182880">
              <a:lnSpc>
                <a:spcPct val="95300"/>
              </a:lnSpc>
              <a:spcBef>
                <a:spcPts val="320"/>
              </a:spcBef>
            </a:pPr>
            <a:r>
              <a:rPr sz="39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dirty="0"/>
              <a:t>These</a:t>
            </a:r>
            <a:r>
              <a:rPr spc="-75" dirty="0"/>
              <a:t> </a:t>
            </a:r>
            <a:r>
              <a:rPr dirty="0"/>
              <a:t>antibodies</a:t>
            </a:r>
            <a:r>
              <a:rPr spc="-50" dirty="0"/>
              <a:t> </a:t>
            </a:r>
            <a:r>
              <a:rPr dirty="0"/>
              <a:t>are</a:t>
            </a:r>
            <a:r>
              <a:rPr spc="-70" dirty="0"/>
              <a:t> </a:t>
            </a:r>
            <a:r>
              <a:rPr dirty="0"/>
              <a:t>capable</a:t>
            </a:r>
            <a:r>
              <a:rPr spc="-55" dirty="0"/>
              <a:t> </a:t>
            </a:r>
            <a:r>
              <a:rPr dirty="0"/>
              <a:t>of</a:t>
            </a:r>
            <a:r>
              <a:rPr spc="-55" dirty="0"/>
              <a:t> </a:t>
            </a:r>
            <a:r>
              <a:rPr dirty="0"/>
              <a:t>fixing</a:t>
            </a:r>
            <a:r>
              <a:rPr spc="-65" dirty="0"/>
              <a:t> </a:t>
            </a:r>
            <a:r>
              <a:rPr spc="-10" dirty="0"/>
              <a:t>complement </a:t>
            </a:r>
            <a:r>
              <a:rPr dirty="0"/>
              <a:t>and</a:t>
            </a:r>
            <a:r>
              <a:rPr spc="-85" dirty="0"/>
              <a:t> </a:t>
            </a:r>
            <a:r>
              <a:rPr dirty="0"/>
              <a:t>inducing</a:t>
            </a:r>
            <a:r>
              <a:rPr spc="-60" dirty="0"/>
              <a:t> </a:t>
            </a:r>
            <a:r>
              <a:rPr dirty="0"/>
              <a:t>cytotoxic</a:t>
            </a:r>
            <a:r>
              <a:rPr spc="-65" dirty="0"/>
              <a:t> </a:t>
            </a:r>
            <a:r>
              <a:rPr dirty="0"/>
              <a:t>changes</a:t>
            </a:r>
            <a:r>
              <a:rPr spc="-70" dirty="0"/>
              <a:t> </a:t>
            </a:r>
            <a:r>
              <a:rPr dirty="0"/>
              <a:t>in</a:t>
            </a:r>
            <a:r>
              <a:rPr spc="-80" dirty="0"/>
              <a:t> </a:t>
            </a:r>
            <a:r>
              <a:rPr dirty="0"/>
              <a:t>thyroid</a:t>
            </a:r>
            <a:r>
              <a:rPr spc="-65" dirty="0"/>
              <a:t> </a:t>
            </a:r>
            <a:r>
              <a:rPr spc="-10" dirty="0"/>
              <a:t>cells.</a:t>
            </a:r>
            <a:endParaRPr sz="390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1893145" y="2351660"/>
            <a:ext cx="10754360" cy="1519968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95580" marR="5080" indent="-182880">
              <a:lnSpc>
                <a:spcPct val="97600"/>
              </a:lnSpc>
              <a:spcBef>
                <a:spcPts val="210"/>
              </a:spcBef>
            </a:pPr>
            <a:r>
              <a:rPr sz="39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dirty="0"/>
              <a:t>Antibodies</a:t>
            </a:r>
            <a:r>
              <a:rPr spc="-100" dirty="0"/>
              <a:t> </a:t>
            </a:r>
            <a:r>
              <a:rPr dirty="0"/>
              <a:t>that</a:t>
            </a:r>
            <a:r>
              <a:rPr spc="-90" dirty="0"/>
              <a:t> </a:t>
            </a:r>
            <a:r>
              <a:rPr dirty="0"/>
              <a:t>stimulating</a:t>
            </a:r>
            <a:r>
              <a:rPr spc="-40" dirty="0"/>
              <a:t> </a:t>
            </a:r>
            <a:r>
              <a:rPr dirty="0">
                <a:solidFill>
                  <a:srgbClr val="FF0000"/>
                </a:solidFill>
              </a:rPr>
              <a:t>thyroid</a:t>
            </a:r>
            <a:r>
              <a:rPr spc="-10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growth</a:t>
            </a:r>
            <a:r>
              <a:rPr spc="-95" dirty="0">
                <a:solidFill>
                  <a:srgbClr val="FF0000"/>
                </a:solidFill>
              </a:rPr>
              <a:t> </a:t>
            </a:r>
            <a:r>
              <a:rPr spc="-10" dirty="0"/>
              <a:t>through </a:t>
            </a:r>
            <a:r>
              <a:rPr dirty="0"/>
              <a:t>interaction</a:t>
            </a:r>
            <a:r>
              <a:rPr spc="-15" dirty="0"/>
              <a:t> </a:t>
            </a:r>
            <a:r>
              <a:rPr dirty="0"/>
              <a:t>with</a:t>
            </a:r>
            <a:r>
              <a:rPr spc="-45" dirty="0"/>
              <a:t> </a:t>
            </a:r>
            <a:r>
              <a:rPr dirty="0"/>
              <a:t>the</a:t>
            </a:r>
            <a:r>
              <a:rPr spc="-110" dirty="0"/>
              <a:t> </a:t>
            </a:r>
            <a:r>
              <a:rPr dirty="0"/>
              <a:t>TSH</a:t>
            </a:r>
            <a:r>
              <a:rPr spc="-70" dirty="0"/>
              <a:t> </a:t>
            </a:r>
            <a:r>
              <a:rPr dirty="0"/>
              <a:t>receptor</a:t>
            </a:r>
            <a:r>
              <a:rPr spc="-30" dirty="0"/>
              <a:t> </a:t>
            </a:r>
            <a:r>
              <a:rPr dirty="0"/>
              <a:t>can</a:t>
            </a:r>
            <a:r>
              <a:rPr spc="-40" dirty="0"/>
              <a:t> </a:t>
            </a:r>
            <a:r>
              <a:rPr dirty="0"/>
              <a:t>be</a:t>
            </a:r>
            <a:r>
              <a:rPr spc="-55" dirty="0"/>
              <a:t> </a:t>
            </a:r>
            <a:r>
              <a:rPr spc="-10" dirty="0"/>
              <a:t>found </a:t>
            </a:r>
            <a:r>
              <a:rPr dirty="0"/>
              <a:t>particularly</a:t>
            </a:r>
            <a:r>
              <a:rPr spc="-35" dirty="0"/>
              <a:t> </a:t>
            </a:r>
            <a:r>
              <a:rPr dirty="0"/>
              <a:t>in</a:t>
            </a:r>
            <a:r>
              <a:rPr spc="-70" dirty="0"/>
              <a:t> </a:t>
            </a:r>
            <a:r>
              <a:rPr dirty="0"/>
              <a:t>goitrous</a:t>
            </a:r>
            <a:r>
              <a:rPr spc="-70" dirty="0"/>
              <a:t> </a:t>
            </a:r>
            <a:r>
              <a:rPr spc="-10" dirty="0"/>
              <a:t>hypothyroidism</a:t>
            </a:r>
            <a:endParaRPr sz="3900">
              <a:latin typeface="Georgia"/>
              <a:cs typeface="Georg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00859" y="5026914"/>
            <a:ext cx="8319134" cy="105410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95580" marR="5080" indent="-182880">
              <a:lnSpc>
                <a:spcPct val="95200"/>
              </a:lnSpc>
              <a:spcBef>
                <a:spcPts val="325"/>
              </a:spcBef>
            </a:pPr>
            <a:r>
              <a:rPr sz="39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Antibodies</a:t>
            </a:r>
            <a:r>
              <a:rPr sz="30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that</a:t>
            </a:r>
            <a:r>
              <a:rPr sz="3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inhibit</a:t>
            </a:r>
            <a:r>
              <a:rPr sz="30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30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/>
                <a:cs typeface="Times New Roman"/>
              </a:rPr>
              <a:t>trophic</a:t>
            </a:r>
            <a:r>
              <a:rPr sz="30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/>
                <a:cs typeface="Times New Roman"/>
              </a:rPr>
              <a:t>effects</a:t>
            </a:r>
            <a:r>
              <a:rPr sz="30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of</a:t>
            </a:r>
            <a:r>
              <a:rPr sz="3000" spc="-1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TSH</a:t>
            </a:r>
            <a:r>
              <a:rPr sz="30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25" dirty="0">
                <a:solidFill>
                  <a:srgbClr val="404040"/>
                </a:solidFill>
                <a:latin typeface="Times New Roman"/>
                <a:cs typeface="Times New Roman"/>
              </a:rPr>
              <a:t>are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present</a:t>
            </a:r>
            <a:r>
              <a:rPr sz="30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in</a:t>
            </a:r>
            <a:r>
              <a:rPr sz="3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3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atrophic</a:t>
            </a:r>
            <a:r>
              <a:rPr sz="30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20" dirty="0">
                <a:solidFill>
                  <a:srgbClr val="404040"/>
                </a:solidFill>
                <a:latin typeface="Times New Roman"/>
                <a:cs typeface="Times New Roman"/>
              </a:rPr>
              <a:t>type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6400" y="152400"/>
            <a:ext cx="8839200" cy="64770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95618" y="4221861"/>
            <a:ext cx="379095" cy="9239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5900" spc="-5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endParaRPr sz="5900">
              <a:latin typeface="Georgia"/>
              <a:cs typeface="Georgi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975347" y="4586224"/>
            <a:ext cx="2748280" cy="796925"/>
            <a:chOff x="5451347" y="4586223"/>
            <a:chExt cx="2748280" cy="7969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51347" y="4975859"/>
              <a:ext cx="2747772" cy="40690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56681" y="4586223"/>
              <a:ext cx="2736468" cy="521462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800860" y="11380"/>
            <a:ext cx="8119109" cy="1831975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95580" marR="5080" indent="-182880">
              <a:lnSpc>
                <a:spcPct val="88500"/>
              </a:lnSpc>
              <a:spcBef>
                <a:spcPts val="640"/>
              </a:spcBef>
            </a:pPr>
            <a:r>
              <a:rPr sz="39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dirty="0"/>
              <a:t>Thyroiditis</a:t>
            </a:r>
            <a:r>
              <a:rPr spc="-40" dirty="0"/>
              <a:t> </a:t>
            </a:r>
            <a:r>
              <a:rPr dirty="0"/>
              <a:t>is</a:t>
            </a:r>
            <a:r>
              <a:rPr spc="-85" dirty="0"/>
              <a:t> </a:t>
            </a:r>
            <a:r>
              <a:rPr dirty="0"/>
              <a:t>an</a:t>
            </a:r>
            <a:r>
              <a:rPr spc="-70" dirty="0"/>
              <a:t> </a:t>
            </a:r>
            <a:r>
              <a:rPr dirty="0"/>
              <a:t>inflammation</a:t>
            </a:r>
            <a:r>
              <a:rPr spc="-20" dirty="0"/>
              <a:t> </a:t>
            </a:r>
            <a:r>
              <a:rPr dirty="0"/>
              <a:t>of</a:t>
            </a:r>
            <a:r>
              <a:rPr spc="-85" dirty="0"/>
              <a:t> </a:t>
            </a:r>
            <a:r>
              <a:rPr dirty="0"/>
              <a:t>the</a:t>
            </a:r>
            <a:r>
              <a:rPr spc="-70" dirty="0"/>
              <a:t> </a:t>
            </a:r>
            <a:r>
              <a:rPr dirty="0"/>
              <a:t>thyroid</a:t>
            </a:r>
            <a:r>
              <a:rPr spc="-50" dirty="0"/>
              <a:t> </a:t>
            </a:r>
            <a:r>
              <a:rPr spc="-10" dirty="0"/>
              <a:t>gland, </a:t>
            </a:r>
            <a:r>
              <a:rPr dirty="0"/>
              <a:t>usually</a:t>
            </a:r>
            <a:r>
              <a:rPr spc="-75" dirty="0"/>
              <a:t> </a:t>
            </a:r>
            <a:r>
              <a:rPr dirty="0"/>
              <a:t>caused</a:t>
            </a:r>
            <a:r>
              <a:rPr spc="-70" dirty="0"/>
              <a:t> </a:t>
            </a:r>
            <a:r>
              <a:rPr dirty="0"/>
              <a:t>by</a:t>
            </a:r>
            <a:r>
              <a:rPr spc="-75" dirty="0"/>
              <a:t> </a:t>
            </a:r>
            <a:r>
              <a:rPr dirty="0"/>
              <a:t>an</a:t>
            </a:r>
            <a:r>
              <a:rPr spc="-75" dirty="0"/>
              <a:t> </a:t>
            </a:r>
            <a:r>
              <a:rPr dirty="0"/>
              <a:t>autoimmune</a:t>
            </a:r>
            <a:r>
              <a:rPr spc="-45" dirty="0"/>
              <a:t> </a:t>
            </a:r>
            <a:r>
              <a:rPr dirty="0"/>
              <a:t>attack</a:t>
            </a:r>
            <a:r>
              <a:rPr spc="-45" dirty="0"/>
              <a:t> </a:t>
            </a:r>
            <a:r>
              <a:rPr spc="-25" dirty="0"/>
              <a:t>(in </a:t>
            </a:r>
            <a:r>
              <a:rPr dirty="0"/>
              <a:t>postpartum</a:t>
            </a:r>
            <a:r>
              <a:rPr spc="-60" dirty="0"/>
              <a:t> </a:t>
            </a:r>
            <a:r>
              <a:rPr dirty="0"/>
              <a:t>thyroiditis</a:t>
            </a:r>
            <a:r>
              <a:rPr spc="-50" dirty="0"/>
              <a:t> </a:t>
            </a:r>
            <a:r>
              <a:rPr dirty="0"/>
              <a:t>or</a:t>
            </a:r>
            <a:r>
              <a:rPr spc="-85" dirty="0"/>
              <a:t> </a:t>
            </a:r>
            <a:r>
              <a:rPr dirty="0"/>
              <a:t>silent</a:t>
            </a:r>
            <a:r>
              <a:rPr spc="-60" dirty="0"/>
              <a:t> </a:t>
            </a:r>
            <a:r>
              <a:rPr dirty="0"/>
              <a:t>thyroiditis)</a:t>
            </a:r>
            <a:r>
              <a:rPr spc="-45" dirty="0"/>
              <a:t> </a:t>
            </a:r>
            <a:r>
              <a:rPr dirty="0"/>
              <a:t>or</a:t>
            </a:r>
            <a:r>
              <a:rPr spc="-80" dirty="0"/>
              <a:t> </a:t>
            </a:r>
            <a:r>
              <a:rPr dirty="0"/>
              <a:t>by</a:t>
            </a:r>
            <a:r>
              <a:rPr spc="-75" dirty="0"/>
              <a:t> </a:t>
            </a:r>
            <a:r>
              <a:rPr spc="-50" dirty="0"/>
              <a:t>a </a:t>
            </a:r>
            <a:r>
              <a:rPr dirty="0"/>
              <a:t>viral</a:t>
            </a:r>
            <a:r>
              <a:rPr spc="-50" dirty="0"/>
              <a:t> </a:t>
            </a:r>
            <a:r>
              <a:rPr spc="-10" dirty="0"/>
              <a:t>infection.</a:t>
            </a:r>
            <a:endParaRPr sz="3900">
              <a:latin typeface="Georgia"/>
              <a:cs typeface="Georgi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idx="1"/>
          </p:nvPr>
        </p:nvSpPr>
        <p:spPr>
          <a:xfrm>
            <a:off x="1893145" y="2351660"/>
            <a:ext cx="10754360" cy="1020344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195580" marR="5080" indent="-182880">
              <a:lnSpc>
                <a:spcPct val="87800"/>
              </a:lnSpc>
              <a:spcBef>
                <a:spcPts val="670"/>
              </a:spcBef>
            </a:pPr>
            <a:r>
              <a:rPr sz="39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dirty="0"/>
              <a:t>The</a:t>
            </a:r>
            <a:r>
              <a:rPr spc="-80" dirty="0"/>
              <a:t> </a:t>
            </a:r>
            <a:r>
              <a:rPr dirty="0"/>
              <a:t>transient</a:t>
            </a:r>
            <a:r>
              <a:rPr spc="-50" dirty="0"/>
              <a:t> </a:t>
            </a:r>
            <a:r>
              <a:rPr dirty="0"/>
              <a:t>hyperthyroid</a:t>
            </a:r>
            <a:r>
              <a:rPr spc="-55" dirty="0"/>
              <a:t> </a:t>
            </a:r>
            <a:r>
              <a:rPr dirty="0"/>
              <a:t>state</a:t>
            </a:r>
            <a:r>
              <a:rPr spc="-60" dirty="0"/>
              <a:t> </a:t>
            </a:r>
            <a:r>
              <a:rPr dirty="0"/>
              <a:t>is</a:t>
            </a:r>
            <a:r>
              <a:rPr spc="-85" dirty="0"/>
              <a:t> </a:t>
            </a:r>
            <a:r>
              <a:rPr dirty="0"/>
              <a:t>caused</a:t>
            </a:r>
            <a:r>
              <a:rPr spc="-65" dirty="0"/>
              <a:t> </a:t>
            </a:r>
            <a:r>
              <a:rPr spc="-25" dirty="0"/>
              <a:t>by </a:t>
            </a:r>
            <a:r>
              <a:rPr dirty="0"/>
              <a:t>leakage</a:t>
            </a:r>
            <a:r>
              <a:rPr spc="-65" dirty="0"/>
              <a:t> </a:t>
            </a:r>
            <a:r>
              <a:rPr dirty="0"/>
              <a:t>of</a:t>
            </a:r>
            <a:r>
              <a:rPr spc="-75" dirty="0"/>
              <a:t> </a:t>
            </a:r>
            <a:r>
              <a:rPr dirty="0"/>
              <a:t>preformed</a:t>
            </a:r>
            <a:r>
              <a:rPr spc="-60" dirty="0"/>
              <a:t> </a:t>
            </a:r>
            <a:r>
              <a:rPr dirty="0"/>
              <a:t>thyroid</a:t>
            </a:r>
            <a:r>
              <a:rPr spc="-65" dirty="0"/>
              <a:t> </a:t>
            </a:r>
            <a:r>
              <a:rPr dirty="0"/>
              <a:t>hormone</a:t>
            </a:r>
            <a:r>
              <a:rPr spc="-70" dirty="0"/>
              <a:t> </a:t>
            </a:r>
            <a:r>
              <a:rPr spc="-20" dirty="0"/>
              <a:t>from </a:t>
            </a:r>
            <a:r>
              <a:rPr dirty="0"/>
              <a:t>damaged</a:t>
            </a:r>
            <a:r>
              <a:rPr spc="-40" dirty="0"/>
              <a:t> </a:t>
            </a:r>
            <a:r>
              <a:rPr dirty="0"/>
              <a:t>cells</a:t>
            </a:r>
            <a:r>
              <a:rPr spc="-40" dirty="0"/>
              <a:t> </a:t>
            </a:r>
            <a:r>
              <a:rPr dirty="0"/>
              <a:t>of</a:t>
            </a:r>
            <a:r>
              <a:rPr spc="-50" dirty="0"/>
              <a:t> </a:t>
            </a:r>
            <a:r>
              <a:rPr dirty="0"/>
              <a:t>the</a:t>
            </a:r>
            <a:r>
              <a:rPr spc="-50" dirty="0"/>
              <a:t> </a:t>
            </a:r>
            <a:r>
              <a:rPr spc="-10" dirty="0"/>
              <a:t>gland</a:t>
            </a:r>
            <a:endParaRPr sz="3900">
              <a:latin typeface="Georgia"/>
              <a:cs typeface="Georgia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9948" y="-95300"/>
            <a:ext cx="11311467" cy="1203663"/>
          </a:xfrm>
          <a:prstGeom prst="rect">
            <a:avLst/>
          </a:prstGeom>
        </p:spPr>
        <p:txBody>
          <a:bodyPr vert="horz" wrap="square" lIns="0" tIns="193040" rIns="0" bIns="0" rtlCol="0">
            <a:spAutoFit/>
          </a:bodyPr>
          <a:lstStyle/>
          <a:p>
            <a:pPr marL="347345" marR="5080" indent="-182880">
              <a:lnSpc>
                <a:spcPct val="95300"/>
              </a:lnSpc>
              <a:spcBef>
                <a:spcPts val="320"/>
              </a:spcBef>
            </a:pPr>
            <a:r>
              <a:rPr sz="39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dirty="0"/>
              <a:t>once</a:t>
            </a:r>
            <a:r>
              <a:rPr spc="-50" dirty="0"/>
              <a:t> </a:t>
            </a:r>
            <a:r>
              <a:rPr dirty="0"/>
              <a:t>all</a:t>
            </a:r>
            <a:r>
              <a:rPr spc="-35" dirty="0"/>
              <a:t> </a:t>
            </a:r>
            <a:r>
              <a:rPr dirty="0"/>
              <a:t>of</a:t>
            </a:r>
            <a:r>
              <a:rPr spc="-45" dirty="0"/>
              <a:t> </a:t>
            </a:r>
            <a:r>
              <a:rPr dirty="0"/>
              <a:t>the</a:t>
            </a:r>
            <a:r>
              <a:rPr spc="-50" dirty="0"/>
              <a:t> </a:t>
            </a:r>
            <a:r>
              <a:rPr dirty="0"/>
              <a:t>stored</a:t>
            </a:r>
            <a:r>
              <a:rPr spc="-45" dirty="0"/>
              <a:t> </a:t>
            </a:r>
            <a:r>
              <a:rPr dirty="0"/>
              <a:t>hormone</a:t>
            </a:r>
            <a:r>
              <a:rPr spc="-40" dirty="0"/>
              <a:t> </a:t>
            </a:r>
            <a:r>
              <a:rPr dirty="0"/>
              <a:t>has</a:t>
            </a:r>
            <a:r>
              <a:rPr spc="-60" dirty="0"/>
              <a:t> </a:t>
            </a:r>
            <a:r>
              <a:rPr dirty="0"/>
              <a:t>been</a:t>
            </a:r>
            <a:r>
              <a:rPr spc="-45" dirty="0"/>
              <a:t> </a:t>
            </a:r>
            <a:r>
              <a:rPr dirty="0"/>
              <a:t>released,</a:t>
            </a:r>
            <a:r>
              <a:rPr spc="-25" dirty="0"/>
              <a:t> the </a:t>
            </a:r>
            <a:r>
              <a:rPr dirty="0"/>
              <a:t>thyroid</a:t>
            </a:r>
            <a:r>
              <a:rPr spc="-100" dirty="0"/>
              <a:t> </a:t>
            </a:r>
            <a:r>
              <a:rPr dirty="0"/>
              <a:t>becomes</a:t>
            </a:r>
            <a:r>
              <a:rPr spc="-85" dirty="0"/>
              <a:t> </a:t>
            </a:r>
            <a:r>
              <a:rPr spc="-10" dirty="0"/>
              <a:t>underactive</a:t>
            </a:r>
            <a:endParaRPr sz="3900">
              <a:latin typeface="Georgia"/>
              <a:cs typeface="Georg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00860" y="1688720"/>
            <a:ext cx="8424545" cy="4106637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95580" marR="5080" indent="-182880">
              <a:lnSpc>
                <a:spcPct val="97600"/>
              </a:lnSpc>
              <a:spcBef>
                <a:spcPts val="210"/>
              </a:spcBef>
            </a:pPr>
            <a:r>
              <a:rPr sz="39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3000" dirty="0">
                <a:solidFill>
                  <a:srgbClr val="FF0000"/>
                </a:solidFill>
                <a:latin typeface="Times New Roman"/>
                <a:cs typeface="Times New Roman"/>
              </a:rPr>
              <a:t>Subacute</a:t>
            </a:r>
            <a:r>
              <a:rPr sz="3000" spc="-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/>
                <a:cs typeface="Times New Roman"/>
              </a:rPr>
              <a:t>thyroiditis</a:t>
            </a:r>
            <a:r>
              <a:rPr sz="30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(autoimmune)</a:t>
            </a:r>
            <a:r>
              <a:rPr sz="30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:</a:t>
            </a:r>
            <a:r>
              <a:rPr sz="3000" spc="-1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This</a:t>
            </a:r>
            <a:r>
              <a:rPr sz="3000" spc="-10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Times New Roman"/>
                <a:cs typeface="Times New Roman"/>
              </a:rPr>
              <a:t>condition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involves</a:t>
            </a:r>
            <a:r>
              <a:rPr sz="3000" spc="-10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painful</a:t>
            </a:r>
            <a:r>
              <a:rPr sz="30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inflammation</a:t>
            </a:r>
            <a:r>
              <a:rPr sz="3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and</a:t>
            </a:r>
            <a:r>
              <a:rPr sz="3000" spc="-10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enlargement</a:t>
            </a:r>
            <a:r>
              <a:rPr sz="3000" spc="-9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of</a:t>
            </a:r>
            <a:r>
              <a:rPr sz="3000" spc="-1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25" dirty="0">
                <a:solidFill>
                  <a:srgbClr val="404040"/>
                </a:solidFill>
                <a:latin typeface="Times New Roman"/>
                <a:cs typeface="Times New Roman"/>
              </a:rPr>
              <a:t>the </a:t>
            </a:r>
            <a:r>
              <a:rPr sz="3000" spc="-10" dirty="0">
                <a:solidFill>
                  <a:srgbClr val="404040"/>
                </a:solidFill>
                <a:latin typeface="Times New Roman"/>
                <a:cs typeface="Times New Roman"/>
              </a:rPr>
              <a:t>thyroid.</a:t>
            </a:r>
            <a:endParaRPr sz="3000">
              <a:latin typeface="Times New Roman"/>
              <a:cs typeface="Times New Roman"/>
            </a:endParaRPr>
          </a:p>
          <a:p>
            <a:pPr>
              <a:spcBef>
                <a:spcPts val="1365"/>
              </a:spcBef>
            </a:pPr>
            <a:endParaRPr sz="3000">
              <a:latin typeface="Times New Roman"/>
              <a:cs typeface="Times New Roman"/>
            </a:endParaRPr>
          </a:p>
          <a:p>
            <a:pPr marL="195580" marR="142240" indent="-182880">
              <a:lnSpc>
                <a:spcPct val="98400"/>
              </a:lnSpc>
              <a:spcBef>
                <a:spcPts val="5"/>
              </a:spcBef>
            </a:pPr>
            <a:r>
              <a:rPr sz="39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3000" dirty="0">
                <a:solidFill>
                  <a:srgbClr val="FF0000"/>
                </a:solidFill>
                <a:latin typeface="Times New Roman"/>
                <a:cs typeface="Times New Roman"/>
              </a:rPr>
              <a:t>Postpartum</a:t>
            </a:r>
            <a:r>
              <a:rPr sz="3000" spc="-1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/>
                <a:cs typeface="Times New Roman"/>
              </a:rPr>
              <a:t>thyroiditis</a:t>
            </a:r>
            <a:r>
              <a:rPr sz="30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(autoimmune)</a:t>
            </a:r>
            <a:r>
              <a:rPr sz="3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:</a:t>
            </a:r>
            <a:r>
              <a:rPr sz="3000" spc="-1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About</a:t>
            </a:r>
            <a:r>
              <a:rPr sz="3000" spc="-9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50" dirty="0">
                <a:solidFill>
                  <a:srgbClr val="404040"/>
                </a:solidFill>
                <a:latin typeface="Times New Roman"/>
                <a:cs typeface="Times New Roman"/>
              </a:rPr>
              <a:t>8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percent</a:t>
            </a:r>
            <a:r>
              <a:rPr sz="30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of</a:t>
            </a:r>
            <a:r>
              <a:rPr sz="3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women</a:t>
            </a:r>
            <a:r>
              <a:rPr sz="3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who</a:t>
            </a:r>
            <a:r>
              <a:rPr sz="3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have</a:t>
            </a:r>
            <a:r>
              <a:rPr sz="3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been</a:t>
            </a:r>
            <a:r>
              <a:rPr sz="3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pregnant</a:t>
            </a:r>
            <a:r>
              <a:rPr sz="3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Times New Roman"/>
                <a:cs typeface="Times New Roman"/>
              </a:rPr>
              <a:t>develop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postpartum</a:t>
            </a:r>
            <a:r>
              <a:rPr sz="3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thyroiditis</a:t>
            </a:r>
            <a:r>
              <a:rPr sz="3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within</a:t>
            </a:r>
            <a:r>
              <a:rPr sz="3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a</a:t>
            </a:r>
            <a:r>
              <a:rPr sz="30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few</a:t>
            </a:r>
            <a:r>
              <a:rPr sz="30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months</a:t>
            </a:r>
            <a:r>
              <a:rPr sz="30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of</a:t>
            </a:r>
            <a:r>
              <a:rPr sz="30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Times New Roman"/>
                <a:cs typeface="Times New Roman"/>
              </a:rPr>
              <a:t>giving birth.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69558" y="4879036"/>
            <a:ext cx="353695" cy="9239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spcBef>
                <a:spcPts val="90"/>
              </a:spcBef>
            </a:pPr>
            <a:r>
              <a:rPr sz="5900" spc="-6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endParaRPr sz="5900">
              <a:latin typeface="Georgia"/>
              <a:cs typeface="Georgi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701285" y="5243196"/>
            <a:ext cx="4064635" cy="1499235"/>
            <a:chOff x="4177284" y="5243195"/>
            <a:chExt cx="4064635" cy="149923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02808" y="5632704"/>
              <a:ext cx="2538984" cy="40843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08396" y="5243195"/>
              <a:ext cx="2527934" cy="52157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77284" y="6333742"/>
              <a:ext cx="4062984" cy="40843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83380" y="5944247"/>
              <a:ext cx="4051046" cy="521563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800859" y="644398"/>
            <a:ext cx="8022590" cy="1511935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95580" marR="5080" indent="-182880">
              <a:lnSpc>
                <a:spcPct val="97600"/>
              </a:lnSpc>
              <a:spcBef>
                <a:spcPts val="210"/>
              </a:spcBef>
            </a:pPr>
            <a:r>
              <a:rPr sz="39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dirty="0"/>
              <a:t>Iatrogenic</a:t>
            </a:r>
            <a:r>
              <a:rPr spc="-65" dirty="0"/>
              <a:t> </a:t>
            </a:r>
            <a:r>
              <a:rPr dirty="0"/>
              <a:t>(induced</a:t>
            </a:r>
            <a:r>
              <a:rPr spc="-70" dirty="0"/>
              <a:t> </a:t>
            </a:r>
            <a:r>
              <a:rPr dirty="0"/>
              <a:t>by</a:t>
            </a:r>
            <a:r>
              <a:rPr spc="-90" dirty="0"/>
              <a:t> </a:t>
            </a:r>
            <a:r>
              <a:rPr dirty="0"/>
              <a:t>therapy)</a:t>
            </a:r>
            <a:r>
              <a:rPr spc="-55" dirty="0"/>
              <a:t> </a:t>
            </a:r>
            <a:r>
              <a:rPr spc="-10" dirty="0"/>
              <a:t>hypothyroidism </a:t>
            </a:r>
            <a:r>
              <a:rPr dirty="0"/>
              <a:t>follows</a:t>
            </a:r>
            <a:r>
              <a:rPr spc="-75" dirty="0"/>
              <a:t> </a:t>
            </a:r>
            <a:r>
              <a:rPr dirty="0"/>
              <a:t>exposure</a:t>
            </a:r>
            <a:r>
              <a:rPr spc="-60" dirty="0"/>
              <a:t> </a:t>
            </a:r>
            <a:r>
              <a:rPr dirty="0"/>
              <a:t>to</a:t>
            </a:r>
            <a:r>
              <a:rPr spc="-70" dirty="0"/>
              <a:t> </a:t>
            </a:r>
            <a:r>
              <a:rPr dirty="0"/>
              <a:t>excessive</a:t>
            </a:r>
            <a:r>
              <a:rPr spc="-35" dirty="0"/>
              <a:t> </a:t>
            </a:r>
            <a:r>
              <a:rPr dirty="0"/>
              <a:t>amounts</a:t>
            </a:r>
            <a:r>
              <a:rPr spc="-55" dirty="0"/>
              <a:t> </a:t>
            </a:r>
            <a:r>
              <a:rPr dirty="0"/>
              <a:t>of</a:t>
            </a:r>
            <a:r>
              <a:rPr spc="-65" dirty="0"/>
              <a:t> </a:t>
            </a:r>
            <a:r>
              <a:rPr spc="-10" dirty="0"/>
              <a:t>radiation </a:t>
            </a:r>
            <a:r>
              <a:rPr dirty="0"/>
              <a:t>(radioiodine</a:t>
            </a:r>
            <a:r>
              <a:rPr spc="-50" dirty="0"/>
              <a:t> </a:t>
            </a:r>
            <a:r>
              <a:rPr dirty="0"/>
              <a:t>or</a:t>
            </a:r>
            <a:r>
              <a:rPr spc="-75" dirty="0"/>
              <a:t> </a:t>
            </a:r>
            <a:r>
              <a:rPr dirty="0"/>
              <a:t>external</a:t>
            </a:r>
            <a:r>
              <a:rPr spc="-55" dirty="0"/>
              <a:t> </a:t>
            </a:r>
            <a:r>
              <a:rPr dirty="0"/>
              <a:t>radiation)</a:t>
            </a:r>
            <a:r>
              <a:rPr spc="-35" dirty="0"/>
              <a:t> </a:t>
            </a:r>
            <a:r>
              <a:rPr dirty="0"/>
              <a:t>or</a:t>
            </a:r>
            <a:r>
              <a:rPr spc="-95" dirty="0"/>
              <a:t> </a:t>
            </a:r>
            <a:r>
              <a:rPr spc="-10" dirty="0"/>
              <a:t>surgery.</a:t>
            </a:r>
            <a:endParaRPr sz="3900">
              <a:latin typeface="Georgia"/>
              <a:cs typeface="Georg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813560" y="3319654"/>
            <a:ext cx="8594725" cy="1511935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82880" indent="-182880">
              <a:lnSpc>
                <a:spcPct val="97600"/>
              </a:lnSpc>
              <a:spcBef>
                <a:spcPts val="210"/>
              </a:spcBef>
            </a:pPr>
            <a:r>
              <a:rPr sz="39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Hypothyroidism</a:t>
            </a:r>
            <a:r>
              <a:rPr sz="3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occurs</a:t>
            </a:r>
            <a:r>
              <a:rPr sz="3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within</a:t>
            </a:r>
            <a:r>
              <a:rPr sz="3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3</a:t>
            </a:r>
            <a:r>
              <a:rPr sz="3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months</a:t>
            </a:r>
            <a:r>
              <a:rPr sz="3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to</a:t>
            </a:r>
            <a:r>
              <a:rPr sz="3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a</a:t>
            </a:r>
            <a:r>
              <a:rPr sz="3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year</a:t>
            </a:r>
            <a:r>
              <a:rPr sz="3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Times New Roman"/>
                <a:cs typeface="Times New Roman"/>
              </a:rPr>
              <a:t>after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131I</a:t>
            </a:r>
            <a:r>
              <a:rPr sz="3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therapy</a:t>
            </a:r>
            <a:r>
              <a:rPr sz="3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in</a:t>
            </a:r>
            <a:r>
              <a:rPr sz="3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most</a:t>
            </a:r>
            <a:r>
              <a:rPr sz="3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patients</a:t>
            </a:r>
            <a:r>
              <a:rPr sz="3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treated</a:t>
            </a:r>
            <a:r>
              <a:rPr sz="3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for</a:t>
            </a:r>
            <a:r>
              <a:rPr sz="30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Times New Roman"/>
                <a:cs typeface="Times New Roman"/>
              </a:rPr>
              <a:t>Graves’ disease.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3214285" y="645922"/>
            <a:ext cx="8079740" cy="1427314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95580" marR="5080" indent="-182880">
              <a:lnSpc>
                <a:spcPct val="98500"/>
              </a:lnSpc>
              <a:spcBef>
                <a:spcPts val="200"/>
              </a:spcBef>
            </a:pPr>
            <a:r>
              <a:rPr sz="36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800" dirty="0"/>
              <a:t>External</a:t>
            </a:r>
            <a:r>
              <a:rPr sz="2800" spc="-35" dirty="0"/>
              <a:t> </a:t>
            </a:r>
            <a:r>
              <a:rPr sz="2800" dirty="0"/>
              <a:t>radiation</a:t>
            </a:r>
            <a:r>
              <a:rPr sz="2800" spc="-50" dirty="0"/>
              <a:t> </a:t>
            </a:r>
            <a:r>
              <a:rPr sz="2800" dirty="0"/>
              <a:t>therapy</a:t>
            </a:r>
            <a:r>
              <a:rPr sz="2800" spc="-10" dirty="0"/>
              <a:t> </a:t>
            </a:r>
            <a:r>
              <a:rPr sz="2800" dirty="0"/>
              <a:t>to</a:t>
            </a:r>
            <a:r>
              <a:rPr sz="2800" spc="-35" dirty="0"/>
              <a:t> </a:t>
            </a:r>
            <a:r>
              <a:rPr sz="2800" dirty="0"/>
              <a:t>the</a:t>
            </a:r>
            <a:r>
              <a:rPr sz="2800" spc="-30" dirty="0"/>
              <a:t> </a:t>
            </a:r>
            <a:r>
              <a:rPr sz="2800" spc="-10" dirty="0"/>
              <a:t>region </a:t>
            </a:r>
            <a:r>
              <a:rPr sz="2800" dirty="0"/>
              <a:t>of</a:t>
            </a:r>
            <a:r>
              <a:rPr sz="2800" spc="-35" dirty="0"/>
              <a:t> </a:t>
            </a:r>
            <a:r>
              <a:rPr sz="2800" dirty="0"/>
              <a:t>the</a:t>
            </a:r>
            <a:r>
              <a:rPr sz="2800" spc="-45" dirty="0"/>
              <a:t> </a:t>
            </a:r>
            <a:r>
              <a:rPr sz="2800" dirty="0"/>
              <a:t>thyroid</a:t>
            </a:r>
            <a:r>
              <a:rPr sz="2800" spc="-70" dirty="0"/>
              <a:t> </a:t>
            </a:r>
            <a:r>
              <a:rPr sz="2800" dirty="0"/>
              <a:t>using</a:t>
            </a:r>
            <a:r>
              <a:rPr sz="2800" spc="-50" dirty="0"/>
              <a:t> </a:t>
            </a:r>
            <a:r>
              <a:rPr sz="2800" dirty="0"/>
              <a:t>doses</a:t>
            </a:r>
            <a:r>
              <a:rPr sz="2800" spc="-50" dirty="0"/>
              <a:t> </a:t>
            </a:r>
            <a:r>
              <a:rPr sz="2800" dirty="0"/>
              <a:t>of</a:t>
            </a:r>
            <a:r>
              <a:rPr sz="2800" spc="-35" dirty="0"/>
              <a:t> </a:t>
            </a:r>
            <a:r>
              <a:rPr sz="2800" dirty="0"/>
              <a:t>greater</a:t>
            </a:r>
            <a:r>
              <a:rPr sz="2800" spc="-45" dirty="0"/>
              <a:t> </a:t>
            </a:r>
            <a:r>
              <a:rPr sz="2800" spc="-20" dirty="0"/>
              <a:t>than </a:t>
            </a:r>
            <a:r>
              <a:rPr sz="2800" dirty="0"/>
              <a:t>2,500</a:t>
            </a:r>
            <a:r>
              <a:rPr sz="2800" spc="-40" dirty="0"/>
              <a:t> </a:t>
            </a:r>
            <a:r>
              <a:rPr sz="2800" dirty="0"/>
              <a:t>cGy</a:t>
            </a:r>
            <a:r>
              <a:rPr sz="2800" spc="-15" dirty="0"/>
              <a:t> </a:t>
            </a:r>
            <a:r>
              <a:rPr sz="2800" dirty="0"/>
              <a:t>for</a:t>
            </a:r>
            <a:r>
              <a:rPr sz="2800" spc="-35" dirty="0"/>
              <a:t> </a:t>
            </a:r>
            <a:r>
              <a:rPr sz="2800" dirty="0"/>
              <a:t>therapy</a:t>
            </a:r>
            <a:r>
              <a:rPr sz="2800" spc="-15" dirty="0"/>
              <a:t> </a:t>
            </a:r>
            <a:r>
              <a:rPr sz="2800" dirty="0"/>
              <a:t>of</a:t>
            </a:r>
            <a:r>
              <a:rPr sz="2800" spc="-25" dirty="0"/>
              <a:t> </a:t>
            </a:r>
            <a:r>
              <a:rPr sz="2800" dirty="0"/>
              <a:t>neck</a:t>
            </a:r>
            <a:r>
              <a:rPr sz="2800" spc="-30" dirty="0"/>
              <a:t> </a:t>
            </a:r>
            <a:r>
              <a:rPr sz="2800" spc="-10" dirty="0"/>
              <a:t>carcinoma </a:t>
            </a:r>
            <a:r>
              <a:rPr sz="2800" dirty="0"/>
              <a:t>also</a:t>
            </a:r>
            <a:r>
              <a:rPr sz="2800" spc="-25" dirty="0"/>
              <a:t> </a:t>
            </a:r>
            <a:r>
              <a:rPr sz="2800" dirty="0"/>
              <a:t>causes</a:t>
            </a:r>
            <a:r>
              <a:rPr sz="2800" spc="-10" dirty="0"/>
              <a:t> hypothyroidism.</a:t>
            </a:r>
            <a:endParaRPr sz="2800">
              <a:latin typeface="Georgia"/>
              <a:cs typeface="Georg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91713" y="3026487"/>
            <a:ext cx="4805680" cy="985519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95580" marR="5080" indent="-182880">
              <a:lnSpc>
                <a:spcPct val="95500"/>
              </a:lnSpc>
              <a:spcBef>
                <a:spcPts val="330"/>
              </a:spcBef>
            </a:pPr>
            <a:r>
              <a:rPr sz="3600" spc="-1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Total</a:t>
            </a:r>
            <a:r>
              <a:rPr sz="2800" spc="-10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thyroidectomy</a:t>
            </a:r>
            <a:r>
              <a:rPr sz="2800" spc="-1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causes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hypothyroidism</a:t>
            </a:r>
            <a:r>
              <a:rPr sz="2800" spc="-10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within</a:t>
            </a:r>
            <a:r>
              <a:rPr sz="28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1</a:t>
            </a:r>
            <a:r>
              <a:rPr sz="28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month.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6651" y="4243198"/>
            <a:ext cx="314960" cy="8248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spcBef>
                <a:spcPts val="90"/>
              </a:spcBef>
            </a:pPr>
            <a:r>
              <a:rPr sz="5250" spc="-5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endParaRPr sz="5250">
              <a:latin typeface="Georgia"/>
              <a:cs typeface="Georgi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105144" y="4567555"/>
            <a:ext cx="3633470" cy="1337945"/>
            <a:chOff x="4581144" y="4567554"/>
            <a:chExt cx="3633470" cy="133794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95772" y="4914899"/>
              <a:ext cx="2418587" cy="36575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02249" y="4567554"/>
              <a:ext cx="2406396" cy="46570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81144" y="5539739"/>
              <a:ext cx="3627120" cy="36575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87113" y="5192394"/>
              <a:ext cx="3614673" cy="465734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791714" y="613918"/>
            <a:ext cx="5836285" cy="87820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95580" marR="5080" indent="-182880">
              <a:lnSpc>
                <a:spcPct val="85900"/>
              </a:lnSpc>
              <a:spcBef>
                <a:spcPts val="700"/>
              </a:spcBef>
            </a:pPr>
            <a:r>
              <a:rPr sz="3350" spc="-1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600" spc="-10" dirty="0"/>
              <a:t>A</a:t>
            </a:r>
            <a:r>
              <a:rPr sz="2600" spc="-160" dirty="0"/>
              <a:t> </a:t>
            </a:r>
            <a:r>
              <a:rPr sz="2600" dirty="0"/>
              <a:t>few babies</a:t>
            </a:r>
            <a:r>
              <a:rPr sz="2600" spc="-25" dirty="0"/>
              <a:t> </a:t>
            </a:r>
            <a:r>
              <a:rPr sz="2600" dirty="0"/>
              <a:t>are</a:t>
            </a:r>
            <a:r>
              <a:rPr sz="2600" spc="-5" dirty="0"/>
              <a:t> </a:t>
            </a:r>
            <a:r>
              <a:rPr sz="2600" dirty="0"/>
              <a:t>born</a:t>
            </a:r>
            <a:r>
              <a:rPr sz="2600" spc="-25" dirty="0"/>
              <a:t> </a:t>
            </a:r>
            <a:r>
              <a:rPr sz="2600" dirty="0"/>
              <a:t>without</a:t>
            </a:r>
            <a:r>
              <a:rPr sz="2600" spc="-25" dirty="0"/>
              <a:t> </a:t>
            </a:r>
            <a:r>
              <a:rPr sz="2600" dirty="0"/>
              <a:t>a</a:t>
            </a:r>
            <a:r>
              <a:rPr sz="2600" spc="5" dirty="0"/>
              <a:t> </a:t>
            </a:r>
            <a:r>
              <a:rPr sz="2600" dirty="0"/>
              <a:t>thyroid</a:t>
            </a:r>
            <a:r>
              <a:rPr sz="2600" spc="-10" dirty="0"/>
              <a:t> </a:t>
            </a:r>
            <a:r>
              <a:rPr sz="2600" spc="-25" dirty="0"/>
              <a:t>or </a:t>
            </a:r>
            <a:r>
              <a:rPr sz="2600" dirty="0"/>
              <a:t>with</a:t>
            </a:r>
            <a:r>
              <a:rPr sz="2600" spc="-10" dirty="0"/>
              <a:t> </a:t>
            </a:r>
            <a:r>
              <a:rPr sz="2600" dirty="0"/>
              <a:t>a</a:t>
            </a:r>
            <a:r>
              <a:rPr sz="2600" spc="-20" dirty="0"/>
              <a:t> </a:t>
            </a:r>
            <a:r>
              <a:rPr sz="2600" dirty="0"/>
              <a:t>partly</a:t>
            </a:r>
            <a:r>
              <a:rPr sz="2600" spc="-15" dirty="0"/>
              <a:t> </a:t>
            </a:r>
            <a:r>
              <a:rPr sz="2600" dirty="0"/>
              <a:t>formed</a:t>
            </a:r>
            <a:r>
              <a:rPr sz="2600" spc="-15" dirty="0"/>
              <a:t> </a:t>
            </a:r>
            <a:r>
              <a:rPr sz="2600" spc="-10" dirty="0"/>
              <a:t>thyroid</a:t>
            </a:r>
            <a:endParaRPr sz="2600">
              <a:latin typeface="Georgia"/>
              <a:cs typeface="Georg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91713" y="1918842"/>
            <a:ext cx="6102350" cy="2218556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95580" marR="5080" indent="-182880">
              <a:lnSpc>
                <a:spcPct val="85900"/>
              </a:lnSpc>
              <a:spcBef>
                <a:spcPts val="700"/>
              </a:spcBef>
            </a:pPr>
            <a:r>
              <a:rPr sz="3350" spc="-1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600" spc="-10" dirty="0">
                <a:solidFill>
                  <a:srgbClr val="404040"/>
                </a:solidFill>
                <a:latin typeface="Times New Roman"/>
                <a:cs typeface="Times New Roman"/>
              </a:rPr>
              <a:t>A</a:t>
            </a:r>
            <a:r>
              <a:rPr sz="2600" spc="-1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few</a:t>
            </a:r>
            <a:r>
              <a:rPr sz="26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babies</a:t>
            </a:r>
            <a:r>
              <a:rPr sz="26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have</a:t>
            </a:r>
            <a:r>
              <a:rPr sz="26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part</a:t>
            </a:r>
            <a:r>
              <a:rPr sz="26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or</a:t>
            </a:r>
            <a:r>
              <a:rPr sz="26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all</a:t>
            </a:r>
            <a:r>
              <a:rPr sz="26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of their</a:t>
            </a:r>
            <a:r>
              <a:rPr sz="2600" spc="-10" dirty="0">
                <a:solidFill>
                  <a:srgbClr val="404040"/>
                </a:solidFill>
                <a:latin typeface="Times New Roman"/>
                <a:cs typeface="Times New Roman"/>
              </a:rPr>
              <a:t> thyroid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in</a:t>
            </a:r>
            <a:r>
              <a:rPr sz="26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the wrong</a:t>
            </a:r>
            <a:r>
              <a:rPr sz="26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place</a:t>
            </a:r>
            <a:r>
              <a:rPr sz="26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(ectopic</a:t>
            </a:r>
            <a:r>
              <a:rPr sz="26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404040"/>
                </a:solidFill>
                <a:latin typeface="Times New Roman"/>
                <a:cs typeface="Times New Roman"/>
              </a:rPr>
              <a:t>thyroid).</a:t>
            </a:r>
            <a:endParaRPr sz="2600">
              <a:latin typeface="Times New Roman"/>
              <a:cs typeface="Times New Roman"/>
            </a:endParaRPr>
          </a:p>
          <a:p>
            <a:pPr>
              <a:spcBef>
                <a:spcPts val="1170"/>
              </a:spcBef>
            </a:pPr>
            <a:endParaRPr sz="2600">
              <a:latin typeface="Times New Roman"/>
              <a:cs typeface="Times New Roman"/>
            </a:endParaRPr>
          </a:p>
          <a:p>
            <a:pPr marL="195580" marR="561975" indent="-182880">
              <a:lnSpc>
                <a:spcPct val="85900"/>
              </a:lnSpc>
            </a:pPr>
            <a:r>
              <a:rPr sz="335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In</a:t>
            </a:r>
            <a:r>
              <a:rPr sz="26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some</a:t>
            </a:r>
            <a:r>
              <a:rPr sz="26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babies,</a:t>
            </a:r>
            <a:r>
              <a:rPr sz="26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26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thyroid</a:t>
            </a:r>
            <a:r>
              <a:rPr sz="26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cells</a:t>
            </a:r>
            <a:r>
              <a:rPr sz="26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or</a:t>
            </a:r>
            <a:r>
              <a:rPr sz="2600" spc="-10" dirty="0">
                <a:solidFill>
                  <a:srgbClr val="404040"/>
                </a:solidFill>
                <a:latin typeface="Times New Roman"/>
                <a:cs typeface="Times New Roman"/>
              </a:rPr>
              <a:t> their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enzymes</a:t>
            </a:r>
            <a:r>
              <a:rPr sz="26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do</a:t>
            </a:r>
            <a:r>
              <a:rPr sz="2600" spc="-145" dirty="0">
                <a:solidFill>
                  <a:srgbClr val="404040"/>
                </a:solidFill>
                <a:latin typeface="Times New Roman"/>
                <a:cs typeface="Times New Roman"/>
              </a:rPr>
              <a:t>n</a:t>
            </a:r>
            <a:r>
              <a:rPr sz="2600" spc="-875" dirty="0">
                <a:solidFill>
                  <a:srgbClr val="404040"/>
                </a:solidFill>
                <a:latin typeface="Times New Roman"/>
                <a:cs typeface="Times New Roman"/>
              </a:rPr>
              <a:t>’</a:t>
            </a:r>
            <a:r>
              <a:rPr sz="2600" spc="-5" dirty="0">
                <a:solidFill>
                  <a:srgbClr val="404040"/>
                </a:solidFill>
                <a:latin typeface="Times New Roman"/>
                <a:cs typeface="Times New Roman"/>
              </a:rPr>
              <a:t>t</a:t>
            </a:r>
            <a:r>
              <a:rPr sz="2600" spc="-1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404040"/>
                </a:solidFill>
                <a:latin typeface="Times New Roman"/>
                <a:cs typeface="Times New Roman"/>
              </a:rPr>
              <a:t>work</a:t>
            </a:r>
            <a:r>
              <a:rPr sz="26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404040"/>
                </a:solidFill>
                <a:latin typeface="Times New Roman"/>
                <a:cs typeface="Times New Roman"/>
              </a:rPr>
              <a:t>right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51959" y="4958284"/>
            <a:ext cx="379095" cy="9239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5900" spc="-5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endParaRPr sz="5900">
              <a:latin typeface="Georgia"/>
              <a:cs typeface="Georgi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152644" y="5294503"/>
            <a:ext cx="4532630" cy="853440"/>
            <a:chOff x="3628644" y="5294503"/>
            <a:chExt cx="4532630" cy="8534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28644" y="5711952"/>
              <a:ext cx="4532376" cy="43586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34867" y="5294503"/>
              <a:ext cx="4519930" cy="543242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877059" y="636779"/>
            <a:ext cx="8128000" cy="33407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95580" marR="5080" indent="-182880">
              <a:lnSpc>
                <a:spcPct val="99200"/>
              </a:lnSpc>
              <a:spcBef>
                <a:spcPts val="135"/>
              </a:spcBef>
            </a:pPr>
            <a:r>
              <a:rPr sz="39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Pituitary</a:t>
            </a:r>
            <a:r>
              <a:rPr sz="3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insufficiency</a:t>
            </a:r>
            <a:r>
              <a:rPr sz="3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can</a:t>
            </a:r>
            <a:r>
              <a:rPr sz="30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be</a:t>
            </a:r>
            <a:r>
              <a:rPr sz="3000" spc="-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caused</a:t>
            </a:r>
            <a:r>
              <a:rPr sz="30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by</a:t>
            </a:r>
            <a:r>
              <a:rPr sz="30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Times New Roman"/>
                <a:cs typeface="Times New Roman"/>
              </a:rPr>
              <a:t>destruction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of</a:t>
            </a:r>
            <a:r>
              <a:rPr sz="3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thyrotrophs</a:t>
            </a:r>
            <a:r>
              <a:rPr sz="3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by</a:t>
            </a:r>
            <a:r>
              <a:rPr sz="3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either</a:t>
            </a:r>
            <a:r>
              <a:rPr sz="3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/>
                <a:cs typeface="Times New Roman"/>
              </a:rPr>
              <a:t>functioning</a:t>
            </a:r>
            <a:r>
              <a:rPr sz="30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/>
                <a:cs typeface="Times New Roman"/>
              </a:rPr>
              <a:t>or</a:t>
            </a:r>
            <a:r>
              <a:rPr sz="3000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spc="-25" dirty="0">
                <a:solidFill>
                  <a:srgbClr val="FF0000"/>
                </a:solidFill>
                <a:latin typeface="Times New Roman"/>
                <a:cs typeface="Times New Roman"/>
              </a:rPr>
              <a:t>non </a:t>
            </a:r>
            <a:r>
              <a:rPr sz="3000" dirty="0">
                <a:solidFill>
                  <a:srgbClr val="FF0000"/>
                </a:solidFill>
                <a:latin typeface="Times New Roman"/>
                <a:cs typeface="Times New Roman"/>
              </a:rPr>
              <a:t>functioning</a:t>
            </a:r>
            <a:r>
              <a:rPr sz="3000" spc="-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/>
                <a:cs typeface="Times New Roman"/>
              </a:rPr>
              <a:t>pituitary</a:t>
            </a:r>
            <a:r>
              <a:rPr sz="3000" spc="-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/>
                <a:cs typeface="Times New Roman"/>
              </a:rPr>
              <a:t>tumors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,</a:t>
            </a:r>
            <a:r>
              <a:rPr sz="3000" spc="-10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558D11"/>
                </a:solidFill>
                <a:latin typeface="Times New Roman"/>
                <a:cs typeface="Times New Roman"/>
              </a:rPr>
              <a:t>surgical</a:t>
            </a:r>
            <a:r>
              <a:rPr sz="3000" spc="-100" dirty="0">
                <a:solidFill>
                  <a:srgbClr val="558D11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558D11"/>
                </a:solidFill>
                <a:latin typeface="Times New Roman"/>
                <a:cs typeface="Times New Roman"/>
              </a:rPr>
              <a:t>therapy</a:t>
            </a:r>
            <a:r>
              <a:rPr sz="3000" spc="-10" dirty="0">
                <a:solidFill>
                  <a:srgbClr val="404040"/>
                </a:solidFill>
                <a:latin typeface="Times New Roman"/>
                <a:cs typeface="Times New Roman"/>
              </a:rPr>
              <a:t>, </a:t>
            </a:r>
            <a:r>
              <a:rPr sz="3000" dirty="0">
                <a:solidFill>
                  <a:srgbClr val="006FC0"/>
                </a:solidFill>
                <a:latin typeface="Times New Roman"/>
                <a:cs typeface="Times New Roman"/>
              </a:rPr>
              <a:t>external</a:t>
            </a:r>
            <a:r>
              <a:rPr sz="3000" spc="-9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006FC0"/>
                </a:solidFill>
                <a:latin typeface="Times New Roman"/>
                <a:cs typeface="Times New Roman"/>
              </a:rPr>
              <a:t>pituitary</a:t>
            </a:r>
            <a:r>
              <a:rPr sz="3000" spc="-9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006FC0"/>
                </a:solidFill>
                <a:latin typeface="Times New Roman"/>
                <a:cs typeface="Times New Roman"/>
              </a:rPr>
              <a:t>radiation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,</a:t>
            </a:r>
            <a:r>
              <a:rPr sz="30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D75C00"/>
                </a:solidFill>
                <a:latin typeface="Times New Roman"/>
                <a:cs typeface="Times New Roman"/>
              </a:rPr>
              <a:t>postpartum</a:t>
            </a:r>
            <a:r>
              <a:rPr sz="3000" spc="-105" dirty="0">
                <a:solidFill>
                  <a:srgbClr val="D75C00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D75C00"/>
                </a:solidFill>
                <a:latin typeface="Times New Roman"/>
                <a:cs typeface="Times New Roman"/>
              </a:rPr>
              <a:t>pituitary </a:t>
            </a:r>
            <a:r>
              <a:rPr sz="3000" dirty="0">
                <a:solidFill>
                  <a:srgbClr val="D75C00"/>
                </a:solidFill>
                <a:latin typeface="Times New Roman"/>
                <a:cs typeface="Times New Roman"/>
              </a:rPr>
              <a:t>necrosis</a:t>
            </a:r>
            <a:r>
              <a:rPr sz="3000" spc="-80" dirty="0">
                <a:solidFill>
                  <a:srgbClr val="D75C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(trauma,</a:t>
            </a:r>
            <a:r>
              <a:rPr sz="30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and</a:t>
            </a:r>
            <a:r>
              <a:rPr sz="3000" spc="-9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infiltrative</a:t>
            </a:r>
            <a:r>
              <a:rPr sz="30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processes</a:t>
            </a:r>
            <a:r>
              <a:rPr sz="30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of</a:t>
            </a:r>
            <a:r>
              <a:rPr sz="3000" spc="-9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25" dirty="0">
                <a:solidFill>
                  <a:srgbClr val="404040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pituitary</a:t>
            </a:r>
            <a:r>
              <a:rPr sz="3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such</a:t>
            </a:r>
            <a:r>
              <a:rPr sz="30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as</a:t>
            </a:r>
            <a:r>
              <a:rPr sz="30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metastatic</a:t>
            </a:r>
            <a:r>
              <a:rPr sz="30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tumors,</a:t>
            </a:r>
            <a:r>
              <a:rPr sz="3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Times New Roman"/>
                <a:cs typeface="Times New Roman"/>
              </a:rPr>
              <a:t>tuberculosis,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histiocytosis,</a:t>
            </a:r>
            <a:r>
              <a:rPr sz="30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and</a:t>
            </a:r>
            <a:r>
              <a:rPr sz="3000" spc="-1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autoimmune</a:t>
            </a:r>
            <a:r>
              <a:rPr sz="30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Times New Roman"/>
                <a:cs typeface="Times New Roman"/>
              </a:rPr>
              <a:t>mechanisms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25</a:t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66360" y="4214242"/>
            <a:ext cx="394335" cy="9620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6150" spc="-5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endParaRPr sz="6150">
              <a:latin typeface="Georgia"/>
              <a:cs typeface="Georgi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487923" y="4592955"/>
            <a:ext cx="4241800" cy="1562735"/>
            <a:chOff x="3963923" y="4592954"/>
            <a:chExt cx="4241800" cy="156273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29327" y="5000243"/>
              <a:ext cx="3675887" cy="42519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36058" y="4592954"/>
              <a:ext cx="3662425" cy="54470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63923" y="5731763"/>
              <a:ext cx="4239768" cy="4236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70654" y="5325998"/>
              <a:ext cx="4226687" cy="544766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2029460" y="636779"/>
            <a:ext cx="7852409" cy="242633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95580" marR="5080" indent="-182880">
              <a:lnSpc>
                <a:spcPct val="98800"/>
              </a:lnSpc>
              <a:spcBef>
                <a:spcPts val="155"/>
              </a:spcBef>
            </a:pPr>
            <a:r>
              <a:rPr sz="39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Hypothalamic</a:t>
            </a:r>
            <a:r>
              <a:rPr sz="30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Hypothyroidism</a:t>
            </a:r>
            <a:r>
              <a:rPr sz="3000" spc="-1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TRH</a:t>
            </a:r>
            <a:r>
              <a:rPr sz="3000" spc="-1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Times New Roman"/>
                <a:cs typeface="Times New Roman"/>
              </a:rPr>
              <a:t>deficiency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also</a:t>
            </a:r>
            <a:r>
              <a:rPr sz="3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causes</a:t>
            </a:r>
            <a:r>
              <a:rPr sz="3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a</a:t>
            </a:r>
            <a:r>
              <a:rPr sz="3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D75C00"/>
                </a:solidFill>
                <a:latin typeface="Times New Roman"/>
                <a:cs typeface="Times New Roman"/>
              </a:rPr>
              <a:t>rare</a:t>
            </a:r>
            <a:r>
              <a:rPr sz="3000" spc="-45" dirty="0">
                <a:solidFill>
                  <a:srgbClr val="D75C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D75C00"/>
                </a:solidFill>
                <a:latin typeface="Times New Roman"/>
                <a:cs typeface="Times New Roman"/>
              </a:rPr>
              <a:t>form</a:t>
            </a:r>
            <a:r>
              <a:rPr sz="3000" spc="-40" dirty="0">
                <a:solidFill>
                  <a:srgbClr val="D75C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of</a:t>
            </a:r>
            <a:r>
              <a:rPr sz="3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central</a:t>
            </a:r>
            <a:r>
              <a:rPr sz="30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Times New Roman"/>
                <a:cs typeface="Times New Roman"/>
              </a:rPr>
              <a:t>hypothyroidism.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In</a:t>
            </a:r>
            <a:r>
              <a:rPr sz="30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both</a:t>
            </a:r>
            <a:r>
              <a:rPr sz="3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adults</a:t>
            </a:r>
            <a:r>
              <a:rPr sz="30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and</a:t>
            </a:r>
            <a:r>
              <a:rPr sz="3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children</a:t>
            </a:r>
            <a:r>
              <a:rPr sz="30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it</a:t>
            </a:r>
            <a:r>
              <a:rPr sz="3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can</a:t>
            </a:r>
            <a:r>
              <a:rPr sz="3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occur</a:t>
            </a:r>
            <a:r>
              <a:rPr sz="3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as</a:t>
            </a:r>
            <a:r>
              <a:rPr sz="3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a</a:t>
            </a:r>
            <a:r>
              <a:rPr sz="30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Times New Roman"/>
                <a:cs typeface="Times New Roman"/>
              </a:rPr>
              <a:t>result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of</a:t>
            </a:r>
            <a:r>
              <a:rPr sz="3000" spc="-10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cranial</a:t>
            </a:r>
            <a:r>
              <a:rPr sz="30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irradiation,</a:t>
            </a:r>
            <a:r>
              <a:rPr sz="30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trauma,</a:t>
            </a:r>
            <a:r>
              <a:rPr sz="30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infiltrative</a:t>
            </a:r>
            <a:r>
              <a:rPr sz="3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Times New Roman"/>
                <a:cs typeface="Times New Roman"/>
              </a:rPr>
              <a:t>diseases,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or</a:t>
            </a:r>
            <a:r>
              <a:rPr sz="30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neoplastic</a:t>
            </a:r>
            <a:r>
              <a:rPr sz="3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Times New Roman"/>
                <a:cs typeface="Times New Roman"/>
              </a:rPr>
              <a:t>diseases.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16954" y="4221861"/>
            <a:ext cx="379095" cy="9239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5900" spc="-5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endParaRPr sz="5900">
              <a:latin typeface="Georgia"/>
              <a:cs typeface="Georgi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986015" y="4595240"/>
            <a:ext cx="2748280" cy="778510"/>
            <a:chOff x="5462015" y="4595240"/>
            <a:chExt cx="2748280" cy="77851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62015" y="4975859"/>
              <a:ext cx="2747772" cy="39776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68619" y="4595240"/>
              <a:ext cx="2734818" cy="512444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800859" y="1285698"/>
            <a:ext cx="8506460" cy="183959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95580" marR="5080" indent="-182880">
              <a:lnSpc>
                <a:spcPct val="98500"/>
              </a:lnSpc>
              <a:spcBef>
                <a:spcPts val="200"/>
              </a:spcBef>
            </a:pPr>
            <a:r>
              <a:rPr sz="36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Myxedema</a:t>
            </a:r>
            <a:r>
              <a:rPr sz="28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implies</a:t>
            </a:r>
            <a:r>
              <a:rPr sz="28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28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presence</a:t>
            </a:r>
            <a:r>
              <a:rPr sz="28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of</a:t>
            </a:r>
            <a:r>
              <a:rPr sz="28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a</a:t>
            </a:r>
            <a:r>
              <a:rPr sz="28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nonpitting</a:t>
            </a:r>
            <a:r>
              <a:rPr sz="28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Times New Roman"/>
                <a:cs typeface="Times New Roman"/>
              </a:rPr>
              <a:t>mucus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type</a:t>
            </a:r>
            <a:r>
              <a:rPr sz="28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8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edema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caused</a:t>
            </a:r>
            <a:r>
              <a:rPr sz="28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by</a:t>
            </a:r>
            <a:r>
              <a:rPr sz="28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an</a:t>
            </a:r>
            <a:r>
              <a:rPr sz="28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accumulation</a:t>
            </a:r>
            <a:r>
              <a:rPr sz="28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of</a:t>
            </a:r>
            <a:r>
              <a:rPr sz="28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a</a:t>
            </a:r>
            <a:r>
              <a:rPr sz="2800" spc="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hydrophilic mucopolysaccharide</a:t>
            </a:r>
            <a:r>
              <a:rPr sz="28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substance</a:t>
            </a:r>
            <a:r>
              <a:rPr sz="28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in</a:t>
            </a:r>
            <a:r>
              <a:rPr sz="28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28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connective</a:t>
            </a:r>
            <a:r>
              <a:rPr sz="28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tissues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throughout</a:t>
            </a:r>
            <a:r>
              <a:rPr sz="2800" spc="-10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28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404040"/>
                </a:solidFill>
                <a:latin typeface="Times New Roman"/>
                <a:cs typeface="Times New Roman"/>
              </a:rPr>
              <a:t>body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27</a:t>
            </a:fld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77130" y="4221861"/>
            <a:ext cx="379095" cy="9239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5900" spc="-5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endParaRPr sz="5900">
              <a:latin typeface="Georgia"/>
              <a:cs typeface="Georgi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346191" y="4586478"/>
            <a:ext cx="4387850" cy="796290"/>
            <a:chOff x="3822191" y="4586478"/>
            <a:chExt cx="4387850" cy="7962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22191" y="4975860"/>
              <a:ext cx="4387596" cy="40690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28795" y="4586478"/>
              <a:ext cx="4374642" cy="521208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689948" y="-95300"/>
            <a:ext cx="11311467" cy="1150892"/>
          </a:xfrm>
          <a:prstGeom prst="rect">
            <a:avLst/>
          </a:prstGeom>
        </p:spPr>
        <p:txBody>
          <a:bodyPr vert="horz" wrap="square" lIns="0" tIns="203454" rIns="0" bIns="0" rtlCol="0">
            <a:spAutoFit/>
          </a:bodyPr>
          <a:lstStyle/>
          <a:p>
            <a:pPr marL="271145" marR="5080" indent="-182880">
              <a:lnSpc>
                <a:spcPct val="95500"/>
              </a:lnSpc>
              <a:spcBef>
                <a:spcPts val="330"/>
              </a:spcBef>
            </a:pPr>
            <a:r>
              <a:rPr sz="36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800" dirty="0"/>
              <a:t>Myxedematous coma</a:t>
            </a:r>
            <a:r>
              <a:rPr sz="2800" spc="-10" dirty="0"/>
              <a:t> </a:t>
            </a:r>
            <a:r>
              <a:rPr sz="2800" dirty="0"/>
              <a:t>is</a:t>
            </a:r>
            <a:r>
              <a:rPr sz="2800" spc="-15" dirty="0"/>
              <a:t> </a:t>
            </a:r>
            <a:r>
              <a:rPr sz="2800" dirty="0"/>
              <a:t>a</a:t>
            </a:r>
            <a:r>
              <a:rPr sz="2800" spc="-10" dirty="0"/>
              <a:t> </a:t>
            </a:r>
            <a:r>
              <a:rPr sz="2800" dirty="0"/>
              <a:t>rare</a:t>
            </a:r>
            <a:r>
              <a:rPr sz="2800" spc="-15" dirty="0"/>
              <a:t> </a:t>
            </a:r>
            <a:r>
              <a:rPr sz="2800" spc="-10" dirty="0"/>
              <a:t>life-</a:t>
            </a:r>
            <a:r>
              <a:rPr sz="2800" dirty="0"/>
              <a:t>threatening,</a:t>
            </a:r>
            <a:r>
              <a:rPr sz="2800" spc="-40" dirty="0"/>
              <a:t> </a:t>
            </a:r>
            <a:r>
              <a:rPr sz="2800" spc="-10" dirty="0"/>
              <a:t>end-stage </a:t>
            </a:r>
            <a:r>
              <a:rPr sz="2800" dirty="0"/>
              <a:t>expression</a:t>
            </a:r>
            <a:r>
              <a:rPr sz="2800" spc="-55" dirty="0"/>
              <a:t> </a:t>
            </a:r>
            <a:r>
              <a:rPr sz="2800" dirty="0"/>
              <a:t>of</a:t>
            </a:r>
            <a:r>
              <a:rPr sz="2800" spc="-35" dirty="0"/>
              <a:t> </a:t>
            </a:r>
            <a:r>
              <a:rPr sz="2800" spc="-10" dirty="0"/>
              <a:t>hypothyroidism.</a:t>
            </a:r>
            <a:endParaRPr sz="2800">
              <a:latin typeface="Georgia"/>
              <a:cs typeface="Georg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24660" y="1593545"/>
            <a:ext cx="8343900" cy="183959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94945" marR="5080" indent="-182880">
              <a:lnSpc>
                <a:spcPct val="98500"/>
              </a:lnSpc>
              <a:spcBef>
                <a:spcPts val="200"/>
              </a:spcBef>
            </a:pPr>
            <a:r>
              <a:rPr sz="36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It</a:t>
            </a:r>
            <a:r>
              <a:rPr sz="28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is</a:t>
            </a:r>
            <a:r>
              <a:rPr sz="28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characterized</a:t>
            </a:r>
            <a:r>
              <a:rPr sz="28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by</a:t>
            </a:r>
            <a:r>
              <a:rPr sz="28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coma,</a:t>
            </a:r>
            <a:r>
              <a:rPr sz="28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hypothermia,</a:t>
            </a:r>
            <a:r>
              <a:rPr sz="28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cardiovascular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collapse,</a:t>
            </a:r>
            <a:r>
              <a:rPr sz="28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hypoventilation,</a:t>
            </a:r>
            <a:r>
              <a:rPr sz="28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and</a:t>
            </a:r>
            <a:r>
              <a:rPr sz="28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severe</a:t>
            </a:r>
            <a:r>
              <a:rPr sz="28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metabolic</a:t>
            </a:r>
            <a:r>
              <a:rPr sz="28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disorders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that</a:t>
            </a:r>
            <a:r>
              <a:rPr sz="28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include</a:t>
            </a:r>
            <a:r>
              <a:rPr sz="28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hyponatremia,</a:t>
            </a:r>
            <a:r>
              <a:rPr sz="28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hypoglycemia,</a:t>
            </a:r>
            <a:r>
              <a:rPr sz="28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and</a:t>
            </a:r>
            <a:r>
              <a:rPr sz="28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lactic acidosis.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28</a:t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91661" y="4214242"/>
            <a:ext cx="394335" cy="9620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6150" spc="-5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endParaRPr sz="6150">
              <a:latin typeface="Georgia"/>
              <a:cs typeface="Georgi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782312" y="4592955"/>
            <a:ext cx="5008245" cy="1555115"/>
            <a:chOff x="3258311" y="4592954"/>
            <a:chExt cx="5008245" cy="155511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58311" y="5000243"/>
              <a:ext cx="4290060" cy="42519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64153" y="4592954"/>
              <a:ext cx="4278122" cy="54470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22108" y="5000243"/>
              <a:ext cx="544068" cy="42519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728458" y="4593335"/>
              <a:ext cx="530987" cy="42113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20867" y="5731763"/>
              <a:ext cx="2788919" cy="41605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426329" y="5333999"/>
              <a:ext cx="2777490" cy="535241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678939" y="249123"/>
            <a:ext cx="801497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spcBef>
                <a:spcPts val="95"/>
              </a:spcBef>
            </a:pPr>
            <a:r>
              <a:rPr sz="2800" dirty="0"/>
              <a:t>The</a:t>
            </a:r>
            <a:r>
              <a:rPr sz="2800" spc="-35" dirty="0"/>
              <a:t> </a:t>
            </a:r>
            <a:r>
              <a:rPr sz="2800" dirty="0"/>
              <a:t>pathophysiology</a:t>
            </a:r>
            <a:r>
              <a:rPr sz="2800" spc="-70" dirty="0"/>
              <a:t> </a:t>
            </a:r>
            <a:r>
              <a:rPr sz="2800" dirty="0"/>
              <a:t>of</a:t>
            </a:r>
            <a:r>
              <a:rPr sz="2800" spc="-35" dirty="0"/>
              <a:t> </a:t>
            </a:r>
            <a:r>
              <a:rPr sz="2800" dirty="0"/>
              <a:t>myxedema</a:t>
            </a:r>
            <a:r>
              <a:rPr sz="2800" spc="-15" dirty="0"/>
              <a:t> </a:t>
            </a:r>
            <a:r>
              <a:rPr sz="2800" dirty="0"/>
              <a:t>coma</a:t>
            </a:r>
            <a:r>
              <a:rPr sz="2800" spc="-35" dirty="0"/>
              <a:t> </a:t>
            </a:r>
            <a:r>
              <a:rPr sz="2800" dirty="0"/>
              <a:t>involves</a:t>
            </a:r>
            <a:r>
              <a:rPr sz="2800" spc="-60" dirty="0"/>
              <a:t> </a:t>
            </a:r>
            <a:r>
              <a:rPr sz="2800" spc="-10" dirty="0"/>
              <a:t>three </a:t>
            </a:r>
            <a:r>
              <a:rPr sz="2800" dirty="0"/>
              <a:t>major</a:t>
            </a:r>
            <a:r>
              <a:rPr sz="2800" spc="-75" dirty="0"/>
              <a:t> </a:t>
            </a:r>
            <a:r>
              <a:rPr sz="2800" spc="-10" dirty="0"/>
              <a:t>aspects:</a:t>
            </a:r>
            <a:endParaRPr sz="2800"/>
          </a:p>
        </p:txBody>
      </p:sp>
      <p:sp>
        <p:nvSpPr>
          <p:cNvPr id="11" name="object 11"/>
          <p:cNvSpPr txBox="1"/>
          <p:nvPr/>
        </p:nvSpPr>
        <p:spPr>
          <a:xfrm>
            <a:off x="1678939" y="1102132"/>
            <a:ext cx="6008370" cy="1677035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516255" indent="-503555">
              <a:spcBef>
                <a:spcPts val="1075"/>
              </a:spcBef>
              <a:buAutoNum type="arabicParenBoth"/>
              <a:tabLst>
                <a:tab pos="516255" algn="l"/>
              </a:tabLst>
            </a:pP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Carbon</a:t>
            </a:r>
            <a:r>
              <a:rPr sz="28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dioxide</a:t>
            </a:r>
            <a:r>
              <a:rPr sz="28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retention</a:t>
            </a:r>
            <a:r>
              <a:rPr sz="28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and</a:t>
            </a:r>
            <a:r>
              <a:rPr sz="28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hypoxia,</a:t>
            </a:r>
            <a:endParaRPr sz="2800">
              <a:latin typeface="Times New Roman"/>
              <a:cs typeface="Times New Roman"/>
            </a:endParaRPr>
          </a:p>
          <a:p>
            <a:pPr marL="516255" indent="-503555">
              <a:spcBef>
                <a:spcPts val="975"/>
              </a:spcBef>
              <a:buAutoNum type="arabicParenBoth"/>
              <a:tabLst>
                <a:tab pos="516255" algn="l"/>
              </a:tabLst>
            </a:pP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Fluid</a:t>
            </a:r>
            <a:r>
              <a:rPr sz="28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and</a:t>
            </a:r>
            <a:r>
              <a:rPr sz="28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electrolyte</a:t>
            </a:r>
            <a:r>
              <a:rPr sz="28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imbalance,</a:t>
            </a:r>
            <a:r>
              <a:rPr sz="28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Times New Roman"/>
                <a:cs typeface="Times New Roman"/>
              </a:rPr>
              <a:t>and</a:t>
            </a:r>
            <a:endParaRPr sz="2800">
              <a:latin typeface="Times New Roman"/>
              <a:cs typeface="Times New Roman"/>
            </a:endParaRPr>
          </a:p>
          <a:p>
            <a:pPr marL="516255" indent="-503555">
              <a:spcBef>
                <a:spcPts val="969"/>
              </a:spcBef>
              <a:buAutoNum type="arabicParenBoth"/>
              <a:tabLst>
                <a:tab pos="516255" algn="l"/>
              </a:tabLst>
            </a:pP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Hypothermia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29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5141" y="2374518"/>
            <a:ext cx="8220075" cy="1450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spcBef>
                <a:spcPts val="95"/>
              </a:spcBef>
            </a:pPr>
            <a:r>
              <a:rPr sz="2800" b="1" dirty="0"/>
              <a:t>Thyroid</a:t>
            </a:r>
            <a:r>
              <a:rPr sz="2800" b="1" spc="-65" dirty="0"/>
              <a:t> </a:t>
            </a:r>
            <a:r>
              <a:rPr sz="2800" b="1" dirty="0"/>
              <a:t>disease:</a:t>
            </a:r>
            <a:r>
              <a:rPr sz="2800" b="1" spc="-80" dirty="0"/>
              <a:t> </a:t>
            </a:r>
            <a:r>
              <a:rPr sz="2800" b="1" dirty="0"/>
              <a:t>Under</a:t>
            </a:r>
            <a:r>
              <a:rPr sz="2800" b="1" spc="-95" dirty="0"/>
              <a:t> </a:t>
            </a:r>
            <a:r>
              <a:rPr sz="2800" b="1" dirty="0"/>
              <a:t>active</a:t>
            </a:r>
            <a:r>
              <a:rPr sz="2800" b="1" spc="-80" dirty="0"/>
              <a:t> </a:t>
            </a:r>
            <a:r>
              <a:rPr sz="2800" b="1" dirty="0"/>
              <a:t>or</a:t>
            </a:r>
            <a:r>
              <a:rPr sz="2800" b="1" spc="-110" dirty="0"/>
              <a:t> </a:t>
            </a:r>
            <a:r>
              <a:rPr sz="2800" b="1" dirty="0"/>
              <a:t>overactive</a:t>
            </a:r>
            <a:r>
              <a:rPr sz="2800" b="1" spc="-65" dirty="0"/>
              <a:t> </a:t>
            </a:r>
            <a:r>
              <a:rPr sz="2800" b="1" dirty="0"/>
              <a:t>of</a:t>
            </a:r>
            <a:r>
              <a:rPr sz="2800" b="1" spc="-60" dirty="0"/>
              <a:t> </a:t>
            </a:r>
            <a:r>
              <a:rPr sz="2800" b="1" spc="-10" dirty="0"/>
              <a:t>thyroid gland</a:t>
            </a:r>
            <a:endParaRPr sz="2800"/>
          </a:p>
          <a:p>
            <a:pPr marL="58419">
              <a:spcBef>
                <a:spcPts val="175"/>
              </a:spcBef>
            </a:pPr>
            <a:r>
              <a:rPr sz="3600" spc="-1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800" spc="-10" dirty="0"/>
              <a:t>Hypothyroidism</a:t>
            </a:r>
            <a:endParaRPr sz="2800">
              <a:latin typeface="Georgia"/>
              <a:cs typeface="Georg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00860" y="3795142"/>
            <a:ext cx="2673985" cy="5797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spcBef>
                <a:spcPts val="135"/>
              </a:spcBef>
            </a:pPr>
            <a:r>
              <a:rPr sz="3600" spc="-1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Hyperthyroidism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46424" y="4166692"/>
            <a:ext cx="486409" cy="11963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7650" spc="-5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endParaRPr sz="7650">
              <a:latin typeface="Georgia"/>
              <a:cs typeface="Georgi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126992" y="4637532"/>
            <a:ext cx="5598160" cy="1041400"/>
            <a:chOff x="2602992" y="4637532"/>
            <a:chExt cx="5598160" cy="10414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02992" y="5146548"/>
              <a:ext cx="5597652" cy="53187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10866" y="4637532"/>
              <a:ext cx="5582538" cy="680847"/>
            </a:xfrm>
            <a:prstGeom prst="rect">
              <a:avLst/>
            </a:prstGeom>
          </p:spPr>
        </p:pic>
      </p:grp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30</a:t>
            </a:fld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14518" y="4224909"/>
            <a:ext cx="379095" cy="9239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5900" spc="-5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endParaRPr sz="5900">
              <a:latin typeface="Georgia"/>
              <a:cs typeface="Georgi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777484" y="4548760"/>
            <a:ext cx="3947160" cy="878205"/>
            <a:chOff x="4253484" y="4548759"/>
            <a:chExt cx="3947160" cy="8782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53484" y="4978908"/>
              <a:ext cx="3947160" cy="4480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60215" y="4548759"/>
              <a:ext cx="3935094" cy="555752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877060" y="636778"/>
            <a:ext cx="7966709" cy="105410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95580" marR="5080" indent="-182880">
              <a:lnSpc>
                <a:spcPct val="95200"/>
              </a:lnSpc>
              <a:spcBef>
                <a:spcPts val="325"/>
              </a:spcBef>
              <a:tabLst>
                <a:tab pos="3239135" algn="l"/>
              </a:tabLst>
            </a:pPr>
            <a:r>
              <a:rPr sz="39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dirty="0"/>
              <a:t>Thyrotoxicosis</a:t>
            </a:r>
            <a:r>
              <a:rPr spc="-50" dirty="0"/>
              <a:t> </a:t>
            </a:r>
            <a:r>
              <a:rPr dirty="0"/>
              <a:t>results</a:t>
            </a:r>
            <a:r>
              <a:rPr spc="-70" dirty="0"/>
              <a:t> </a:t>
            </a:r>
            <a:r>
              <a:rPr dirty="0"/>
              <a:t>when</a:t>
            </a:r>
            <a:r>
              <a:rPr spc="-75" dirty="0"/>
              <a:t> </a:t>
            </a:r>
            <a:r>
              <a:rPr dirty="0"/>
              <a:t>tissues</a:t>
            </a:r>
            <a:r>
              <a:rPr spc="-55" dirty="0"/>
              <a:t> </a:t>
            </a:r>
            <a:r>
              <a:rPr dirty="0"/>
              <a:t>are</a:t>
            </a:r>
            <a:r>
              <a:rPr spc="-75" dirty="0"/>
              <a:t> </a:t>
            </a:r>
            <a:r>
              <a:rPr dirty="0"/>
              <a:t>exposed</a:t>
            </a:r>
            <a:r>
              <a:rPr spc="-60" dirty="0"/>
              <a:t> </a:t>
            </a:r>
            <a:r>
              <a:rPr spc="-25" dirty="0"/>
              <a:t>to </a:t>
            </a:r>
            <a:r>
              <a:rPr dirty="0"/>
              <a:t>excessive</a:t>
            </a:r>
            <a:r>
              <a:rPr spc="-80" dirty="0"/>
              <a:t> </a:t>
            </a:r>
            <a:r>
              <a:rPr dirty="0"/>
              <a:t>levels</a:t>
            </a:r>
            <a:r>
              <a:rPr spc="-80" dirty="0"/>
              <a:t> </a:t>
            </a:r>
            <a:r>
              <a:rPr spc="-25" dirty="0"/>
              <a:t>of</a:t>
            </a:r>
            <a:r>
              <a:rPr dirty="0"/>
              <a:t>	T4,</a:t>
            </a:r>
            <a:r>
              <a:rPr spc="-95" dirty="0"/>
              <a:t> </a:t>
            </a:r>
            <a:r>
              <a:rPr dirty="0"/>
              <a:t>T3,</a:t>
            </a:r>
            <a:r>
              <a:rPr spc="-40" dirty="0"/>
              <a:t> </a:t>
            </a:r>
            <a:r>
              <a:rPr dirty="0"/>
              <a:t>or</a:t>
            </a:r>
            <a:r>
              <a:rPr spc="-35" dirty="0"/>
              <a:t> </a:t>
            </a:r>
            <a:r>
              <a:rPr spc="-10" dirty="0"/>
              <a:t>both.</a:t>
            </a:r>
            <a:endParaRPr sz="3900">
              <a:latin typeface="Georgia"/>
              <a:cs typeface="Georg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77059" y="2267840"/>
            <a:ext cx="8047990" cy="1511935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95580" marR="5080" indent="-182880">
              <a:lnSpc>
                <a:spcPct val="97600"/>
              </a:lnSpc>
              <a:spcBef>
                <a:spcPts val="210"/>
              </a:spcBef>
            </a:pPr>
            <a:r>
              <a:rPr sz="39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30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most</a:t>
            </a:r>
            <a:r>
              <a:rPr sz="30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common</a:t>
            </a:r>
            <a:r>
              <a:rPr sz="3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cause</a:t>
            </a:r>
            <a:r>
              <a:rPr sz="30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of</a:t>
            </a:r>
            <a:r>
              <a:rPr sz="30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hyperthyroidism</a:t>
            </a:r>
            <a:r>
              <a:rPr sz="3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25" dirty="0">
                <a:solidFill>
                  <a:srgbClr val="404040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Graves</a:t>
            </a:r>
            <a:r>
              <a:rPr sz="3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disease,</a:t>
            </a:r>
            <a:r>
              <a:rPr sz="3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which</a:t>
            </a:r>
            <a:r>
              <a:rPr sz="3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is</a:t>
            </a:r>
            <a:r>
              <a:rPr sz="3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accompanied</a:t>
            </a:r>
            <a:r>
              <a:rPr sz="30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25" dirty="0">
                <a:solidFill>
                  <a:srgbClr val="404040"/>
                </a:solidFill>
                <a:latin typeface="Times New Roman"/>
                <a:cs typeface="Times New Roman"/>
              </a:rPr>
              <a:t>by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ophthalmopathy</a:t>
            </a:r>
            <a:r>
              <a:rPr sz="3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(or</a:t>
            </a:r>
            <a:r>
              <a:rPr sz="3000" spc="-10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dermopathy)</a:t>
            </a:r>
            <a:r>
              <a:rPr sz="3000" spc="-9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and</a:t>
            </a:r>
            <a:r>
              <a:rPr sz="3000" spc="-1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diffuse</a:t>
            </a:r>
            <a:r>
              <a:rPr sz="3000" spc="-10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Times New Roman"/>
                <a:cs typeface="Times New Roman"/>
              </a:rPr>
              <a:t>goiter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31</a:t>
            </a:fld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555230" y="5262779"/>
            <a:ext cx="379095" cy="9239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5900" spc="-5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endParaRPr sz="5900">
              <a:latin typeface="Georgia"/>
              <a:cs typeface="Georgi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918703" y="5605311"/>
            <a:ext cx="1537970" cy="841375"/>
            <a:chOff x="6394703" y="5605310"/>
            <a:chExt cx="1537970" cy="8413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94703" y="6016752"/>
              <a:ext cx="1537716" cy="42976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00418" y="5605310"/>
              <a:ext cx="1525524" cy="537235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2029460" y="171399"/>
            <a:ext cx="6473825" cy="4027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000" i="1" spc="-10" dirty="0">
                <a:solidFill>
                  <a:srgbClr val="404040"/>
                </a:solidFill>
                <a:latin typeface="Times New Roman"/>
                <a:cs typeface="Times New Roman"/>
              </a:rPr>
              <a:t>Primary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ts val="4650"/>
              </a:lnSpc>
              <a:spcBef>
                <a:spcPts val="125"/>
              </a:spcBef>
            </a:pPr>
            <a:r>
              <a:rPr sz="39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Graves</a:t>
            </a:r>
            <a:r>
              <a:rPr sz="3000" spc="-9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Times New Roman"/>
                <a:cs typeface="Times New Roman"/>
              </a:rPr>
              <a:t>disease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ts val="4620"/>
              </a:lnSpc>
            </a:pPr>
            <a:r>
              <a:rPr sz="39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Multinodular</a:t>
            </a:r>
            <a:r>
              <a:rPr sz="3000" spc="-1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Times New Roman"/>
                <a:cs typeface="Times New Roman"/>
              </a:rPr>
              <a:t>goiter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ts val="4620"/>
              </a:lnSpc>
            </a:pPr>
            <a:r>
              <a:rPr sz="39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Adenoma</a:t>
            </a:r>
            <a:r>
              <a:rPr sz="30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and</a:t>
            </a:r>
            <a:r>
              <a:rPr sz="30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carcinoma</a:t>
            </a:r>
            <a:r>
              <a:rPr sz="3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Times New Roman"/>
                <a:cs typeface="Times New Roman"/>
              </a:rPr>
              <a:t>(tumors)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ts val="4650"/>
              </a:lnSpc>
            </a:pPr>
            <a:r>
              <a:rPr sz="3900" spc="-2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3000" spc="-20" dirty="0">
                <a:solidFill>
                  <a:srgbClr val="404040"/>
                </a:solidFill>
                <a:latin typeface="Times New Roman"/>
                <a:cs typeface="Times New Roman"/>
              </a:rPr>
              <a:t>Iodine-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induced</a:t>
            </a:r>
            <a:r>
              <a:rPr sz="30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Times New Roman"/>
                <a:cs typeface="Times New Roman"/>
              </a:rPr>
              <a:t>hyperthyroidism</a:t>
            </a:r>
            <a:endParaRPr sz="3000">
              <a:latin typeface="Times New Roman"/>
              <a:cs typeface="Times New Roman"/>
            </a:endParaRPr>
          </a:p>
          <a:p>
            <a:pPr marL="12700">
              <a:spcBef>
                <a:spcPts val="840"/>
              </a:spcBef>
            </a:pPr>
            <a:r>
              <a:rPr sz="3000" i="1" spc="-10" dirty="0">
                <a:solidFill>
                  <a:srgbClr val="404040"/>
                </a:solidFill>
                <a:latin typeface="Times New Roman"/>
                <a:cs typeface="Times New Roman"/>
              </a:rPr>
              <a:t>Secondary</a:t>
            </a:r>
            <a:endParaRPr sz="3000">
              <a:latin typeface="Times New Roman"/>
              <a:cs typeface="Times New Roman"/>
            </a:endParaRPr>
          </a:p>
          <a:p>
            <a:pPr marL="12700">
              <a:spcBef>
                <a:spcPts val="120"/>
              </a:spcBef>
            </a:pPr>
            <a:r>
              <a:rPr sz="3900" spc="-1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3000" spc="-10" dirty="0">
                <a:solidFill>
                  <a:srgbClr val="404040"/>
                </a:solidFill>
                <a:latin typeface="Times New Roman"/>
                <a:cs typeface="Times New Roman"/>
              </a:rPr>
              <a:t>TSH-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secreting</a:t>
            </a:r>
            <a:r>
              <a:rPr sz="3000" spc="-9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pituitary</a:t>
            </a:r>
            <a:r>
              <a:rPr sz="30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adenoma</a:t>
            </a:r>
            <a:r>
              <a:rPr sz="3000" spc="-9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Times New Roman"/>
                <a:cs typeface="Times New Roman"/>
              </a:rPr>
              <a:t>(rare)*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32</a:t>
            </a:fld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05881" y="5415179"/>
            <a:ext cx="379095" cy="9239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5900" spc="-5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endParaRPr sz="5900">
              <a:latin typeface="Georgia"/>
              <a:cs typeface="Georgi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286500" y="5750585"/>
            <a:ext cx="4008120" cy="855980"/>
            <a:chOff x="4762500" y="5750585"/>
            <a:chExt cx="4008120" cy="8559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62500" y="6169152"/>
              <a:ext cx="4008120" cy="43738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68595" y="5750585"/>
              <a:ext cx="3995801" cy="43178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689948" y="-95300"/>
            <a:ext cx="11311467" cy="1520609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94945" marR="5080" indent="-182880">
              <a:lnSpc>
                <a:spcPct val="97600"/>
              </a:lnSpc>
              <a:spcBef>
                <a:spcPts val="215"/>
              </a:spcBef>
            </a:pPr>
            <a:r>
              <a:rPr sz="3900" spc="-1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pc="-10" dirty="0"/>
              <a:t>Graves’</a:t>
            </a:r>
            <a:r>
              <a:rPr spc="-225" dirty="0"/>
              <a:t> </a:t>
            </a:r>
            <a:r>
              <a:rPr dirty="0"/>
              <a:t>disease</a:t>
            </a:r>
            <a:r>
              <a:rPr spc="-80" dirty="0"/>
              <a:t> </a:t>
            </a:r>
            <a:r>
              <a:rPr dirty="0"/>
              <a:t>includes</a:t>
            </a:r>
            <a:r>
              <a:rPr spc="-40" dirty="0"/>
              <a:t> </a:t>
            </a:r>
            <a:r>
              <a:rPr dirty="0"/>
              <a:t>hyperthyroidism,</a:t>
            </a:r>
            <a:r>
              <a:rPr spc="-15" dirty="0"/>
              <a:t> </a:t>
            </a:r>
            <a:r>
              <a:rPr spc="-10" dirty="0"/>
              <a:t>diffuse </a:t>
            </a:r>
            <a:r>
              <a:rPr dirty="0"/>
              <a:t>thyroid</a:t>
            </a:r>
            <a:r>
              <a:rPr spc="-110" dirty="0"/>
              <a:t> </a:t>
            </a:r>
            <a:r>
              <a:rPr dirty="0"/>
              <a:t>enlargement,</a:t>
            </a:r>
            <a:r>
              <a:rPr spc="-75" dirty="0"/>
              <a:t> </a:t>
            </a:r>
            <a:r>
              <a:rPr dirty="0"/>
              <a:t>and</a:t>
            </a:r>
            <a:r>
              <a:rPr spc="-95" dirty="0"/>
              <a:t> </a:t>
            </a:r>
            <a:r>
              <a:rPr dirty="0"/>
              <a:t>exophthalmos,</a:t>
            </a:r>
            <a:r>
              <a:rPr spc="-85" dirty="0"/>
              <a:t> </a:t>
            </a:r>
            <a:r>
              <a:rPr dirty="0"/>
              <a:t>and</a:t>
            </a:r>
            <a:r>
              <a:rPr spc="-114" dirty="0"/>
              <a:t> </a:t>
            </a:r>
            <a:r>
              <a:rPr spc="-20" dirty="0"/>
              <a:t>less </a:t>
            </a:r>
            <a:r>
              <a:rPr dirty="0"/>
              <a:t>commonly</a:t>
            </a:r>
            <a:r>
              <a:rPr spc="-90" dirty="0"/>
              <a:t> </a:t>
            </a:r>
            <a:r>
              <a:rPr dirty="0"/>
              <a:t>pretibial</a:t>
            </a:r>
            <a:r>
              <a:rPr spc="-70" dirty="0"/>
              <a:t> </a:t>
            </a:r>
            <a:r>
              <a:rPr dirty="0"/>
              <a:t>myxedema</a:t>
            </a:r>
            <a:r>
              <a:rPr spc="-70" dirty="0"/>
              <a:t> </a:t>
            </a:r>
            <a:r>
              <a:rPr dirty="0"/>
              <a:t>and</a:t>
            </a:r>
            <a:r>
              <a:rPr spc="-105" dirty="0"/>
              <a:t> </a:t>
            </a:r>
            <a:r>
              <a:rPr dirty="0"/>
              <a:t>thyroid</a:t>
            </a:r>
            <a:r>
              <a:rPr spc="-65" dirty="0"/>
              <a:t> </a:t>
            </a:r>
            <a:r>
              <a:rPr spc="-10" dirty="0"/>
              <a:t>acropachy</a:t>
            </a:r>
            <a:endParaRPr sz="3900">
              <a:latin typeface="Georgia"/>
              <a:cs typeface="Georg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48460" y="1993520"/>
            <a:ext cx="8802370" cy="196913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94945" marR="5080" indent="-182880">
              <a:lnSpc>
                <a:spcPct val="98400"/>
              </a:lnSpc>
              <a:spcBef>
                <a:spcPts val="175"/>
              </a:spcBef>
            </a:pPr>
            <a:r>
              <a:rPr sz="39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3000" b="1" dirty="0">
                <a:solidFill>
                  <a:srgbClr val="404040"/>
                </a:solidFill>
                <a:latin typeface="Times New Roman"/>
                <a:cs typeface="Times New Roman"/>
              </a:rPr>
              <a:t>Pathogenesis.</a:t>
            </a:r>
            <a:r>
              <a:rPr sz="3000" b="1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404040"/>
                </a:solidFill>
                <a:latin typeface="Times New Roman"/>
                <a:cs typeface="Times New Roman"/>
              </a:rPr>
              <a:t>Graves</a:t>
            </a:r>
            <a:r>
              <a:rPr sz="3000" i="1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404040"/>
                </a:solidFill>
                <a:latin typeface="Times New Roman"/>
                <a:cs typeface="Times New Roman"/>
              </a:rPr>
              <a:t>disease</a:t>
            </a:r>
            <a:r>
              <a:rPr sz="3000" i="1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404040"/>
                </a:solidFill>
                <a:latin typeface="Times New Roman"/>
                <a:cs typeface="Times New Roman"/>
              </a:rPr>
              <a:t>is</a:t>
            </a:r>
            <a:r>
              <a:rPr sz="3000" i="1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404040"/>
                </a:solidFill>
                <a:latin typeface="Times New Roman"/>
                <a:cs typeface="Times New Roman"/>
              </a:rPr>
              <a:t>an</a:t>
            </a:r>
            <a:r>
              <a:rPr sz="3000" i="1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i="1" spc="-10" dirty="0">
                <a:solidFill>
                  <a:srgbClr val="404040"/>
                </a:solidFill>
                <a:latin typeface="Times New Roman"/>
                <a:cs typeface="Times New Roman"/>
              </a:rPr>
              <a:t>autoimmune </a:t>
            </a:r>
            <a:r>
              <a:rPr sz="3000" i="1" dirty="0">
                <a:solidFill>
                  <a:srgbClr val="404040"/>
                </a:solidFill>
                <a:latin typeface="Times New Roman"/>
                <a:cs typeface="Times New Roman"/>
              </a:rPr>
              <a:t>disorder</a:t>
            </a:r>
            <a:r>
              <a:rPr sz="3000" i="1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in</a:t>
            </a:r>
            <a:r>
              <a:rPr sz="30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which</a:t>
            </a:r>
            <a:r>
              <a:rPr sz="30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a</a:t>
            </a:r>
            <a:r>
              <a:rPr sz="30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variety</a:t>
            </a:r>
            <a:r>
              <a:rPr sz="3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of</a:t>
            </a:r>
            <a:r>
              <a:rPr sz="30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antibodies</a:t>
            </a:r>
            <a:r>
              <a:rPr sz="3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may</a:t>
            </a:r>
            <a:r>
              <a:rPr sz="3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be</a:t>
            </a:r>
            <a:r>
              <a:rPr sz="30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Times New Roman"/>
                <a:cs typeface="Times New Roman"/>
              </a:rPr>
              <a:t>present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in</a:t>
            </a:r>
            <a:r>
              <a:rPr sz="3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30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serum,</a:t>
            </a:r>
            <a:r>
              <a:rPr sz="30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including</a:t>
            </a:r>
            <a:r>
              <a:rPr sz="3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antibodies</a:t>
            </a:r>
            <a:r>
              <a:rPr sz="30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to</a:t>
            </a:r>
            <a:r>
              <a:rPr sz="3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30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Times New Roman"/>
                <a:cs typeface="Times New Roman"/>
              </a:rPr>
              <a:t>TSH(main) receptor,</a:t>
            </a:r>
            <a:r>
              <a:rPr sz="3000" spc="-9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thyroid</a:t>
            </a:r>
            <a:r>
              <a:rPr sz="3000" spc="-1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peroxisomes,</a:t>
            </a:r>
            <a:r>
              <a:rPr sz="3000" spc="-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and</a:t>
            </a:r>
            <a:r>
              <a:rPr sz="3000" spc="-114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Times New Roman"/>
                <a:cs typeface="Times New Roman"/>
              </a:rPr>
              <a:t>thyroglobulin.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33</a:t>
            </a:fld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24000" y="304800"/>
            <a:ext cx="9144000" cy="6400800"/>
            <a:chOff x="0" y="304800"/>
            <a:chExt cx="9144000" cy="64008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62811" y="4709159"/>
              <a:ext cx="2919984" cy="23621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66850" y="4485894"/>
              <a:ext cx="2911754" cy="29019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16908" y="4709159"/>
              <a:ext cx="1978152" cy="23621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20971" y="4485894"/>
              <a:ext cx="1969135" cy="29019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14871" y="4709159"/>
              <a:ext cx="1271016" cy="23621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219316" y="4485894"/>
              <a:ext cx="1261872" cy="29019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94092" y="4709159"/>
              <a:ext cx="1458468" cy="23621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599250" y="4485894"/>
              <a:ext cx="1449117" cy="29019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048000" y="740663"/>
              <a:ext cx="3057144" cy="272796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2400" y="490728"/>
              <a:ext cx="2667000" cy="339394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248400" y="304800"/>
              <a:ext cx="2596896" cy="3227832"/>
            </a:xfrm>
            <a:prstGeom prst="rect">
              <a:avLst/>
            </a:prstGeom>
          </p:spPr>
        </p:pic>
      </p:grp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34</a:t>
            </a:fld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25468" y="5262779"/>
            <a:ext cx="379095" cy="9239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5900" spc="-5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endParaRPr sz="5900">
              <a:latin typeface="Georgia"/>
              <a:cs typeface="Georgi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995291" y="5586729"/>
            <a:ext cx="5230495" cy="556260"/>
            <a:chOff x="3471290" y="5586729"/>
            <a:chExt cx="5230495" cy="55626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71290" y="5586729"/>
              <a:ext cx="3436747" cy="44182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06919" y="5599328"/>
              <a:ext cx="1594865" cy="54321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877060" y="246075"/>
            <a:ext cx="7517765" cy="7797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3354"/>
              </a:lnSpc>
              <a:spcBef>
                <a:spcPts val="105"/>
              </a:spcBef>
            </a:pPr>
            <a:r>
              <a:rPr sz="285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200" i="1" dirty="0">
                <a:latin typeface="Trebuchet MS"/>
                <a:cs typeface="Trebuchet MS"/>
              </a:rPr>
              <a:t>Multinodular</a:t>
            </a:r>
            <a:r>
              <a:rPr sz="2200" i="1" spc="-60" dirty="0">
                <a:latin typeface="Trebuchet MS"/>
                <a:cs typeface="Trebuchet MS"/>
              </a:rPr>
              <a:t> </a:t>
            </a:r>
            <a:r>
              <a:rPr sz="2200" i="1" dirty="0">
                <a:latin typeface="Trebuchet MS"/>
                <a:cs typeface="Trebuchet MS"/>
              </a:rPr>
              <a:t>goiters</a:t>
            </a:r>
            <a:r>
              <a:rPr sz="2200" i="1" spc="-40" dirty="0">
                <a:latin typeface="Trebuchet MS"/>
                <a:cs typeface="Trebuchet MS"/>
              </a:rPr>
              <a:t> </a:t>
            </a:r>
            <a:r>
              <a:rPr sz="2200" i="1" dirty="0">
                <a:latin typeface="Trebuchet MS"/>
                <a:cs typeface="Trebuchet MS"/>
              </a:rPr>
              <a:t>reflect</a:t>
            </a:r>
            <a:r>
              <a:rPr sz="2200" i="1" spc="-15" dirty="0">
                <a:latin typeface="Trebuchet MS"/>
                <a:cs typeface="Trebuchet MS"/>
              </a:rPr>
              <a:t> </a:t>
            </a:r>
            <a:r>
              <a:rPr sz="2200" i="1" dirty="0">
                <a:latin typeface="Trebuchet MS"/>
                <a:cs typeface="Trebuchet MS"/>
              </a:rPr>
              <a:t>impaired</a:t>
            </a:r>
            <a:r>
              <a:rPr sz="2200" i="1" spc="-30" dirty="0">
                <a:latin typeface="Trebuchet MS"/>
                <a:cs typeface="Trebuchet MS"/>
              </a:rPr>
              <a:t> </a:t>
            </a:r>
            <a:r>
              <a:rPr sz="2200" i="1" dirty="0">
                <a:latin typeface="Trebuchet MS"/>
                <a:cs typeface="Trebuchet MS"/>
              </a:rPr>
              <a:t>synthesis</a:t>
            </a:r>
            <a:r>
              <a:rPr sz="2200" i="1" spc="-35" dirty="0">
                <a:latin typeface="Trebuchet MS"/>
                <a:cs typeface="Trebuchet MS"/>
              </a:rPr>
              <a:t> </a:t>
            </a:r>
            <a:r>
              <a:rPr sz="2200" i="1" dirty="0">
                <a:latin typeface="Trebuchet MS"/>
                <a:cs typeface="Trebuchet MS"/>
              </a:rPr>
              <a:t>of</a:t>
            </a:r>
            <a:r>
              <a:rPr sz="2200" i="1" spc="-50" dirty="0">
                <a:latin typeface="Trebuchet MS"/>
                <a:cs typeface="Trebuchet MS"/>
              </a:rPr>
              <a:t> </a:t>
            </a:r>
            <a:r>
              <a:rPr sz="2200" i="1" spc="-10" dirty="0">
                <a:latin typeface="Trebuchet MS"/>
                <a:cs typeface="Trebuchet MS"/>
              </a:rPr>
              <a:t>thyroid</a:t>
            </a:r>
            <a:endParaRPr sz="2200">
              <a:latin typeface="Trebuchet MS"/>
              <a:cs typeface="Trebuchet MS"/>
            </a:endParaRPr>
          </a:p>
          <a:p>
            <a:pPr marL="43815" algn="ctr">
              <a:lnSpc>
                <a:spcPts val="2575"/>
              </a:lnSpc>
            </a:pPr>
            <a:r>
              <a:rPr sz="2200" i="1" dirty="0">
                <a:latin typeface="Trebuchet MS"/>
                <a:cs typeface="Trebuchet MS"/>
              </a:rPr>
              <a:t>hormone,</a:t>
            </a:r>
            <a:r>
              <a:rPr sz="2200" i="1" spc="-35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most</a:t>
            </a:r>
            <a:r>
              <a:rPr sz="2200" spc="-50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often</a:t>
            </a:r>
            <a:r>
              <a:rPr sz="2200" spc="-50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caused</a:t>
            </a:r>
            <a:r>
              <a:rPr sz="2200" spc="-55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by</a:t>
            </a:r>
            <a:r>
              <a:rPr sz="2200" spc="-45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dietary</a:t>
            </a:r>
            <a:r>
              <a:rPr sz="2200" spc="-50" dirty="0">
                <a:latin typeface="Trebuchet MS"/>
                <a:cs typeface="Trebuchet MS"/>
              </a:rPr>
              <a:t> </a:t>
            </a:r>
            <a:r>
              <a:rPr sz="2200" dirty="0">
                <a:latin typeface="Trebuchet MS"/>
                <a:cs typeface="Trebuchet MS"/>
              </a:rPr>
              <a:t>iodine</a:t>
            </a:r>
            <a:r>
              <a:rPr sz="2200" spc="-25" dirty="0">
                <a:latin typeface="Trebuchet MS"/>
                <a:cs typeface="Trebuchet MS"/>
              </a:rPr>
              <a:t> </a:t>
            </a:r>
            <a:r>
              <a:rPr sz="2200" spc="-10" dirty="0">
                <a:latin typeface="Trebuchet MS"/>
                <a:cs typeface="Trebuchet MS"/>
              </a:rPr>
              <a:t>deficiency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77060" y="1462786"/>
            <a:ext cx="7852409" cy="216572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95580" marR="5080" indent="-184785">
              <a:lnSpc>
                <a:spcPct val="98400"/>
              </a:lnSpc>
              <a:spcBef>
                <a:spcPts val="160"/>
              </a:spcBef>
              <a:buClr>
                <a:srgbClr val="C3250C"/>
              </a:buClr>
              <a:buSzPct val="129545"/>
              <a:buFont typeface="Georgia"/>
              <a:buChar char="*"/>
              <a:tabLst>
                <a:tab pos="195580" algn="l"/>
              </a:tabLst>
            </a:pPr>
            <a:r>
              <a:rPr sz="2200" dirty="0">
                <a:solidFill>
                  <a:srgbClr val="404040"/>
                </a:solidFill>
                <a:latin typeface="Trebuchet MS"/>
                <a:cs typeface="Trebuchet MS"/>
              </a:rPr>
              <a:t>Impairment</a:t>
            </a:r>
            <a:r>
              <a:rPr sz="2200" spc="-6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200" dirty="0">
                <a:solidFill>
                  <a:srgbClr val="404040"/>
                </a:solidFill>
                <a:latin typeface="Trebuchet MS"/>
                <a:cs typeface="Trebuchet MS"/>
              </a:rPr>
              <a:t>of</a:t>
            </a:r>
            <a:r>
              <a:rPr sz="2200" spc="-6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200" dirty="0">
                <a:solidFill>
                  <a:srgbClr val="404040"/>
                </a:solidFill>
                <a:latin typeface="Trebuchet MS"/>
                <a:cs typeface="Trebuchet MS"/>
              </a:rPr>
              <a:t>thyroid</a:t>
            </a:r>
            <a:r>
              <a:rPr sz="2200" spc="-6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200" dirty="0">
                <a:solidFill>
                  <a:srgbClr val="404040"/>
                </a:solidFill>
                <a:latin typeface="Trebuchet MS"/>
                <a:cs typeface="Trebuchet MS"/>
              </a:rPr>
              <a:t>hormone</a:t>
            </a:r>
            <a:r>
              <a:rPr sz="2200" spc="-6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200" dirty="0">
                <a:solidFill>
                  <a:srgbClr val="404040"/>
                </a:solidFill>
                <a:latin typeface="Trebuchet MS"/>
                <a:cs typeface="Trebuchet MS"/>
              </a:rPr>
              <a:t>synthesis</a:t>
            </a:r>
            <a:r>
              <a:rPr sz="2200" spc="-6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200" dirty="0">
                <a:solidFill>
                  <a:srgbClr val="404040"/>
                </a:solidFill>
                <a:latin typeface="Trebuchet MS"/>
                <a:cs typeface="Trebuchet MS"/>
              </a:rPr>
              <a:t>leads</a:t>
            </a:r>
            <a:r>
              <a:rPr sz="2200" spc="-5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200" dirty="0">
                <a:solidFill>
                  <a:srgbClr val="404040"/>
                </a:solidFill>
                <a:latin typeface="Trebuchet MS"/>
                <a:cs typeface="Trebuchet MS"/>
              </a:rPr>
              <a:t>to</a:t>
            </a:r>
            <a:r>
              <a:rPr sz="2200" spc="-6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200" spc="-50" dirty="0">
                <a:solidFill>
                  <a:srgbClr val="404040"/>
                </a:solidFill>
                <a:latin typeface="Trebuchet MS"/>
                <a:cs typeface="Trebuchet MS"/>
              </a:rPr>
              <a:t>a </a:t>
            </a:r>
            <a:r>
              <a:rPr sz="2200" dirty="0">
                <a:solidFill>
                  <a:srgbClr val="404040"/>
                </a:solidFill>
                <a:latin typeface="Trebuchet MS"/>
                <a:cs typeface="Trebuchet MS"/>
              </a:rPr>
              <a:t>compensatory</a:t>
            </a:r>
            <a:r>
              <a:rPr sz="2200" spc="-5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200" dirty="0">
                <a:solidFill>
                  <a:srgbClr val="404040"/>
                </a:solidFill>
                <a:latin typeface="Trebuchet MS"/>
                <a:cs typeface="Trebuchet MS"/>
              </a:rPr>
              <a:t>rise</a:t>
            </a:r>
            <a:r>
              <a:rPr sz="2200" spc="-5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200" dirty="0">
                <a:solidFill>
                  <a:srgbClr val="404040"/>
                </a:solidFill>
                <a:latin typeface="Trebuchet MS"/>
                <a:cs typeface="Trebuchet MS"/>
              </a:rPr>
              <a:t>in</a:t>
            </a:r>
            <a:r>
              <a:rPr sz="2200" spc="-5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200" dirty="0">
                <a:solidFill>
                  <a:srgbClr val="404040"/>
                </a:solidFill>
                <a:latin typeface="Trebuchet MS"/>
                <a:cs typeface="Trebuchet MS"/>
              </a:rPr>
              <a:t>the</a:t>
            </a:r>
            <a:r>
              <a:rPr sz="2200" spc="-4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200" dirty="0">
                <a:solidFill>
                  <a:srgbClr val="404040"/>
                </a:solidFill>
                <a:latin typeface="Trebuchet MS"/>
                <a:cs typeface="Trebuchet MS"/>
              </a:rPr>
              <a:t>serum</a:t>
            </a:r>
            <a:r>
              <a:rPr sz="2200" spc="-9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200" dirty="0">
                <a:solidFill>
                  <a:srgbClr val="404040"/>
                </a:solidFill>
                <a:latin typeface="Trebuchet MS"/>
                <a:cs typeface="Trebuchet MS"/>
              </a:rPr>
              <a:t>TSH</a:t>
            </a:r>
            <a:r>
              <a:rPr sz="2200" spc="-4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200" dirty="0">
                <a:solidFill>
                  <a:srgbClr val="404040"/>
                </a:solidFill>
                <a:latin typeface="Trebuchet MS"/>
                <a:cs typeface="Trebuchet MS"/>
              </a:rPr>
              <a:t>level,</a:t>
            </a:r>
            <a:r>
              <a:rPr sz="2200" spc="-4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200" dirty="0">
                <a:solidFill>
                  <a:srgbClr val="404040"/>
                </a:solidFill>
                <a:latin typeface="Trebuchet MS"/>
                <a:cs typeface="Trebuchet MS"/>
              </a:rPr>
              <a:t>which,</a:t>
            </a:r>
            <a:r>
              <a:rPr sz="2200" spc="-4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200" dirty="0">
                <a:solidFill>
                  <a:srgbClr val="404040"/>
                </a:solidFill>
                <a:latin typeface="Trebuchet MS"/>
                <a:cs typeface="Trebuchet MS"/>
              </a:rPr>
              <a:t>in</a:t>
            </a:r>
            <a:r>
              <a:rPr sz="2200" spc="-5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Trebuchet MS"/>
                <a:cs typeface="Trebuchet MS"/>
              </a:rPr>
              <a:t>turn, </a:t>
            </a:r>
            <a:r>
              <a:rPr sz="2200" dirty="0">
                <a:solidFill>
                  <a:srgbClr val="404040"/>
                </a:solidFill>
                <a:latin typeface="Trebuchet MS"/>
                <a:cs typeface="Trebuchet MS"/>
              </a:rPr>
              <a:t>causes</a:t>
            </a:r>
            <a:r>
              <a:rPr sz="2200" spc="-3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Trebuchet MS"/>
                <a:cs typeface="Trebuchet MS"/>
              </a:rPr>
              <a:t>hypertrophy</a:t>
            </a:r>
            <a:r>
              <a:rPr sz="2200" spc="-3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200" dirty="0">
                <a:solidFill>
                  <a:srgbClr val="404040"/>
                </a:solidFill>
                <a:latin typeface="Trebuchet MS"/>
                <a:cs typeface="Trebuchet MS"/>
              </a:rPr>
              <a:t>and</a:t>
            </a:r>
            <a:r>
              <a:rPr sz="2200" spc="-3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200" dirty="0">
                <a:solidFill>
                  <a:srgbClr val="404040"/>
                </a:solidFill>
                <a:latin typeface="Trebuchet MS"/>
                <a:cs typeface="Trebuchet MS"/>
              </a:rPr>
              <a:t>hyperplasia</a:t>
            </a:r>
            <a:r>
              <a:rPr sz="2200" spc="-2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200" dirty="0">
                <a:solidFill>
                  <a:srgbClr val="404040"/>
                </a:solidFill>
                <a:latin typeface="Trebuchet MS"/>
                <a:cs typeface="Trebuchet MS"/>
              </a:rPr>
              <a:t>of</a:t>
            </a:r>
            <a:r>
              <a:rPr sz="2200" spc="-4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200" dirty="0">
                <a:solidFill>
                  <a:srgbClr val="404040"/>
                </a:solidFill>
                <a:latin typeface="Trebuchet MS"/>
                <a:cs typeface="Trebuchet MS"/>
              </a:rPr>
              <a:t>thyroid</a:t>
            </a:r>
            <a:r>
              <a:rPr sz="2200" spc="-2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200" dirty="0">
                <a:solidFill>
                  <a:srgbClr val="404040"/>
                </a:solidFill>
                <a:latin typeface="Trebuchet MS"/>
                <a:cs typeface="Trebuchet MS"/>
              </a:rPr>
              <a:t>follicular</a:t>
            </a:r>
            <a:r>
              <a:rPr sz="2200" spc="-3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Trebuchet MS"/>
                <a:cs typeface="Trebuchet MS"/>
              </a:rPr>
              <a:t>cells </a:t>
            </a:r>
            <a:r>
              <a:rPr sz="2200" dirty="0">
                <a:solidFill>
                  <a:srgbClr val="404040"/>
                </a:solidFill>
                <a:latin typeface="Trebuchet MS"/>
                <a:cs typeface="Trebuchet MS"/>
              </a:rPr>
              <a:t>and,</a:t>
            </a:r>
            <a:r>
              <a:rPr sz="2200" spc="-3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200" spc="-30" dirty="0">
                <a:solidFill>
                  <a:srgbClr val="404040"/>
                </a:solidFill>
                <a:latin typeface="Trebuchet MS"/>
                <a:cs typeface="Trebuchet MS"/>
              </a:rPr>
              <a:t>ultimately,</a:t>
            </a:r>
            <a:r>
              <a:rPr sz="2200" spc="-4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200" dirty="0">
                <a:solidFill>
                  <a:srgbClr val="404040"/>
                </a:solidFill>
                <a:latin typeface="Trebuchet MS"/>
                <a:cs typeface="Trebuchet MS"/>
              </a:rPr>
              <a:t>gross</a:t>
            </a:r>
            <a:r>
              <a:rPr sz="2200" spc="-5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Trebuchet MS"/>
                <a:cs typeface="Trebuchet MS"/>
              </a:rPr>
              <a:t>enlargement</a:t>
            </a:r>
            <a:r>
              <a:rPr sz="2200" spc="-5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200" dirty="0">
                <a:solidFill>
                  <a:srgbClr val="404040"/>
                </a:solidFill>
                <a:latin typeface="Trebuchet MS"/>
                <a:cs typeface="Trebuchet MS"/>
              </a:rPr>
              <a:t>of</a:t>
            </a:r>
            <a:r>
              <a:rPr sz="2200" spc="-4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200" dirty="0">
                <a:solidFill>
                  <a:srgbClr val="404040"/>
                </a:solidFill>
                <a:latin typeface="Trebuchet MS"/>
                <a:cs typeface="Trebuchet MS"/>
              </a:rPr>
              <a:t>the</a:t>
            </a:r>
            <a:r>
              <a:rPr sz="2200" spc="-4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200" dirty="0">
                <a:solidFill>
                  <a:srgbClr val="404040"/>
                </a:solidFill>
                <a:latin typeface="Trebuchet MS"/>
                <a:cs typeface="Trebuchet MS"/>
              </a:rPr>
              <a:t>thyroid</a:t>
            </a:r>
            <a:r>
              <a:rPr sz="2200" spc="-3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Trebuchet MS"/>
                <a:cs typeface="Trebuchet MS"/>
              </a:rPr>
              <a:t>gland.</a:t>
            </a:r>
            <a:endParaRPr sz="2200">
              <a:latin typeface="Trebuchet MS"/>
              <a:cs typeface="Trebuchet MS"/>
            </a:endParaRPr>
          </a:p>
          <a:p>
            <a:pPr>
              <a:spcBef>
                <a:spcPts val="1090"/>
              </a:spcBef>
              <a:buClr>
                <a:srgbClr val="C3250C"/>
              </a:buClr>
              <a:buFont typeface="Georgia"/>
              <a:buChar char="*"/>
            </a:pPr>
            <a:endParaRPr sz="2200">
              <a:latin typeface="Trebuchet MS"/>
              <a:cs typeface="Trebuchet MS"/>
            </a:endParaRPr>
          </a:p>
          <a:p>
            <a:pPr marL="194945" indent="-184150">
              <a:spcBef>
                <a:spcPts val="5"/>
              </a:spcBef>
              <a:buClr>
                <a:srgbClr val="C3250C"/>
              </a:buClr>
              <a:buSzPct val="129545"/>
              <a:buFont typeface="Georgia"/>
              <a:buChar char="*"/>
              <a:tabLst>
                <a:tab pos="194945" algn="l"/>
              </a:tabLst>
            </a:pPr>
            <a:r>
              <a:rPr sz="2200" i="1" dirty="0">
                <a:solidFill>
                  <a:srgbClr val="404040"/>
                </a:solidFill>
                <a:latin typeface="Trebuchet MS"/>
                <a:cs typeface="Trebuchet MS"/>
              </a:rPr>
              <a:t>Mutations</a:t>
            </a:r>
            <a:r>
              <a:rPr sz="2200" i="1" spc="-4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200" i="1" dirty="0">
                <a:solidFill>
                  <a:srgbClr val="404040"/>
                </a:solidFill>
                <a:latin typeface="Trebuchet MS"/>
                <a:cs typeface="Trebuchet MS"/>
              </a:rPr>
              <a:t>in</a:t>
            </a:r>
            <a:r>
              <a:rPr sz="2200" i="1" spc="-4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200" i="1" dirty="0">
                <a:solidFill>
                  <a:srgbClr val="404040"/>
                </a:solidFill>
                <a:latin typeface="Trebuchet MS"/>
                <a:cs typeface="Trebuchet MS"/>
              </a:rPr>
              <a:t>proteins</a:t>
            </a:r>
            <a:r>
              <a:rPr sz="2200" i="1" spc="-2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200" i="1" dirty="0">
                <a:solidFill>
                  <a:srgbClr val="404040"/>
                </a:solidFill>
                <a:latin typeface="Trebuchet MS"/>
                <a:cs typeface="Trebuchet MS"/>
              </a:rPr>
              <a:t>of</a:t>
            </a:r>
            <a:r>
              <a:rPr sz="2200" i="1" spc="-4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200" i="1" dirty="0">
                <a:solidFill>
                  <a:srgbClr val="404040"/>
                </a:solidFill>
                <a:latin typeface="Trebuchet MS"/>
                <a:cs typeface="Trebuchet MS"/>
              </a:rPr>
              <a:t>the</a:t>
            </a:r>
            <a:r>
              <a:rPr sz="2200" i="1" spc="-3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200" i="1" spc="-20" dirty="0">
                <a:solidFill>
                  <a:srgbClr val="404040"/>
                </a:solidFill>
                <a:latin typeface="Trebuchet MS"/>
                <a:cs typeface="Trebuchet MS"/>
              </a:rPr>
              <a:t>TSH-</a:t>
            </a:r>
            <a:r>
              <a:rPr sz="2200" i="1" dirty="0">
                <a:solidFill>
                  <a:srgbClr val="404040"/>
                </a:solidFill>
                <a:latin typeface="Trebuchet MS"/>
                <a:cs typeface="Trebuchet MS"/>
              </a:rPr>
              <a:t>signaling</a:t>
            </a:r>
            <a:r>
              <a:rPr sz="2200" i="1" spc="-3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200" i="1" spc="-10" dirty="0">
                <a:solidFill>
                  <a:srgbClr val="404040"/>
                </a:solidFill>
                <a:latin typeface="Trebuchet MS"/>
                <a:cs typeface="Trebuchet MS"/>
              </a:rPr>
              <a:t>pathway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35</a:t>
            </a:fld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93052" y="4224909"/>
            <a:ext cx="379095" cy="9239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5900" spc="-5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endParaRPr sz="5900">
              <a:latin typeface="Georgia"/>
              <a:cs typeface="Georgi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755636" y="4567302"/>
            <a:ext cx="1969135" cy="841375"/>
            <a:chOff x="6231635" y="4567301"/>
            <a:chExt cx="1969135" cy="8413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31635" y="4978908"/>
              <a:ext cx="1969008" cy="42976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38366" y="4567301"/>
              <a:ext cx="1956942" cy="423163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2791714" y="636778"/>
            <a:ext cx="3518535" cy="619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1918970" algn="l"/>
              </a:tabLst>
            </a:pPr>
            <a:r>
              <a:rPr sz="3900" spc="-1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3000" spc="-10" dirty="0">
                <a:solidFill>
                  <a:srgbClr val="404040"/>
                </a:solidFill>
                <a:latin typeface="Times New Roman"/>
                <a:cs typeface="Times New Roman"/>
              </a:rPr>
              <a:t>Follicular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	</a:t>
            </a:r>
            <a:r>
              <a:rPr sz="3000" spc="-10" dirty="0">
                <a:solidFill>
                  <a:srgbClr val="404040"/>
                </a:solidFill>
                <a:latin typeface="Times New Roman"/>
                <a:cs typeface="Times New Roman"/>
              </a:rPr>
              <a:t>carcinoma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791713" y="1223214"/>
            <a:ext cx="2959100" cy="620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9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Thyroid</a:t>
            </a:r>
            <a:r>
              <a:rPr sz="3000" spc="-9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Times New Roman"/>
                <a:cs typeface="Times New Roman"/>
              </a:rPr>
              <a:t>adenoma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36</a:t>
            </a:fld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82410" y="5415179"/>
            <a:ext cx="379095" cy="9239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5900" spc="-5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endParaRPr sz="5900">
              <a:latin typeface="Georgia"/>
              <a:cs typeface="Georgi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446264" y="5739194"/>
            <a:ext cx="2924810" cy="878205"/>
            <a:chOff x="5922264" y="5739193"/>
            <a:chExt cx="2924810" cy="8782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22264" y="6169151"/>
              <a:ext cx="2924556" cy="4480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27979" y="5739193"/>
              <a:ext cx="2912364" cy="555752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800859" y="57099"/>
            <a:ext cx="8008620" cy="5322354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95580" marR="5080" indent="-182880">
              <a:lnSpc>
                <a:spcPct val="99000"/>
              </a:lnSpc>
              <a:spcBef>
                <a:spcPts val="150"/>
              </a:spcBef>
              <a:tabLst>
                <a:tab pos="6181090" algn="l"/>
                <a:tab pos="7261859" algn="l"/>
              </a:tabLst>
            </a:pPr>
            <a:r>
              <a:rPr sz="39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Thyroiditis</a:t>
            </a:r>
            <a:r>
              <a:rPr sz="3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is</a:t>
            </a:r>
            <a:r>
              <a:rPr sz="3000" spc="-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an</a:t>
            </a:r>
            <a:r>
              <a:rPr sz="30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inflammation</a:t>
            </a:r>
            <a:r>
              <a:rPr sz="30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of</a:t>
            </a:r>
            <a:r>
              <a:rPr sz="30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30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Times New Roman"/>
                <a:cs typeface="Times New Roman"/>
              </a:rPr>
              <a:t>thyroid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	</a:t>
            </a:r>
            <a:r>
              <a:rPr sz="3000" spc="-20" dirty="0">
                <a:solidFill>
                  <a:srgbClr val="404040"/>
                </a:solidFill>
                <a:latin typeface="Times New Roman"/>
                <a:cs typeface="Times New Roman"/>
              </a:rPr>
              <a:t>that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causes</a:t>
            </a:r>
            <a:r>
              <a:rPr sz="30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stored</a:t>
            </a:r>
            <a:r>
              <a:rPr sz="30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thyroid</a:t>
            </a:r>
            <a:r>
              <a:rPr sz="30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hormone</a:t>
            </a:r>
            <a:r>
              <a:rPr sz="3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to</a:t>
            </a:r>
            <a:r>
              <a:rPr sz="30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20" dirty="0">
                <a:solidFill>
                  <a:srgbClr val="404040"/>
                </a:solidFill>
                <a:latin typeface="Times New Roman"/>
                <a:cs typeface="Times New Roman"/>
              </a:rPr>
              <a:t>leak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	out</a:t>
            </a:r>
            <a:r>
              <a:rPr sz="3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of</a:t>
            </a:r>
            <a:r>
              <a:rPr sz="30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25" dirty="0">
                <a:solidFill>
                  <a:srgbClr val="404040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thyroid</a:t>
            </a:r>
            <a:r>
              <a:rPr sz="3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Times New Roman"/>
                <a:cs typeface="Times New Roman"/>
              </a:rPr>
              <a:t>gland.</a:t>
            </a:r>
            <a:r>
              <a:rPr sz="3000" spc="-1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At</a:t>
            </a:r>
            <a:r>
              <a:rPr sz="3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first,</a:t>
            </a:r>
            <a:r>
              <a:rPr sz="30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3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leakage</a:t>
            </a:r>
            <a:r>
              <a:rPr sz="30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raises</a:t>
            </a:r>
            <a:r>
              <a:rPr sz="30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Times New Roman"/>
                <a:cs typeface="Times New Roman"/>
              </a:rPr>
              <a:t>hormone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levels</a:t>
            </a:r>
            <a:r>
              <a:rPr sz="3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in</a:t>
            </a:r>
            <a:r>
              <a:rPr sz="30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3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blood,</a:t>
            </a:r>
            <a:r>
              <a:rPr sz="30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leading</a:t>
            </a:r>
            <a:r>
              <a:rPr sz="30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to</a:t>
            </a:r>
            <a:r>
              <a:rPr sz="30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hyperthyroidism</a:t>
            </a:r>
            <a:r>
              <a:rPr sz="30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20" dirty="0">
                <a:solidFill>
                  <a:srgbClr val="404040"/>
                </a:solidFill>
                <a:latin typeface="Times New Roman"/>
                <a:cs typeface="Times New Roman"/>
              </a:rPr>
              <a:t>that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lasts</a:t>
            </a:r>
            <a:r>
              <a:rPr sz="30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for</a:t>
            </a:r>
            <a:r>
              <a:rPr sz="30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1</a:t>
            </a:r>
            <a:r>
              <a:rPr sz="30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or</a:t>
            </a:r>
            <a:r>
              <a:rPr sz="30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2</a:t>
            </a:r>
            <a:r>
              <a:rPr sz="30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months.</a:t>
            </a:r>
            <a:r>
              <a:rPr sz="30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Most</a:t>
            </a:r>
            <a:r>
              <a:rPr sz="3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people</a:t>
            </a:r>
            <a:r>
              <a:rPr sz="30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then</a:t>
            </a:r>
            <a:r>
              <a:rPr sz="30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Times New Roman"/>
                <a:cs typeface="Times New Roman"/>
              </a:rPr>
              <a:t>develop hypothyroidism</a:t>
            </a:r>
            <a:endParaRPr sz="3000">
              <a:latin typeface="Times New Roman"/>
              <a:cs typeface="Times New Roman"/>
            </a:endParaRPr>
          </a:p>
          <a:p>
            <a:pPr>
              <a:spcBef>
                <a:spcPts val="1290"/>
              </a:spcBef>
            </a:pP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ts val="4650"/>
              </a:lnSpc>
            </a:pPr>
            <a:r>
              <a:rPr sz="39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Subacute</a:t>
            </a:r>
            <a:r>
              <a:rPr sz="3000" spc="-1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Times New Roman"/>
                <a:cs typeface="Times New Roman"/>
              </a:rPr>
              <a:t>thyroiditis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ts val="4620"/>
              </a:lnSpc>
            </a:pPr>
            <a:r>
              <a:rPr sz="39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Postpartum</a:t>
            </a:r>
            <a:r>
              <a:rPr sz="3000" spc="-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Times New Roman"/>
                <a:cs typeface="Times New Roman"/>
              </a:rPr>
              <a:t>thyroiditis.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ts val="4650"/>
              </a:lnSpc>
            </a:pPr>
            <a:r>
              <a:rPr sz="39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Silent</a:t>
            </a:r>
            <a:r>
              <a:rPr sz="30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Times New Roman"/>
                <a:cs typeface="Times New Roman"/>
              </a:rPr>
              <a:t>thyroiditis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37</a:t>
            </a:fld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24149" y="4224909"/>
            <a:ext cx="379095" cy="9239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5900" spc="-5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endParaRPr sz="5900">
              <a:latin typeface="Georgia"/>
              <a:cs typeface="Georgi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105655" y="4548760"/>
            <a:ext cx="5621020" cy="1579245"/>
            <a:chOff x="2581655" y="4548759"/>
            <a:chExt cx="5621020" cy="157924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81655" y="4978908"/>
              <a:ext cx="5599176" cy="4480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87243" y="4548759"/>
              <a:ext cx="5588254" cy="55575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66915" y="5679948"/>
              <a:ext cx="1635252" cy="44805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72503" y="5249799"/>
              <a:ext cx="1623060" cy="441756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ctrTitle"/>
          </p:nvPr>
        </p:nvSpPr>
        <p:spPr>
          <a:xfrm>
            <a:off x="3214285" y="645922"/>
            <a:ext cx="8079740" cy="1067536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95580" marR="5080" indent="-182880">
              <a:lnSpc>
                <a:spcPct val="97600"/>
              </a:lnSpc>
              <a:spcBef>
                <a:spcPts val="210"/>
              </a:spcBef>
            </a:pPr>
            <a:r>
              <a:rPr sz="39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dirty="0"/>
              <a:t>Consuming</a:t>
            </a:r>
            <a:r>
              <a:rPr spc="-80" dirty="0"/>
              <a:t> </a:t>
            </a:r>
            <a:r>
              <a:rPr dirty="0"/>
              <a:t>large</a:t>
            </a:r>
            <a:r>
              <a:rPr spc="-80" dirty="0"/>
              <a:t> </a:t>
            </a:r>
            <a:r>
              <a:rPr dirty="0"/>
              <a:t>amounts</a:t>
            </a:r>
            <a:r>
              <a:rPr spc="-85" dirty="0"/>
              <a:t> </a:t>
            </a:r>
            <a:r>
              <a:rPr dirty="0"/>
              <a:t>of</a:t>
            </a:r>
            <a:r>
              <a:rPr spc="-95" dirty="0"/>
              <a:t> </a:t>
            </a:r>
            <a:r>
              <a:rPr spc="-10" dirty="0"/>
              <a:t>iodine </a:t>
            </a:r>
            <a:r>
              <a:rPr dirty="0"/>
              <a:t>may</a:t>
            </a:r>
            <a:r>
              <a:rPr spc="-50" dirty="0"/>
              <a:t> </a:t>
            </a:r>
            <a:r>
              <a:rPr dirty="0"/>
              <a:t>cause</a:t>
            </a:r>
            <a:r>
              <a:rPr spc="-40" dirty="0"/>
              <a:t> </a:t>
            </a:r>
            <a:r>
              <a:rPr dirty="0"/>
              <a:t>the</a:t>
            </a:r>
            <a:r>
              <a:rPr spc="-55" dirty="0"/>
              <a:t> </a:t>
            </a:r>
            <a:r>
              <a:rPr dirty="0"/>
              <a:t>thyroid</a:t>
            </a:r>
            <a:r>
              <a:rPr spc="-30" dirty="0"/>
              <a:t> </a:t>
            </a:r>
            <a:r>
              <a:rPr dirty="0"/>
              <a:t>to</a:t>
            </a:r>
            <a:r>
              <a:rPr spc="-55" dirty="0"/>
              <a:t> </a:t>
            </a:r>
            <a:r>
              <a:rPr dirty="0"/>
              <a:t>make</a:t>
            </a:r>
            <a:r>
              <a:rPr spc="-50" dirty="0"/>
              <a:t> </a:t>
            </a:r>
            <a:r>
              <a:rPr spc="-10" dirty="0"/>
              <a:t>excess </a:t>
            </a:r>
            <a:r>
              <a:rPr dirty="0"/>
              <a:t>thyroid</a:t>
            </a:r>
            <a:r>
              <a:rPr spc="-90" dirty="0"/>
              <a:t> </a:t>
            </a:r>
            <a:r>
              <a:rPr spc="-10" dirty="0"/>
              <a:t>hormone</a:t>
            </a:r>
            <a:endParaRPr sz="3900">
              <a:latin typeface="Georgia"/>
              <a:cs typeface="Georgia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38</a:t>
            </a:fld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77003" y="4224909"/>
            <a:ext cx="379095" cy="9239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5900" spc="-5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endParaRPr sz="5900">
              <a:latin typeface="Georgia"/>
              <a:cs typeface="Georgi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839968" y="4548760"/>
            <a:ext cx="3866515" cy="878205"/>
            <a:chOff x="4315967" y="4548759"/>
            <a:chExt cx="3866515" cy="8782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15967" y="4978908"/>
              <a:ext cx="3866388" cy="4480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22698" y="4548759"/>
              <a:ext cx="3852926" cy="555752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877059" y="133299"/>
            <a:ext cx="8314690" cy="242697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95580" marR="5080" indent="-182880">
              <a:lnSpc>
                <a:spcPct val="98800"/>
              </a:lnSpc>
              <a:spcBef>
                <a:spcPts val="155"/>
              </a:spcBef>
              <a:tabLst>
                <a:tab pos="4185285" algn="l"/>
              </a:tabLst>
            </a:pPr>
            <a:r>
              <a:rPr sz="39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Thyroid</a:t>
            </a:r>
            <a:r>
              <a:rPr sz="3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storm</a:t>
            </a:r>
            <a:r>
              <a:rPr sz="3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is</a:t>
            </a:r>
            <a:r>
              <a:rPr sz="30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a</a:t>
            </a:r>
            <a:r>
              <a:rPr sz="3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20" dirty="0">
                <a:solidFill>
                  <a:srgbClr val="404040"/>
                </a:solidFill>
                <a:latin typeface="Times New Roman"/>
                <a:cs typeface="Times New Roman"/>
              </a:rPr>
              <a:t>life-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threatening</a:t>
            </a:r>
            <a:r>
              <a:rPr sz="30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Times New Roman"/>
                <a:cs typeface="Times New Roman"/>
              </a:rPr>
              <a:t>medical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emergency</a:t>
            </a:r>
            <a:r>
              <a:rPr sz="3000" spc="-1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Times New Roman"/>
                <a:cs typeface="Times New Roman"/>
              </a:rPr>
              <a:t>characterized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	by </a:t>
            </a:r>
            <a:r>
              <a:rPr sz="3000" spc="-10" dirty="0">
                <a:solidFill>
                  <a:srgbClr val="404040"/>
                </a:solidFill>
                <a:latin typeface="Times New Roman"/>
                <a:cs typeface="Times New Roman"/>
              </a:rPr>
              <a:t>decompensated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thyrotoxicosis,</a:t>
            </a:r>
            <a:r>
              <a:rPr sz="30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high</a:t>
            </a:r>
            <a:r>
              <a:rPr sz="30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fever</a:t>
            </a:r>
            <a:r>
              <a:rPr sz="3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(often</a:t>
            </a:r>
            <a:r>
              <a:rPr sz="3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&gt;39.4</a:t>
            </a:r>
            <a:r>
              <a:rPr sz="3000" b="1" dirty="0">
                <a:solidFill>
                  <a:srgbClr val="404040"/>
                </a:solidFill>
                <a:latin typeface="Times New Roman"/>
                <a:cs typeface="Times New Roman"/>
              </a:rPr>
              <a:t>°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C</a:t>
            </a:r>
            <a:r>
              <a:rPr sz="30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Times New Roman"/>
                <a:cs typeface="Times New Roman"/>
              </a:rPr>
              <a:t>[103°F]),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tachycardia,</a:t>
            </a:r>
            <a:r>
              <a:rPr sz="3000" spc="-9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tachypnea,</a:t>
            </a:r>
            <a:r>
              <a:rPr sz="3000" spc="-9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dehydration,</a:t>
            </a:r>
            <a:r>
              <a:rPr sz="3000" spc="-9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delirium,</a:t>
            </a:r>
            <a:r>
              <a:rPr sz="30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Times New Roman"/>
                <a:cs typeface="Times New Roman"/>
              </a:rPr>
              <a:t>coma,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nausea,</a:t>
            </a:r>
            <a:r>
              <a:rPr sz="30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vomiting,</a:t>
            </a:r>
            <a:r>
              <a:rPr sz="3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404040"/>
                </a:solidFill>
                <a:latin typeface="Times New Roman"/>
                <a:cs typeface="Times New Roman"/>
              </a:rPr>
              <a:t>and</a:t>
            </a:r>
            <a:r>
              <a:rPr sz="30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Times New Roman"/>
                <a:cs typeface="Times New Roman"/>
              </a:rPr>
              <a:t>diarrhea.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39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15000" y="0"/>
            <a:ext cx="4953000" cy="685799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02739" y="363981"/>
            <a:ext cx="3253104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spcBef>
                <a:spcPts val="95"/>
              </a:spcBef>
            </a:pPr>
            <a:r>
              <a:rPr sz="2800" b="1" spc="-10" dirty="0">
                <a:solidFill>
                  <a:srgbClr val="000000"/>
                </a:solidFill>
              </a:rPr>
              <a:t>Physiology</a:t>
            </a:r>
            <a:r>
              <a:rPr sz="2800" b="1" spc="-80" dirty="0">
                <a:solidFill>
                  <a:srgbClr val="000000"/>
                </a:solidFill>
              </a:rPr>
              <a:t> </a:t>
            </a:r>
            <a:r>
              <a:rPr sz="2800" b="1" dirty="0">
                <a:solidFill>
                  <a:srgbClr val="000000"/>
                </a:solidFill>
              </a:rPr>
              <a:t>of</a:t>
            </a:r>
            <a:r>
              <a:rPr sz="2800" b="1" spc="-65" dirty="0">
                <a:solidFill>
                  <a:srgbClr val="000000"/>
                </a:solidFill>
              </a:rPr>
              <a:t> </a:t>
            </a:r>
            <a:r>
              <a:rPr sz="2800" b="1" spc="-10" dirty="0">
                <a:solidFill>
                  <a:srgbClr val="000000"/>
                </a:solidFill>
              </a:rPr>
              <a:t>thyroid hormone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1602739" y="1590497"/>
            <a:ext cx="3807460" cy="3318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spcBef>
                <a:spcPts val="100"/>
              </a:spcBef>
              <a:buFont typeface="Wingdings"/>
              <a:buChar char=""/>
              <a:tabLst>
                <a:tab pos="354965" algn="l"/>
              </a:tabLst>
            </a:pPr>
            <a:r>
              <a:rPr sz="2400" spc="-125" dirty="0">
                <a:latin typeface="Times New Roman"/>
                <a:cs typeface="Times New Roman"/>
              </a:rPr>
              <a:t>Iodide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trapping</a:t>
            </a:r>
            <a:endParaRPr sz="2400">
              <a:latin typeface="Times New Roman"/>
              <a:cs typeface="Times New Roman"/>
            </a:endParaRPr>
          </a:p>
          <a:p>
            <a:pPr marL="354965" indent="-342265">
              <a:spcBef>
                <a:spcPts val="5"/>
              </a:spcBef>
              <a:buFont typeface="Wingdings"/>
              <a:buChar char=""/>
              <a:tabLst>
                <a:tab pos="354965" algn="l"/>
              </a:tabLst>
            </a:pPr>
            <a:r>
              <a:rPr sz="2400" spc="-95" dirty="0">
                <a:latin typeface="Times New Roman"/>
                <a:cs typeface="Times New Roman"/>
              </a:rPr>
              <a:t>Oxidation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140" dirty="0">
                <a:latin typeface="Times New Roman"/>
                <a:cs typeface="Times New Roman"/>
              </a:rPr>
              <a:t>of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iodide</a:t>
            </a:r>
            <a:endParaRPr sz="2400">
              <a:latin typeface="Times New Roman"/>
              <a:cs typeface="Times New Roman"/>
            </a:endParaRPr>
          </a:p>
          <a:p>
            <a:pPr marL="354965" indent="-342265">
              <a:buFont typeface="Wingdings"/>
              <a:buChar char=""/>
              <a:tabLst>
                <a:tab pos="354965" algn="l"/>
              </a:tabLst>
            </a:pPr>
            <a:r>
              <a:rPr sz="2400" spc="-160" dirty="0">
                <a:latin typeface="Times New Roman"/>
                <a:cs typeface="Times New Roman"/>
              </a:rPr>
              <a:t>Synthesis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40" dirty="0">
                <a:latin typeface="Times New Roman"/>
                <a:cs typeface="Times New Roman"/>
              </a:rPr>
              <a:t>of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thyroglobulin</a:t>
            </a:r>
            <a:endParaRPr sz="2400">
              <a:latin typeface="Times New Roman"/>
              <a:cs typeface="Times New Roman"/>
            </a:endParaRPr>
          </a:p>
          <a:p>
            <a:pPr marL="354965" indent="-342265">
              <a:buFont typeface="Wingdings"/>
              <a:buChar char=""/>
              <a:tabLst>
                <a:tab pos="354965" algn="l"/>
              </a:tabLst>
            </a:pPr>
            <a:r>
              <a:rPr sz="2400" spc="-120" dirty="0">
                <a:latin typeface="Times New Roman"/>
                <a:cs typeface="Times New Roman"/>
              </a:rPr>
              <a:t>Iodination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40" dirty="0">
                <a:latin typeface="Times New Roman"/>
                <a:cs typeface="Times New Roman"/>
              </a:rPr>
              <a:t>of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tyrosine.</a:t>
            </a:r>
            <a:endParaRPr sz="2400">
              <a:latin typeface="Times New Roman"/>
              <a:cs typeface="Times New Roman"/>
            </a:endParaRPr>
          </a:p>
          <a:p>
            <a:pPr marL="354965" indent="-342265">
              <a:buFont typeface="Wingdings"/>
              <a:buChar char=""/>
              <a:tabLst>
                <a:tab pos="354965" algn="l"/>
              </a:tabLst>
            </a:pPr>
            <a:r>
              <a:rPr sz="2400" spc="-125" dirty="0">
                <a:latin typeface="Times New Roman"/>
                <a:cs typeface="Times New Roman"/>
              </a:rPr>
              <a:t>Coupling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140" dirty="0">
                <a:latin typeface="Times New Roman"/>
                <a:cs typeface="Times New Roman"/>
              </a:rPr>
              <a:t>of</a:t>
            </a:r>
            <a:r>
              <a:rPr sz="2400" spc="-340" dirty="0">
                <a:latin typeface="Times New Roman"/>
                <a:cs typeface="Times New Roman"/>
              </a:rPr>
              <a:t> </a:t>
            </a:r>
            <a:r>
              <a:rPr sz="2400" spc="-125" dirty="0">
                <a:latin typeface="Times New Roman"/>
                <a:cs typeface="Times New Roman"/>
              </a:rPr>
              <a:t>T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14" dirty="0">
                <a:latin typeface="Times New Roman"/>
                <a:cs typeface="Times New Roman"/>
              </a:rPr>
              <a:t>1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45" dirty="0">
                <a:latin typeface="Times New Roman"/>
                <a:cs typeface="Times New Roman"/>
              </a:rPr>
              <a:t>and</a:t>
            </a:r>
            <a:r>
              <a:rPr sz="2400" spc="-350" dirty="0">
                <a:latin typeface="Times New Roman"/>
                <a:cs typeface="Times New Roman"/>
              </a:rPr>
              <a:t> </a:t>
            </a:r>
            <a:r>
              <a:rPr sz="2400" spc="-125" dirty="0">
                <a:latin typeface="Times New Roman"/>
                <a:cs typeface="Times New Roman"/>
              </a:rPr>
              <a:t>T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2</a:t>
            </a:r>
            <a:endParaRPr sz="2400">
              <a:latin typeface="Times New Roman"/>
              <a:cs typeface="Times New Roman"/>
            </a:endParaRPr>
          </a:p>
          <a:p>
            <a:pPr marL="355600" marR="396875" indent="-342900">
              <a:buFont typeface="Wingdings"/>
              <a:buChar char=""/>
              <a:tabLst>
                <a:tab pos="355600" algn="l"/>
              </a:tabLst>
            </a:pPr>
            <a:r>
              <a:rPr sz="2400" spc="-125" dirty="0">
                <a:latin typeface="Times New Roman"/>
                <a:cs typeface="Times New Roman"/>
              </a:rPr>
              <a:t>Pinocytosis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45" dirty="0">
                <a:latin typeface="Times New Roman"/>
                <a:cs typeface="Times New Roman"/>
              </a:rPr>
              <a:t>and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20" dirty="0">
                <a:latin typeface="Times New Roman"/>
                <a:cs typeface="Times New Roman"/>
              </a:rPr>
              <a:t>digestion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95" dirty="0">
                <a:latin typeface="Times New Roman"/>
                <a:cs typeface="Times New Roman"/>
              </a:rPr>
              <a:t>of </a:t>
            </a:r>
            <a:r>
              <a:rPr sz="2400" spc="-10" dirty="0">
                <a:latin typeface="Times New Roman"/>
                <a:cs typeface="Times New Roman"/>
              </a:rPr>
              <a:t>colloid</a:t>
            </a:r>
            <a:endParaRPr sz="2400">
              <a:latin typeface="Times New Roman"/>
              <a:cs typeface="Times New Roman"/>
            </a:endParaRPr>
          </a:p>
          <a:p>
            <a:pPr marL="354965" indent="-342265">
              <a:buFont typeface="Wingdings"/>
              <a:buChar char=""/>
              <a:tabLst>
                <a:tab pos="354965" algn="l"/>
              </a:tabLst>
            </a:pPr>
            <a:r>
              <a:rPr sz="2400" spc="-114" dirty="0">
                <a:latin typeface="Times New Roman"/>
                <a:cs typeface="Times New Roman"/>
              </a:rPr>
              <a:t>Secretion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50" dirty="0">
                <a:latin typeface="Times New Roman"/>
                <a:cs typeface="Times New Roman"/>
              </a:rPr>
              <a:t>of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10" dirty="0">
                <a:latin typeface="Times New Roman"/>
                <a:cs typeface="Times New Roman"/>
              </a:rPr>
              <a:t>thyroid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65" dirty="0">
                <a:latin typeface="Times New Roman"/>
                <a:cs typeface="Times New Roman"/>
              </a:rPr>
              <a:t>hormones.</a:t>
            </a:r>
            <a:endParaRPr sz="2400">
              <a:latin typeface="Times New Roman"/>
              <a:cs typeface="Times New Roman"/>
            </a:endParaRPr>
          </a:p>
          <a:p>
            <a:pPr marL="354965" indent="-342265">
              <a:buFont typeface="Wingdings"/>
              <a:buChar char=""/>
              <a:tabLst>
                <a:tab pos="354965" algn="l"/>
              </a:tabLst>
            </a:pPr>
            <a:r>
              <a:rPr sz="2400" spc="-55" dirty="0">
                <a:latin typeface="Times New Roman"/>
                <a:cs typeface="Times New Roman"/>
              </a:rPr>
              <a:t>transport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120" dirty="0">
                <a:latin typeface="Times New Roman"/>
                <a:cs typeface="Times New Roman"/>
              </a:rPr>
              <a:t>in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65" dirty="0">
                <a:latin typeface="Times New Roman"/>
                <a:cs typeface="Times New Roman"/>
              </a:rPr>
              <a:t>the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blood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6400" y="76200"/>
            <a:ext cx="8839200" cy="66294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40</a:t>
            </a:fld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1" y="175971"/>
            <a:ext cx="117411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2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Diagnosis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55141" y="621538"/>
            <a:ext cx="10242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spc="-10" dirty="0"/>
              <a:t>Normal</a:t>
            </a:r>
            <a:endParaRPr sz="2400"/>
          </a:p>
        </p:txBody>
      </p:sp>
      <p:sp>
        <p:nvSpPr>
          <p:cNvPr id="4" name="object 4"/>
          <p:cNvSpPr txBox="1"/>
          <p:nvPr/>
        </p:nvSpPr>
        <p:spPr>
          <a:xfrm>
            <a:off x="1755140" y="987714"/>
            <a:ext cx="2853690" cy="1933575"/>
          </a:xfrm>
          <a:prstGeom prst="rect">
            <a:avLst/>
          </a:prstGeom>
        </p:spPr>
        <p:txBody>
          <a:bodyPr vert="horz" wrap="square" lIns="0" tIns="123189" rIns="0" bIns="0" rtlCol="0">
            <a:spAutoFit/>
          </a:bodyPr>
          <a:lstStyle/>
          <a:p>
            <a:pPr marL="12700">
              <a:spcBef>
                <a:spcPts val="969"/>
              </a:spcBef>
            </a:pPr>
            <a:r>
              <a:rPr sz="2400" spc="-20" dirty="0">
                <a:solidFill>
                  <a:srgbClr val="404040"/>
                </a:solidFill>
                <a:latin typeface="Times New Roman"/>
                <a:cs typeface="Times New Roman"/>
              </a:rPr>
              <a:t>T.T4:</a:t>
            </a:r>
            <a:r>
              <a:rPr sz="24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4.5–10.9</a:t>
            </a:r>
            <a:r>
              <a:rPr sz="24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mcg/dL</a:t>
            </a:r>
            <a:endParaRPr sz="2400">
              <a:latin typeface="Times New Roman"/>
              <a:cs typeface="Times New Roman"/>
            </a:endParaRPr>
          </a:p>
          <a:p>
            <a:pPr marL="12700">
              <a:spcBef>
                <a:spcPts val="875"/>
              </a:spcBef>
            </a:pP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FT4:</a:t>
            </a:r>
            <a:r>
              <a:rPr sz="24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0.8–2.7</a:t>
            </a:r>
            <a:r>
              <a:rPr sz="24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404040"/>
                </a:solidFill>
                <a:latin typeface="Times New Roman"/>
                <a:cs typeface="Times New Roman"/>
              </a:rPr>
              <a:t>ng/dL</a:t>
            </a:r>
            <a:endParaRPr sz="2400">
              <a:latin typeface="Times New Roman"/>
              <a:cs typeface="Times New Roman"/>
            </a:endParaRPr>
          </a:p>
          <a:p>
            <a:pPr marL="12700">
              <a:spcBef>
                <a:spcPts val="880"/>
              </a:spcBef>
            </a:pP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TT3:</a:t>
            </a:r>
            <a:r>
              <a:rPr sz="24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60–181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ng/Dl</a:t>
            </a:r>
            <a:endParaRPr sz="2400">
              <a:latin typeface="Times New Roman"/>
              <a:cs typeface="Times New Roman"/>
            </a:endParaRPr>
          </a:p>
          <a:p>
            <a:pPr marL="12700">
              <a:spcBef>
                <a:spcPts val="875"/>
              </a:spcBef>
            </a:pP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TSH:</a:t>
            </a:r>
            <a:r>
              <a:rPr sz="24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0.5–4.7</a:t>
            </a: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404040"/>
                </a:solidFill>
                <a:latin typeface="Times New Roman"/>
                <a:cs typeface="Times New Roman"/>
              </a:rPr>
              <a:t>mIU/L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41</a:t>
            </a:fld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0" y="174448"/>
            <a:ext cx="32613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dirty="0">
                <a:solidFill>
                  <a:srgbClr val="404040"/>
                </a:solidFill>
                <a:latin typeface="Times New Roman"/>
                <a:cs typeface="Times New Roman"/>
              </a:rPr>
              <a:t>Primary</a:t>
            </a:r>
            <a:r>
              <a:rPr sz="2400" b="1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hypothyroidism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00859" y="560578"/>
            <a:ext cx="5675630" cy="5010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spcBef>
                <a:spcPts val="120"/>
              </a:spcBef>
            </a:pPr>
            <a:r>
              <a:rPr sz="31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400" dirty="0"/>
              <a:t>Elevated</a:t>
            </a:r>
            <a:r>
              <a:rPr sz="2400" spc="-40" dirty="0"/>
              <a:t> </a:t>
            </a:r>
            <a:r>
              <a:rPr sz="2400" dirty="0"/>
              <a:t>serum</a:t>
            </a:r>
            <a:r>
              <a:rPr sz="2400" spc="-70" dirty="0"/>
              <a:t> </a:t>
            </a:r>
            <a:r>
              <a:rPr sz="2400" dirty="0"/>
              <a:t>TSH</a:t>
            </a:r>
            <a:r>
              <a:rPr sz="2400" spc="-10" dirty="0"/>
              <a:t> </a:t>
            </a:r>
            <a:r>
              <a:rPr sz="2400" dirty="0"/>
              <a:t>and</a:t>
            </a:r>
            <a:r>
              <a:rPr sz="2400" spc="-5" dirty="0"/>
              <a:t> </a:t>
            </a:r>
            <a:r>
              <a:rPr sz="2400" dirty="0"/>
              <a:t>low</a:t>
            </a:r>
            <a:r>
              <a:rPr sz="2400" spc="-10" dirty="0"/>
              <a:t> </a:t>
            </a:r>
            <a:r>
              <a:rPr sz="2400" dirty="0"/>
              <a:t>free</a:t>
            </a:r>
            <a:r>
              <a:rPr sz="2400" spc="-70" dirty="0"/>
              <a:t> </a:t>
            </a:r>
            <a:r>
              <a:rPr sz="2400" dirty="0"/>
              <a:t>T3</a:t>
            </a:r>
            <a:r>
              <a:rPr sz="2400" spc="-10" dirty="0"/>
              <a:t> </a:t>
            </a:r>
            <a:r>
              <a:rPr sz="2400" dirty="0"/>
              <a:t>and</a:t>
            </a:r>
            <a:r>
              <a:rPr sz="2400" spc="-55" dirty="0"/>
              <a:t> </a:t>
            </a:r>
            <a:r>
              <a:rPr sz="2400" spc="-25" dirty="0"/>
              <a:t>T4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55141" y="1129029"/>
            <a:ext cx="7994015" cy="1363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dirty="0">
                <a:solidFill>
                  <a:srgbClr val="404040"/>
                </a:solidFill>
                <a:latin typeface="Times New Roman"/>
                <a:cs typeface="Times New Roman"/>
              </a:rPr>
              <a:t>Secondary </a:t>
            </a:r>
            <a:r>
              <a:rPr sz="24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hypothyroidism</a:t>
            </a:r>
            <a:endParaRPr sz="2400">
              <a:latin typeface="Times New Roman"/>
              <a:cs typeface="Times New Roman"/>
            </a:endParaRPr>
          </a:p>
          <a:p>
            <a:pPr marL="58419">
              <a:spcBef>
                <a:spcPts val="175"/>
              </a:spcBef>
            </a:pPr>
            <a:r>
              <a:rPr sz="31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TSH</a:t>
            </a:r>
            <a:r>
              <a:rPr sz="24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levels</a:t>
            </a:r>
            <a:r>
              <a:rPr sz="24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will</a:t>
            </a: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be within</a:t>
            </a:r>
            <a:r>
              <a:rPr sz="24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or below</a:t>
            </a:r>
            <a:r>
              <a:rPr sz="24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reference</a:t>
            </a: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range</a:t>
            </a:r>
            <a:endParaRPr sz="2400">
              <a:latin typeface="Times New Roman"/>
              <a:cs typeface="Times New Roman"/>
            </a:endParaRPr>
          </a:p>
          <a:p>
            <a:pPr marL="58419">
              <a:spcBef>
                <a:spcPts val="40"/>
              </a:spcBef>
              <a:tabLst>
                <a:tab pos="2887345" algn="l"/>
              </a:tabLst>
            </a:pPr>
            <a:r>
              <a:rPr sz="31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Free and/or total</a:t>
            </a:r>
            <a:r>
              <a:rPr sz="24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T</a:t>
            </a:r>
            <a:r>
              <a:rPr sz="24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404040"/>
                </a:solidFill>
                <a:latin typeface="Times New Roman"/>
                <a:cs typeface="Times New Roman"/>
              </a:rPr>
              <a:t>4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	and</a:t>
            </a:r>
            <a:r>
              <a:rPr sz="24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T</a:t>
            </a:r>
            <a:r>
              <a:rPr sz="24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3</a:t>
            </a:r>
            <a:r>
              <a:rPr sz="24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serum</a:t>
            </a: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concentrations</a:t>
            </a:r>
            <a:r>
              <a:rPr sz="24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will</a:t>
            </a: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be </a:t>
            </a:r>
            <a:r>
              <a:rPr sz="2400" spc="-20" dirty="0">
                <a:solidFill>
                  <a:srgbClr val="404040"/>
                </a:solidFill>
                <a:latin typeface="Times New Roman"/>
                <a:cs typeface="Times New Roman"/>
              </a:rPr>
              <a:t>low.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00860" y="3496437"/>
            <a:ext cx="8481695" cy="216852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95580" marR="737870" indent="-182880">
              <a:lnSpc>
                <a:spcPct val="95400"/>
              </a:lnSpc>
              <a:spcBef>
                <a:spcPts val="290"/>
              </a:spcBef>
            </a:pPr>
            <a:r>
              <a:rPr sz="31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400" b="1" dirty="0">
                <a:solidFill>
                  <a:srgbClr val="404040"/>
                </a:solidFill>
                <a:latin typeface="Times New Roman"/>
                <a:cs typeface="Times New Roman"/>
              </a:rPr>
              <a:t>Subclinical</a:t>
            </a:r>
            <a:r>
              <a:rPr sz="2400" b="1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hypothyroidism</a:t>
            </a:r>
            <a:r>
              <a:rPr sz="2400" b="1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(serum</a:t>
            </a:r>
            <a:r>
              <a:rPr sz="24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TSH</a:t>
            </a: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&gt;4.5</a:t>
            </a: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mIU/L;</a:t>
            </a: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and</a:t>
            </a:r>
            <a:r>
              <a:rPr sz="2400" spc="-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404040"/>
                </a:solidFill>
                <a:latin typeface="Times New Roman"/>
                <a:cs typeface="Times New Roman"/>
              </a:rPr>
              <a:t>T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4normal)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345"/>
              </a:spcBef>
            </a:pPr>
            <a:endParaRPr sz="2400">
              <a:latin typeface="Times New Roman"/>
              <a:cs typeface="Times New Roman"/>
            </a:endParaRPr>
          </a:p>
          <a:p>
            <a:pPr marL="195580" marR="5080" indent="-182880">
              <a:lnSpc>
                <a:spcPct val="95400"/>
              </a:lnSpc>
              <a:tabLst>
                <a:tab pos="499745" algn="l"/>
              </a:tabLst>
            </a:pPr>
            <a:r>
              <a:rPr sz="310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r>
              <a:rPr sz="2400" b="1" dirty="0">
                <a:solidFill>
                  <a:srgbClr val="404040"/>
                </a:solidFill>
                <a:latin typeface="Times New Roman"/>
                <a:cs typeface="Times New Roman"/>
              </a:rPr>
              <a:t>“Clinically</a:t>
            </a:r>
            <a:r>
              <a:rPr sz="2400" b="1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404040"/>
                </a:solidFill>
                <a:latin typeface="Times New Roman"/>
                <a:cs typeface="Times New Roman"/>
              </a:rPr>
              <a:t>significant”</a:t>
            </a:r>
            <a:r>
              <a:rPr sz="2400" b="1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hypothyroidism</a:t>
            </a:r>
            <a:r>
              <a:rPr sz="2400" b="1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(TSH</a:t>
            </a: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&gt;4.5</a:t>
            </a:r>
            <a:r>
              <a:rPr sz="24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mIU/L;</a:t>
            </a:r>
            <a:r>
              <a:rPr sz="24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and</a:t>
            </a:r>
            <a:r>
              <a:rPr sz="24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404040"/>
                </a:solidFill>
                <a:latin typeface="Times New Roman"/>
                <a:cs typeface="Times New Roman"/>
              </a:rPr>
              <a:t>T 4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	&lt;4.5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 mcg/dL).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42</a:t>
            </a:fld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43</a:t>
            </a:fld>
            <a:endParaRPr 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78322" y="3890849"/>
            <a:ext cx="379095" cy="9239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5900" spc="-50" dirty="0">
                <a:solidFill>
                  <a:srgbClr val="C3250C"/>
                </a:solidFill>
                <a:latin typeface="Georgia"/>
                <a:cs typeface="Georgia"/>
              </a:rPr>
              <a:t>*</a:t>
            </a:r>
            <a:endParaRPr sz="5900">
              <a:latin typeface="Georgia"/>
              <a:cs typeface="Georgi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742176" y="4215130"/>
            <a:ext cx="2810510" cy="878205"/>
            <a:chOff x="5218176" y="4215129"/>
            <a:chExt cx="2810510" cy="8782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18176" y="4645151"/>
              <a:ext cx="2810255" cy="4480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23891" y="4215129"/>
              <a:ext cx="2798444" cy="555878"/>
            </a:xfrm>
            <a:prstGeom prst="rect">
              <a:avLst/>
            </a:prstGeom>
          </p:spPr>
        </p:pic>
      </p:grp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6400" y="0"/>
            <a:ext cx="8915400" cy="6857998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52600" y="152400"/>
            <a:ext cx="8686800" cy="65532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1" y="175972"/>
            <a:ext cx="3829685" cy="253082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200" b="1" dirty="0">
                <a:solidFill>
                  <a:srgbClr val="404040"/>
                </a:solidFill>
                <a:latin typeface="Times New Roman"/>
                <a:cs typeface="Times New Roman"/>
              </a:rPr>
              <a:t>Actions</a:t>
            </a:r>
            <a:r>
              <a:rPr sz="2200" b="1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404040"/>
                </a:solidFill>
                <a:latin typeface="Times New Roman"/>
                <a:cs typeface="Times New Roman"/>
              </a:rPr>
              <a:t>of</a:t>
            </a:r>
            <a:r>
              <a:rPr sz="2200" b="1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404040"/>
                </a:solidFill>
                <a:latin typeface="Times New Roman"/>
                <a:cs typeface="Times New Roman"/>
              </a:rPr>
              <a:t>thyroid</a:t>
            </a:r>
            <a:r>
              <a:rPr sz="2200" b="1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2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hormone</a:t>
            </a:r>
            <a:endParaRPr sz="2200">
              <a:latin typeface="Times New Roman"/>
              <a:cs typeface="Times New Roman"/>
            </a:endParaRPr>
          </a:p>
          <a:p>
            <a:pPr marL="422275" indent="-363855">
              <a:spcBef>
                <a:spcPts val="150"/>
              </a:spcBef>
              <a:buClr>
                <a:srgbClr val="C3250C"/>
              </a:buClr>
              <a:buSzPct val="125000"/>
              <a:buFont typeface="Wingdings"/>
              <a:buChar char=""/>
              <a:tabLst>
                <a:tab pos="422275" algn="l"/>
              </a:tabLst>
            </a:pP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Metabolism</a:t>
            </a:r>
            <a:r>
              <a:rPr sz="28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and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 growth</a:t>
            </a:r>
            <a:endParaRPr sz="2800">
              <a:latin typeface="Times New Roman"/>
              <a:cs typeface="Times New Roman"/>
            </a:endParaRPr>
          </a:p>
          <a:p>
            <a:pPr marL="422275" indent="-363855">
              <a:spcBef>
                <a:spcPts val="15"/>
              </a:spcBef>
              <a:buClr>
                <a:srgbClr val="C3250C"/>
              </a:buClr>
              <a:buSzPct val="125000"/>
              <a:buFont typeface="Wingdings"/>
              <a:buChar char=""/>
              <a:tabLst>
                <a:tab pos="422275" algn="l"/>
              </a:tabLst>
            </a:pP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Cardiovascular</a:t>
            </a:r>
            <a:endParaRPr sz="2800">
              <a:latin typeface="Times New Roman"/>
              <a:cs typeface="Times New Roman"/>
            </a:endParaRPr>
          </a:p>
          <a:p>
            <a:pPr marL="421640" indent="-363220">
              <a:spcBef>
                <a:spcPts val="10"/>
              </a:spcBef>
              <a:buClr>
                <a:srgbClr val="C3250C"/>
              </a:buClr>
              <a:buSzPct val="125000"/>
              <a:buFont typeface="Wingdings"/>
              <a:buChar char=""/>
              <a:tabLst>
                <a:tab pos="421640" algn="l"/>
              </a:tabLst>
            </a:pPr>
            <a:r>
              <a:rPr sz="2800" spc="-25" dirty="0">
                <a:solidFill>
                  <a:srgbClr val="404040"/>
                </a:solidFill>
                <a:latin typeface="Times New Roman"/>
                <a:cs typeface="Times New Roman"/>
              </a:rPr>
              <a:t>CNS</a:t>
            </a:r>
            <a:endParaRPr sz="2800">
              <a:latin typeface="Times New Roman"/>
              <a:cs typeface="Times New Roman"/>
            </a:endParaRPr>
          </a:p>
          <a:p>
            <a:pPr marL="422275" indent="-363855">
              <a:spcBef>
                <a:spcPts val="15"/>
              </a:spcBef>
              <a:buClr>
                <a:srgbClr val="C3250C"/>
              </a:buClr>
              <a:buSzPct val="125000"/>
              <a:buFont typeface="Wingdings"/>
              <a:buChar char=""/>
              <a:tabLst>
                <a:tab pos="422275" algn="l"/>
              </a:tabLst>
            </a:pP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Reproductive</a:t>
            </a:r>
            <a:r>
              <a:rPr sz="2800" spc="-10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system</a:t>
            </a:r>
            <a:endParaRPr sz="2800">
              <a:latin typeface="Times New Roman"/>
              <a:cs typeface="Times New Roman"/>
            </a:endParaRPr>
          </a:p>
          <a:p>
            <a:pPr marL="421640" indent="-363220">
              <a:spcBef>
                <a:spcPts val="15"/>
              </a:spcBef>
              <a:buClr>
                <a:srgbClr val="C3250C"/>
              </a:buClr>
              <a:buSzPct val="125000"/>
              <a:buFont typeface="Wingdings"/>
              <a:buChar char=""/>
              <a:tabLst>
                <a:tab pos="421640" algn="l"/>
              </a:tabLst>
            </a:pP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Body</a:t>
            </a:r>
            <a:r>
              <a:rPr sz="28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temperature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98395" y="2863976"/>
            <a:ext cx="641159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7200" b="1" spc="-10" dirty="0"/>
              <a:t>Hypothyroidism</a:t>
            </a:r>
            <a:endParaRPr sz="720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1222</Words>
  <Application>Microsoft Office PowerPoint</Application>
  <PresentationFormat>Widescreen</PresentationFormat>
  <Paragraphs>252</Paragraphs>
  <Slides>44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3" baseType="lpstr">
      <vt:lpstr>Arial</vt:lpstr>
      <vt:lpstr>Calibri</vt:lpstr>
      <vt:lpstr>Calibri Light</vt:lpstr>
      <vt:lpstr>Comic Sans MS</vt:lpstr>
      <vt:lpstr>Georgia</vt:lpstr>
      <vt:lpstr>Times New Roman</vt:lpstr>
      <vt:lpstr>Trebuchet MS</vt:lpstr>
      <vt:lpstr>Wingdings</vt:lpstr>
      <vt:lpstr>Office Theme</vt:lpstr>
      <vt:lpstr>PowerPoint Presentation</vt:lpstr>
      <vt:lpstr>PowerPoint Presentation</vt:lpstr>
      <vt:lpstr>Thyroid disease: Under active or overactive of thyroid gland *Hypothyroidism</vt:lpstr>
      <vt:lpstr>Physiology of thyroid hormone</vt:lpstr>
      <vt:lpstr>PowerPoint Presentation</vt:lpstr>
      <vt:lpstr>PowerPoint Presentation</vt:lpstr>
      <vt:lpstr>PowerPoint Presentation</vt:lpstr>
      <vt:lpstr>PowerPoint Presentation</vt:lpstr>
      <vt:lpstr>Hypothyroidism</vt:lpstr>
      <vt:lpstr>*Hypothyroidism is defined as the clinical and biochemical syndrome resulting from decreased thyroid hormone production.</vt:lpstr>
      <vt:lpstr>*</vt:lpstr>
      <vt:lpstr>*Radiation treatment of the thyroid</vt:lpstr>
      <vt:lpstr>*Large amounts of iodine</vt:lpstr>
      <vt:lpstr>*Congenital</vt:lpstr>
      <vt:lpstr>PowerPoint Presentation</vt:lpstr>
      <vt:lpstr>PowerPoint Presentation</vt:lpstr>
      <vt:lpstr>*Hashimoto thyroiditis, an autoimmune disorder in which the thyroid gland may be totally destroyed by an immunologic process</vt:lpstr>
      <vt:lpstr>*Specific defects in suppressor T-lymphocyte directed against normally occurring antigens on the thyroid membrane.</vt:lpstr>
      <vt:lpstr>*These antibodies are capable of fixing complement and inducing cytotoxic changes in thyroid cells.</vt:lpstr>
      <vt:lpstr>*Thyroiditis is an inflammation of the thyroid gland, usually caused by an autoimmune attack (in postpartum thyroiditis or silent thyroiditis) or by a viral infection.</vt:lpstr>
      <vt:lpstr>*once all of the stored hormone has been released, the thyroid becomes underactive</vt:lpstr>
      <vt:lpstr>*Iatrogenic (induced by therapy) hypothyroidism follows exposure to excessive amounts of radiation (radioiodine or external radiation) or surgery.</vt:lpstr>
      <vt:lpstr>*External radiation therapy to the region of the thyroid using doses of greater than 2,500 cGy for therapy of neck carcinoma also causes hypothyroidism.</vt:lpstr>
      <vt:lpstr>*A few babies are born without a thyroid or with a partly formed thyroid</vt:lpstr>
      <vt:lpstr>PowerPoint Presentation</vt:lpstr>
      <vt:lpstr>PowerPoint Presentation</vt:lpstr>
      <vt:lpstr>PowerPoint Presentation</vt:lpstr>
      <vt:lpstr>*Myxedematous coma is a rare life-threatening, end-stage expression of hypothyroidism.</vt:lpstr>
      <vt:lpstr>The pathophysiology of myxedema coma involves three major aspects:</vt:lpstr>
      <vt:lpstr>PowerPoint Presentation</vt:lpstr>
      <vt:lpstr>*Thyrotoxicosis results when tissues are exposed to excessive levels of T4, T3, or both.</vt:lpstr>
      <vt:lpstr>PowerPoint Presentation</vt:lpstr>
      <vt:lpstr>*Graves’ disease includes hyperthyroidism, diffuse thyroid enlargement, and exophthalmos, and less commonly pretibial myxedema and thyroid acropachy</vt:lpstr>
      <vt:lpstr>PowerPoint Presentation</vt:lpstr>
      <vt:lpstr>*Multinodular goiters reflect impaired synthesis of thyroid hormone, most often caused by dietary iodine deficiency</vt:lpstr>
      <vt:lpstr>PowerPoint Presentation</vt:lpstr>
      <vt:lpstr>PowerPoint Presentation</vt:lpstr>
      <vt:lpstr>*Consuming large amounts of iodine may cause the thyroid to make excess thyroid hormone</vt:lpstr>
      <vt:lpstr>PowerPoint Presentation</vt:lpstr>
      <vt:lpstr>PowerPoint Presentation</vt:lpstr>
      <vt:lpstr>Normal</vt:lpstr>
      <vt:lpstr>*Elevated serum TSH and low free T3 and T4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Hypothyroidism</dc:title>
  <dc:creator>SWATHI</dc:creator>
  <cp:lastModifiedBy>User</cp:lastModifiedBy>
  <cp:revision>1</cp:revision>
  <dcterms:created xsi:type="dcterms:W3CDTF">2024-09-17T14:28:25Z</dcterms:created>
  <dcterms:modified xsi:type="dcterms:W3CDTF">2024-09-17T14:30:49Z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2017-04-07T00:00:00Z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2024-09-17T00:00:00Z</vt:filetime>
  </property>
  <property fmtid="{D5CDD505-2E9C-101B-9397-08002B2CF9AE}" pid="5" name="Producer">
    <vt:lpwstr>Microsoft® PowerPoint® 2013</vt:lpwstr>
  </property>
</Properties>
</file>